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theme/theme4.xml" ContentType="application/vnd.openxmlformats-officedocument.theme+xml"/>
  <Default Extension="png" ContentType="image/png"/>
  <Default Extension="bin" ContentType="application/vnd.ms-office.activeX"/>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activeX/activeX1.xml" ContentType="application/vnd.ms-office.activeX+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Default Extension="vml" ContentType="application/vnd.openxmlformats-officedocument.vmlDrawi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 id="2147483650" r:id="rId2"/>
  </p:sldMasterIdLst>
  <p:notesMasterIdLst>
    <p:notesMasterId r:id="rId59"/>
  </p:notesMasterIdLst>
  <p:handoutMasterIdLst>
    <p:handoutMasterId r:id="rId60"/>
  </p:handoutMasterIdLst>
  <p:sldIdLst>
    <p:sldId id="256" r:id="rId3"/>
    <p:sldId id="288" r:id="rId4"/>
    <p:sldId id="259" r:id="rId5"/>
    <p:sldId id="286" r:id="rId6"/>
    <p:sldId id="260" r:id="rId7"/>
    <p:sldId id="258" r:id="rId8"/>
    <p:sldId id="265" r:id="rId9"/>
    <p:sldId id="266" r:id="rId10"/>
    <p:sldId id="267" r:id="rId11"/>
    <p:sldId id="289" r:id="rId12"/>
    <p:sldId id="292" r:id="rId13"/>
    <p:sldId id="293" r:id="rId14"/>
    <p:sldId id="261" r:id="rId15"/>
    <p:sldId id="268" r:id="rId16"/>
    <p:sldId id="269" r:id="rId17"/>
    <p:sldId id="295" r:id="rId18"/>
    <p:sldId id="296" r:id="rId19"/>
    <p:sldId id="297" r:id="rId20"/>
    <p:sldId id="298" r:id="rId21"/>
    <p:sldId id="299" r:id="rId22"/>
    <p:sldId id="301" r:id="rId23"/>
    <p:sldId id="302" r:id="rId24"/>
    <p:sldId id="305" r:id="rId25"/>
    <p:sldId id="306" r:id="rId26"/>
    <p:sldId id="308" r:id="rId27"/>
    <p:sldId id="309" r:id="rId28"/>
    <p:sldId id="313" r:id="rId29"/>
    <p:sldId id="311" r:id="rId30"/>
    <p:sldId id="314" r:id="rId31"/>
    <p:sldId id="315" r:id="rId32"/>
    <p:sldId id="316" r:id="rId33"/>
    <p:sldId id="317" r:id="rId34"/>
    <p:sldId id="318" r:id="rId35"/>
    <p:sldId id="319" r:id="rId36"/>
    <p:sldId id="321" r:id="rId37"/>
    <p:sldId id="322" r:id="rId38"/>
    <p:sldId id="323" r:id="rId39"/>
    <p:sldId id="324" r:id="rId40"/>
    <p:sldId id="325" r:id="rId41"/>
    <p:sldId id="327" r:id="rId42"/>
    <p:sldId id="326" r:id="rId43"/>
    <p:sldId id="262" r:id="rId44"/>
    <p:sldId id="345" r:id="rId45"/>
    <p:sldId id="329" r:id="rId46"/>
    <p:sldId id="328" r:id="rId47"/>
    <p:sldId id="330" r:id="rId48"/>
    <p:sldId id="331" r:id="rId49"/>
    <p:sldId id="333" r:id="rId50"/>
    <p:sldId id="332" r:id="rId51"/>
    <p:sldId id="335" r:id="rId52"/>
    <p:sldId id="334" r:id="rId53"/>
    <p:sldId id="336" r:id="rId54"/>
    <p:sldId id="337" r:id="rId55"/>
    <p:sldId id="338" r:id="rId56"/>
    <p:sldId id="342" r:id="rId57"/>
    <p:sldId id="257" r:id="rId5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986" autoAdjust="0"/>
    <p:restoredTop sz="94660"/>
  </p:normalViewPr>
  <p:slideViewPr>
    <p:cSldViewPr snapToGrid="0" showGuides="1">
      <p:cViewPr>
        <p:scale>
          <a:sx n="66" d="100"/>
          <a:sy n="66" d="100"/>
        </p:scale>
        <p:origin x="-1128" y="-486"/>
      </p:cViewPr>
      <p:guideLst>
        <p:guide orient="horz" pos="2206"/>
        <p:guide pos="3840"/>
      </p:guideLst>
    </p:cSldViewPr>
  </p:slideViewPr>
  <p:notesTextViewPr>
    <p:cViewPr>
      <p:scale>
        <a:sx n="1" d="1"/>
        <a:sy n="1" d="1"/>
      </p:scale>
      <p:origin x="0" y="0"/>
    </p:cViewPr>
  </p:notesTextViewPr>
  <p:notesViewPr>
    <p:cSldViewPr snapToGrid="0">
      <p:cViewPr varScale="1">
        <p:scale>
          <a:sx n="84" d="100"/>
          <a:sy n="84" d="100"/>
        </p:scale>
        <p:origin x="3384" y="96"/>
      </p:cViewPr>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notesMaster" Target="notesMasters/notesMaster1.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8BD21D10-EC42-11CE-9E0D-00AA006002F3}"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1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pPr/>
              <a:t>2022/6/20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B2F74D-6CA7-4E77-A313-D45A81B6E8D4}" type="datetimeFigureOut">
              <a:rPr lang="zh-CN" altLang="en-US" smtClean="0"/>
              <a:pPr/>
              <a:t>2022/6/20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FB0F98-03F0-46E8-A468-738D511EFCA3}"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1.xml"/><Relationship Id="rId1" Type="http://schemas.openxmlformats.org/officeDocument/2006/relationships/vmlDrawing" Target="../drawings/vmlDrawing1.v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hyperlink" Target="http://pic.sogou.com/d?query=%B3%F5%BD%CC%C1%F9%B7%C9%BB%FA&amp;pid=sogou-site-664dd858db942cad&amp;duppid=1&amp;moo" TargetMode="Externa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sh.qq.com/a/20170801/010112.htm"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sh.qq.com/a/20170801/010112.htm"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iknow-pic.cdn.bcebos.com/a5c27d1ed21b0ef4998aef3fcdc451da81cb3e74" TargetMode="Externa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pic>
        <p:nvPicPr>
          <p:cNvPr id="2" name="图片 1" descr="D:\Documents\WeChat Files\wxid_0vj7584esv6222\FileStorage\General\HDHeadImage\f51f7bea68dcf68a390d83829ba680f3_1.jpg"/>
          <p:cNvPicPr>
            <a:picLocks noChangeAspect="1" noChangeArrowheads="1"/>
          </p:cNvPicPr>
          <p:nvPr/>
        </p:nvPicPr>
        <p:blipFill>
          <a:blip r:embed="rId3" cstate="print"/>
          <a:srcRect/>
          <a:stretch>
            <a:fillRect/>
          </a:stretch>
        </p:blipFill>
        <p:spPr>
          <a:xfrm>
            <a:off x="4404995" y="2105660"/>
            <a:ext cx="3090545" cy="2033905"/>
          </a:xfrm>
          <a:prstGeom prst="rect">
            <a:avLst/>
          </a:prstGeom>
          <a:noFill/>
          <a:ln w="9525">
            <a:noFill/>
            <a:miter lim="800000"/>
            <a:headEnd/>
            <a:tailEnd/>
          </a:ln>
        </p:spPr>
      </p:pic>
      <p:sp>
        <p:nvSpPr>
          <p:cNvPr id="4" name="文本框 3"/>
          <p:cNvSpPr txBox="1"/>
          <p:nvPr/>
        </p:nvSpPr>
        <p:spPr>
          <a:xfrm>
            <a:off x="2920365" y="4550410"/>
            <a:ext cx="6061075" cy="829945"/>
          </a:xfrm>
          <a:prstGeom prst="rect">
            <a:avLst/>
          </a:prstGeom>
          <a:noFill/>
        </p:spPr>
        <p:txBody>
          <a:bodyPr wrap="none" rtlCol="0">
            <a:spAutoFit/>
          </a:bodyPr>
          <a:lstStyle/>
          <a:p>
            <a:pPr algn="l"/>
            <a:r>
              <a:rPr lang="zh-CN" altLang="en-US" sz="2400" b="1">
                <a:solidFill>
                  <a:srgbClr val="FF0000"/>
                </a:solidFill>
                <a:latin typeface="楷体" panose="02010609060101010101" charset="-122"/>
                <a:ea typeface="楷体" panose="02010609060101010101" charset="-122"/>
                <a:cs typeface="楷体" panose="02010609060101010101" charset="-122"/>
              </a:rPr>
              <a:t>重庆市关工委工作团读书活动指导分团团长</a:t>
            </a:r>
          </a:p>
          <a:p>
            <a:pPr algn="l"/>
            <a:r>
              <a:rPr lang="zh-CN" altLang="en-US" sz="2400" b="1">
                <a:solidFill>
                  <a:srgbClr val="FF0000"/>
                </a:solidFill>
                <a:latin typeface="楷体" panose="02010609060101010101" charset="-122"/>
                <a:ea typeface="楷体" panose="02010609060101010101" charset="-122"/>
                <a:cs typeface="楷体" panose="02010609060101010101" charset="-122"/>
              </a:rPr>
              <a:t>“中华魂”读书活动征文、演讲小学组评委</a:t>
            </a:r>
            <a:r>
              <a:rPr lang="zh-CN" altLang="en-US" b="1">
                <a:solidFill>
                  <a:srgbClr val="FF0000"/>
                </a:solidFill>
              </a:rPr>
              <a:t> </a:t>
            </a:r>
          </a:p>
        </p:txBody>
      </p:sp>
      <p:sp>
        <p:nvSpPr>
          <p:cNvPr id="5" name="文本框 4"/>
          <p:cNvSpPr txBox="1"/>
          <p:nvPr/>
        </p:nvSpPr>
        <p:spPr>
          <a:xfrm>
            <a:off x="4785995" y="4028440"/>
            <a:ext cx="2327910" cy="521970"/>
          </a:xfrm>
          <a:prstGeom prst="rect">
            <a:avLst/>
          </a:prstGeom>
          <a:noFill/>
        </p:spPr>
        <p:txBody>
          <a:bodyPr wrap="none" rtlCol="0">
            <a:spAutoFit/>
          </a:bodyPr>
          <a:lstStyle/>
          <a:p>
            <a:pPr algn="l"/>
            <a:r>
              <a:rPr lang="zh-CN" altLang="en-US" sz="2800" b="1">
                <a:solidFill>
                  <a:srgbClr val="FF0000"/>
                </a:solidFill>
                <a:latin typeface="楷体" panose="02010609060101010101" charset="-122"/>
                <a:ea typeface="楷体" panose="02010609060101010101" charset="-122"/>
                <a:cs typeface="楷体" panose="02010609060101010101" charset="-122"/>
              </a:rPr>
              <a:t>主讲：梁子高</a:t>
            </a:r>
          </a:p>
        </p:txBody>
      </p:sp>
      <p:sp>
        <p:nvSpPr>
          <p:cNvPr id="15" name="ïSļîdé"/>
          <p:cNvSpPr txBox="1"/>
          <p:nvPr/>
        </p:nvSpPr>
        <p:spPr bwMode="auto">
          <a:xfrm>
            <a:off x="73660" y="1039495"/>
            <a:ext cx="11753215" cy="1383665"/>
          </a:xfrm>
          <a:prstGeom prst="rect">
            <a:avLst/>
          </a:prstGeom>
          <a:noFill/>
          <a:ln>
            <a:noFill/>
          </a:ln>
        </p:spPr>
        <p:txBody>
          <a:bodyPr vert="horz" wrap="square" rtlCol="0">
            <a:spAutoFit/>
          </a:bodyPr>
          <a:lstStyle>
            <a:defPPr>
              <a:defRPr lang="zh-CN"/>
            </a:defPPr>
            <a:lvl1pPr algn="dist">
              <a:lnSpc>
                <a:spcPct val="140000"/>
              </a:lnSpc>
              <a:defRPr sz="3600" b="1">
                <a:gradFill>
                  <a:gsLst>
                    <a:gs pos="21000">
                      <a:srgbClr val="C00000"/>
                    </a:gs>
                    <a:gs pos="54000">
                      <a:srgbClr val="E30802"/>
                    </a:gs>
                    <a:gs pos="83000">
                      <a:srgbClr val="C00000"/>
                    </a:gs>
                  </a:gsLst>
                  <a:lin ang="5400000" scaled="1"/>
                </a:gradFill>
                <a:effectLst>
                  <a:outerShdw blurRad="50800" dist="38100" dir="5400000" algn="t" rotWithShape="0">
                    <a:prstClr val="black">
                      <a:alpha val="15000"/>
                    </a:prstClr>
                  </a:outerShdw>
                </a:effectLst>
                <a:latin typeface="思源宋体" panose="02020400000000000000" pitchFamily="18" charset="-122"/>
                <a:ea typeface="思源宋体" panose="02020400000000000000" pitchFamily="18" charset="-122"/>
              </a:defRPr>
            </a:lvl1pPr>
          </a:lstStyle>
          <a:p>
            <a:r>
              <a:rPr lang="zh-CN" altLang="en-US" sz="6000" dirty="0">
                <a:solidFill>
                  <a:srgbClr val="FF0000"/>
                </a:solidFill>
                <a:effectLst/>
                <a:latin typeface="楷体" panose="02010609060101010101" charset="-122"/>
                <a:ea typeface="楷体" panose="02010609060101010101" charset="-122"/>
                <a:cs typeface="楷体" panose="02010609060101010101" charset="-122"/>
                <a:sym typeface="宋体" panose="02010600030101010101" pitchFamily="2" charset="-122"/>
              </a:rPr>
              <a:t>喜迎党的二十大</a:t>
            </a:r>
            <a:r>
              <a:rPr lang="en-US" altLang="zh-CN" sz="6000" dirty="0">
                <a:solidFill>
                  <a:srgbClr val="FF0000"/>
                </a:solidFill>
                <a:effectLst/>
                <a:latin typeface="楷体" panose="02010609060101010101" charset="-122"/>
                <a:ea typeface="楷体" panose="02010609060101010101" charset="-122"/>
                <a:cs typeface="楷体" panose="02010609060101010101" charset="-122"/>
                <a:sym typeface="宋体" panose="02010600030101010101" pitchFamily="2" charset="-122"/>
              </a:rPr>
              <a:t>·</a:t>
            </a:r>
            <a:r>
              <a:rPr lang="zh-CN" altLang="en-US" sz="6000" dirty="0">
                <a:solidFill>
                  <a:srgbClr val="FF0000"/>
                </a:solidFill>
                <a:effectLst/>
                <a:latin typeface="楷体" panose="02010609060101010101" charset="-122"/>
                <a:ea typeface="楷体" panose="02010609060101010101" charset="-122"/>
                <a:cs typeface="楷体" panose="02010609060101010101" charset="-122"/>
                <a:sym typeface="宋体" panose="02010600030101010101" pitchFamily="2" charset="-122"/>
              </a:rPr>
              <a:t>传承中华好家风</a:t>
            </a:r>
          </a:p>
        </p:txBody>
      </p:sp>
    </p:spTree>
  </p:cSld>
  <p:clrMapOvr>
    <a:masterClrMapping/>
  </p:clrMapOvr>
  <mc:AlternateContent xmlns:mc="http://schemas.openxmlformats.org/markup-compatibility/2006">
    <mc:Choice xmlns="" xmlns:p14="http://schemas.microsoft.com/office/powerpoint/2010/main" Requires="p14">
      <p:transition spd="slow" p14:dur="1500">
        <p:random/>
      </p:transition>
    </mc:Choice>
    <mc:Fallback>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平行四边形 8"/>
          <p:cNvSpPr/>
          <p:nvPr/>
        </p:nvSpPr>
        <p:spPr>
          <a:xfrm>
            <a:off x="0" y="264795"/>
            <a:ext cx="12192000" cy="587375"/>
          </a:xfrm>
          <a:prstGeom prst="parallelogram">
            <a:avLst>
              <a:gd name="adj" fmla="val 0"/>
            </a:avLst>
          </a:prstGeom>
          <a:gradFill flip="none" rotWithShape="1">
            <a:gsLst>
              <a:gs pos="0">
                <a:srgbClr val="DF0E15"/>
              </a:gs>
              <a:gs pos="100000">
                <a:srgbClr val="FE7F52"/>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400" dirty="0">
                <a:solidFill>
                  <a:schemeClr val="bg1"/>
                </a:solidFill>
                <a:latin typeface="宋体" panose="02010600030101010101" pitchFamily="2" charset="-122"/>
                <a:ea typeface="宋体" panose="02010600030101010101" pitchFamily="2" charset="-122"/>
                <a:sym typeface="宋体" panose="02010600030101010101" pitchFamily="2" charset="-122"/>
              </a:rPr>
              <a:t> </a:t>
            </a:r>
            <a:endParaRPr lang="zh-CN" altLang="en-US" sz="2400" dirty="0">
              <a:solidFill>
                <a:schemeClr val="bg1"/>
              </a:solidFill>
              <a:latin typeface="宋体" panose="02010600030101010101" pitchFamily="2" charset="-122"/>
              <a:ea typeface="宋体" panose="02010600030101010101" pitchFamily="2" charset="-122"/>
              <a:sym typeface="宋体" panose="02010600030101010101" pitchFamily="2" charset="-122"/>
            </a:endParaRPr>
          </a:p>
        </p:txBody>
      </p:sp>
      <p:sp>
        <p:nvSpPr>
          <p:cNvPr id="2" name="文本框 1"/>
          <p:cNvSpPr txBox="1"/>
          <p:nvPr/>
        </p:nvSpPr>
        <p:spPr>
          <a:xfrm>
            <a:off x="956945" y="309880"/>
            <a:ext cx="5154295" cy="521970"/>
          </a:xfrm>
          <a:prstGeom prst="rect">
            <a:avLst/>
          </a:prstGeom>
          <a:noFill/>
        </p:spPr>
        <p:txBody>
          <a:bodyPr wrap="square" rtlCol="0">
            <a:spAutoFit/>
          </a:bodyPr>
          <a:lstStyle/>
          <a:p>
            <a:pPr algn="dist"/>
            <a:r>
              <a:rPr lang="zh-CN" altLang="en-US" sz="2800" dirty="0">
                <a:solidFill>
                  <a:schemeClr val="bg1"/>
                </a:solidFill>
                <a:latin typeface="楷体" panose="02010609060101010101" charset="-122"/>
                <a:ea typeface="楷体" panose="02010609060101010101" charset="-122"/>
                <a:cs typeface="楷体" panose="02010609060101010101" charset="-122"/>
                <a:sym typeface="宋体" panose="02010600030101010101" pitchFamily="2" charset="-122"/>
              </a:rPr>
              <a:t>传承好家风 重在学和行</a:t>
            </a:r>
          </a:p>
        </p:txBody>
      </p:sp>
      <p:grpSp>
        <p:nvGrpSpPr>
          <p:cNvPr id="3" name="组合 2"/>
          <p:cNvGrpSpPr/>
          <p:nvPr/>
        </p:nvGrpSpPr>
        <p:grpSpPr>
          <a:xfrm>
            <a:off x="298450" y="264707"/>
            <a:ext cx="565007" cy="568402"/>
            <a:chOff x="467606" y="208867"/>
            <a:chExt cx="565007" cy="568402"/>
          </a:xfrm>
        </p:grpSpPr>
        <p:sp>
          <p:nvSpPr>
            <p:cNvPr id="4" name="椭圆 3"/>
            <p:cNvSpPr/>
            <p:nvPr/>
          </p:nvSpPr>
          <p:spPr>
            <a:xfrm>
              <a:off x="467606" y="208867"/>
              <a:ext cx="565007" cy="568402"/>
            </a:xfrm>
            <a:prstGeom prst="ellipse">
              <a:avLst/>
            </a:prstGeom>
            <a:solidFill>
              <a:schemeClr val="bg1"/>
            </a:solidFill>
            <a:ln>
              <a:solidFill>
                <a:srgbClr val="DF0E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2">
                    <a:lumMod val="25000"/>
                  </a:schemeClr>
                </a:solidFill>
                <a:latin typeface="宋体" panose="02010600030101010101" pitchFamily="2" charset="-122"/>
                <a:ea typeface="宋体" panose="02010600030101010101" pitchFamily="2" charset="-122"/>
                <a:sym typeface="宋体" panose="02010600030101010101" pitchFamily="2" charset="-122"/>
              </a:endParaRPr>
            </a:p>
          </p:txBody>
        </p:sp>
        <p:sp>
          <p:nvSpPr>
            <p:cNvPr id="5" name="星形: 五角 4"/>
            <p:cNvSpPr/>
            <p:nvPr/>
          </p:nvSpPr>
          <p:spPr>
            <a:xfrm rot="6500145" flipV="1">
              <a:off x="502719" y="253387"/>
              <a:ext cx="479364" cy="479361"/>
            </a:xfrm>
            <a:prstGeom prst="star5">
              <a:avLst/>
            </a:prstGeom>
            <a:gradFill flip="none" rotWithShape="1">
              <a:gsLst>
                <a:gs pos="0">
                  <a:srgbClr val="DF0E15"/>
                </a:gs>
                <a:gs pos="100000">
                  <a:srgbClr val="FE7F52"/>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2400" dirty="0">
                <a:solidFill>
                  <a:schemeClr val="bg1"/>
                </a:solidFill>
                <a:latin typeface="宋体" panose="02010600030101010101" pitchFamily="2" charset="-122"/>
                <a:ea typeface="宋体" panose="02010600030101010101" pitchFamily="2" charset="-122"/>
                <a:sym typeface="宋体" panose="02010600030101010101" pitchFamily="2" charset="-122"/>
              </a:endParaRPr>
            </a:p>
          </p:txBody>
        </p:sp>
      </p:grpSp>
      <p:cxnSp>
        <p:nvCxnSpPr>
          <p:cNvPr id="7" name="直接连接符 6"/>
          <p:cNvCxnSpPr/>
          <p:nvPr/>
        </p:nvCxnSpPr>
        <p:spPr>
          <a:xfrm>
            <a:off x="6111240" y="534035"/>
            <a:ext cx="6080760" cy="17145"/>
          </a:xfrm>
          <a:prstGeom prst="line">
            <a:avLst/>
          </a:prstGeom>
          <a:ln>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5" name="文本框 14"/>
          <p:cNvSpPr txBox="1"/>
          <p:nvPr/>
        </p:nvSpPr>
        <p:spPr>
          <a:xfrm>
            <a:off x="421788" y="1164231"/>
            <a:ext cx="11348423" cy="587115"/>
          </a:xfrm>
          <a:prstGeom prst="roundRect">
            <a:avLst>
              <a:gd name="adj" fmla="val 50000"/>
            </a:avLst>
          </a:prstGeom>
          <a:gradFill flip="none" rotWithShape="1">
            <a:gsLst>
              <a:gs pos="0">
                <a:srgbClr val="DF0E15"/>
              </a:gs>
              <a:gs pos="100000">
                <a:srgbClr val="FE7F52"/>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defRPr sz="2400">
                <a:solidFill>
                  <a:schemeClr val="bg1"/>
                </a:solidFill>
                <a:latin typeface="思源黑体 CN Medium" panose="020B0600000000000000" pitchFamily="34" charset="-122"/>
                <a:ea typeface="思源黑体 CN Medium" panose="020B0600000000000000" pitchFamily="34"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a:r>
              <a:rPr lang="en-US" altLang="zh-CN" dirty="0">
                <a:latin typeface="宋体" panose="02010600030101010101" pitchFamily="2" charset="-122"/>
                <a:ea typeface="宋体" panose="02010600030101010101" pitchFamily="2" charset="-122"/>
                <a:cs typeface="楷体" panose="02010609060101010101" charset="-122"/>
                <a:sym typeface="宋体" panose="02010600030101010101" pitchFamily="2" charset="-122"/>
              </a:rPr>
              <a:t>2</a:t>
            </a:r>
            <a:r>
              <a:rPr lang="en-US" altLang="zh-CN" dirty="0">
                <a:latin typeface="楷体" panose="02010609060101010101" charset="-122"/>
                <a:ea typeface="楷体" panose="02010609060101010101" charset="-122"/>
                <a:cs typeface="楷体" panose="02010609060101010101" charset="-122"/>
                <a:sym typeface="宋体" panose="02010600030101010101" pitchFamily="2" charset="-122"/>
              </a:rPr>
              <a:t>. </a:t>
            </a:r>
            <a:r>
              <a:rPr lang="zh-CN" altLang="en-US" dirty="0">
                <a:latin typeface="楷体" panose="02010609060101010101" charset="-122"/>
                <a:ea typeface="楷体" panose="02010609060101010101" charset="-122"/>
                <a:cs typeface="楷体" panose="02010609060101010101" charset="-122"/>
                <a:sym typeface="宋体" panose="02010600030101010101" pitchFamily="2" charset="-122"/>
              </a:rPr>
              <a:t>学好读本是传承中华好家风的前提</a:t>
            </a:r>
          </a:p>
        </p:txBody>
      </p:sp>
      <p:sp>
        <p:nvSpPr>
          <p:cNvPr id="22" name="椭圆 21"/>
          <p:cNvSpPr/>
          <p:nvPr/>
        </p:nvSpPr>
        <p:spPr>
          <a:xfrm>
            <a:off x="1219520" y="1321618"/>
            <a:ext cx="272313" cy="272313"/>
          </a:xfrm>
          <a:prstGeom prst="ellipse">
            <a:avLst/>
          </a:prstGeom>
          <a:gradFill flip="none" rotWithShape="1">
            <a:gsLst>
              <a:gs pos="0">
                <a:srgbClr val="DF0E15"/>
              </a:gs>
              <a:gs pos="100000">
                <a:srgbClr val="FE7F52"/>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sz="2400" dirty="0">
              <a:solidFill>
                <a:schemeClr val="bg1"/>
              </a:solidFill>
              <a:latin typeface="宋体" panose="02010600030101010101" pitchFamily="2" charset="-122"/>
              <a:ea typeface="宋体" panose="02010600030101010101" pitchFamily="2" charset="-122"/>
              <a:sym typeface="宋体" panose="02010600030101010101" pitchFamily="2" charset="-122"/>
            </a:endParaRPr>
          </a:p>
        </p:txBody>
      </p:sp>
      <p:sp>
        <p:nvSpPr>
          <p:cNvPr id="23" name="椭圆 22"/>
          <p:cNvSpPr/>
          <p:nvPr/>
        </p:nvSpPr>
        <p:spPr>
          <a:xfrm>
            <a:off x="632707" y="1256225"/>
            <a:ext cx="403100" cy="403100"/>
          </a:xfrm>
          <a:prstGeom prst="ellipse">
            <a:avLst/>
          </a:prstGeom>
          <a:gradFill flip="none" rotWithShape="1">
            <a:gsLst>
              <a:gs pos="0">
                <a:srgbClr val="DF0E15"/>
              </a:gs>
              <a:gs pos="100000">
                <a:srgbClr val="FE7F52"/>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sz="2400" dirty="0">
              <a:solidFill>
                <a:schemeClr val="bg1"/>
              </a:solidFill>
              <a:latin typeface="宋体" panose="02010600030101010101" pitchFamily="2" charset="-122"/>
              <a:ea typeface="宋体" panose="02010600030101010101" pitchFamily="2" charset="-122"/>
              <a:sym typeface="宋体" panose="02010600030101010101" pitchFamily="2" charset="-122"/>
            </a:endParaRPr>
          </a:p>
        </p:txBody>
      </p:sp>
      <p:sp>
        <p:nvSpPr>
          <p:cNvPr id="8" name="文本框 7"/>
          <p:cNvSpPr txBox="1"/>
          <p:nvPr/>
        </p:nvSpPr>
        <p:spPr>
          <a:xfrm>
            <a:off x="632460" y="1873250"/>
            <a:ext cx="8211185" cy="3745865"/>
          </a:xfrm>
          <a:prstGeom prst="rect">
            <a:avLst/>
          </a:prstGeom>
          <a:noFill/>
        </p:spPr>
        <p:txBody>
          <a:bodyPr wrap="square">
            <a:spAutoFit/>
          </a:bodyPr>
          <a:lstStyle>
            <a:defPPr>
              <a:defRPr lang="zh-CN"/>
            </a:defPPr>
            <a:lvl1pPr>
              <a:lnSpc>
                <a:spcPct val="132000"/>
              </a:lnSpc>
              <a:defRPr sz="1400">
                <a:solidFill>
                  <a:schemeClr val="bg2">
                    <a:lumMod val="25000"/>
                  </a:schemeClr>
                </a:solidFill>
                <a:latin typeface="+mn-ea"/>
              </a:defRPr>
            </a:lvl1pPr>
          </a:lstStyle>
          <a:p>
            <a:r>
              <a:rPr lang="en-US" sz="1800" dirty="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   </a:t>
            </a:r>
            <a:r>
              <a:rPr sz="1800" dirty="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“中华魂”主题教育读书活动的</a:t>
            </a:r>
            <a:r>
              <a:rPr sz="1800" b="1" dirty="0">
                <a:solidFill>
                  <a:srgbClr val="FF0000"/>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宗旨是育人</a:t>
            </a:r>
            <a:r>
              <a:rPr sz="1800" dirty="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，征文和演讲只是成果的一种展示。</a:t>
            </a:r>
          </a:p>
          <a:p>
            <a:r>
              <a:rPr sz="1800" dirty="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   “中华魂”主题教育读书活动四个环节：“</a:t>
            </a:r>
            <a:r>
              <a:rPr sz="1800" b="1" dirty="0">
                <a:solidFill>
                  <a:srgbClr val="FF0000"/>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读、写、讲、做</a:t>
            </a:r>
            <a:r>
              <a:rPr sz="1800" dirty="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a:t>
            </a:r>
          </a:p>
          <a:p>
            <a:r>
              <a:rPr sz="1800" dirty="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    ——现状，连续多年读本来得过晚，2021年的读本，2022年2月份才到，影响了大家的阅读和开展活动。</a:t>
            </a:r>
          </a:p>
          <a:p>
            <a:r>
              <a:rPr sz="1800" dirty="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    ——对读本组织学习不够，重点放在了征文和演讲的获奖上。</a:t>
            </a:r>
          </a:p>
          <a:p>
            <a:r>
              <a:rPr sz="1800" dirty="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    ——离开读本，根据书名写稿子。有的区县多年来在读本还没有到的情况下，就开始收征文稿或组织演讲比赛了。问选手有很多人连书都没有见过。</a:t>
            </a:r>
          </a:p>
          <a:p>
            <a:r>
              <a:rPr sz="1800" dirty="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    ——读本来了，要认真组织阅读，认真学习中华好家风，挖掘自己家中的好家风，学习前辈身上的优良品质。</a:t>
            </a:r>
          </a:p>
        </p:txBody>
      </p:sp>
      <p:pic>
        <p:nvPicPr>
          <p:cNvPr id="6" name="图片 1" descr="C:\Users\ADMINI~1\AppData\Local\Temp\WeChat Files\bdc8912f7766636d7e84d6d63015d2b.jpg"/>
          <p:cNvPicPr>
            <a:picLocks noChangeAspect="1" noChangeArrowheads="1"/>
          </p:cNvPicPr>
          <p:nvPr/>
        </p:nvPicPr>
        <p:blipFill>
          <a:blip r:embed="rId2" cstate="print"/>
          <a:srcRect/>
          <a:stretch>
            <a:fillRect/>
          </a:stretch>
        </p:blipFill>
        <p:spPr>
          <a:xfrm>
            <a:off x="9022715" y="2006600"/>
            <a:ext cx="2849245" cy="4153535"/>
          </a:xfrm>
          <a:prstGeom prst="rect">
            <a:avLst/>
          </a:prstGeom>
          <a:noFill/>
          <a:ln w="9525">
            <a:noFill/>
            <a:miter lim="800000"/>
            <a:headEnd/>
            <a:tailEnd/>
          </a:ln>
        </p:spPr>
      </p:pic>
    </p:spTree>
  </p:cSld>
  <p:clrMapOvr>
    <a:masterClrMapping/>
  </p:clrMapOvr>
  <mc:AlternateContent xmlns:mc="http://schemas.openxmlformats.org/markup-compatibility/2006">
    <mc:Choice xmlns="" xmlns:p14="http://schemas.microsoft.com/office/powerpoint/2010/main" Requires="p14">
      <p:transition spd="slow" p14:dur="1500">
        <p:random/>
      </p:transition>
    </mc:Choice>
    <mc:Fallback>
      <p:transition spd="slow">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749300" y="2252980"/>
            <a:ext cx="10693400" cy="3800475"/>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a:solidFill>
                  <a:schemeClr val="bg1"/>
                </a:solidFill>
                <a:latin typeface="宋体" panose="02010600030101010101" pitchFamily="2" charset="-122"/>
                <a:ea typeface="宋体" panose="02010600030101010101" pitchFamily="2" charset="-122"/>
                <a:sym typeface="宋体" panose="02010600030101010101" pitchFamily="2" charset="-122"/>
              </a:rPr>
              <a:t>今年读本有四个变化</a:t>
            </a:r>
          </a:p>
          <a:p>
            <a:pPr algn="ctr"/>
            <a:r>
              <a:rPr lang="zh-CN" altLang="en-US" sz="2800">
                <a:solidFill>
                  <a:schemeClr val="bg1"/>
                </a:solidFill>
                <a:latin typeface="宋体" panose="02010600030101010101" pitchFamily="2" charset="-122"/>
                <a:ea typeface="宋体" panose="02010600030101010101" pitchFamily="2" charset="-122"/>
                <a:sym typeface="宋体" panose="02010600030101010101" pitchFamily="2" charset="-122"/>
              </a:rPr>
              <a:t>——出版单位变了。原先是人教社，现在改为人民日报出版社。两个信息：换了出版单位，今后送审核保证出书时间更方便了。今后可能不会延迟出书了。</a:t>
            </a:r>
          </a:p>
          <a:p>
            <a:pPr algn="ctr"/>
            <a:r>
              <a:rPr lang="zh-CN" altLang="en-US" sz="2800">
                <a:solidFill>
                  <a:schemeClr val="bg1"/>
                </a:solidFill>
                <a:latin typeface="宋体" panose="02010600030101010101" pitchFamily="2" charset="-122"/>
                <a:ea typeface="宋体" panose="02010600030101010101" pitchFamily="2" charset="-122"/>
                <a:sym typeface="宋体" panose="02010600030101010101" pitchFamily="2" charset="-122"/>
              </a:rPr>
              <a:t>——图文并茂了。配了插图、字号大了，练习题这几页更贴近孩子生活，生动有趣了。</a:t>
            </a:r>
          </a:p>
          <a:p>
            <a:pPr algn="ctr"/>
            <a:r>
              <a:rPr lang="zh-CN" altLang="en-US" sz="2800">
                <a:solidFill>
                  <a:schemeClr val="bg1"/>
                </a:solidFill>
                <a:latin typeface="宋体" panose="02010600030101010101" pitchFamily="2" charset="-122"/>
                <a:ea typeface="宋体" panose="02010600030101010101" pitchFamily="2" charset="-122"/>
                <a:sym typeface="宋体" panose="02010600030101010101" pitchFamily="2" charset="-122"/>
              </a:rPr>
              <a:t>——篇幅压缩了。小学读本5.4万字。注音读本2.5万字，体现了减负理念，简明扼要。</a:t>
            </a:r>
          </a:p>
          <a:p>
            <a:pPr algn="ctr"/>
            <a:r>
              <a:rPr lang="zh-CN" altLang="en-US" sz="2800">
                <a:solidFill>
                  <a:schemeClr val="bg1"/>
                </a:solidFill>
                <a:latin typeface="宋体" panose="02010600030101010101" pitchFamily="2" charset="-122"/>
                <a:ea typeface="宋体" panose="02010600030101010101" pitchFamily="2" charset="-122"/>
                <a:sym typeface="宋体" panose="02010600030101010101" pitchFamily="2" charset="-122"/>
              </a:rPr>
              <a:t>——对老师的要求更高了。这次读本编写的比较简练，但是文中引用众多历史名人和典故，只做了提示，没有详解，许老师先弄明白，学生询问时能给予回答出来。</a:t>
            </a:r>
          </a:p>
          <a:p>
            <a:pPr algn="ctr"/>
            <a:r>
              <a:rPr lang="zh-CN" altLang="en-US" sz="2800">
                <a:solidFill>
                  <a:schemeClr val="bg1"/>
                </a:solidFill>
                <a:latin typeface="宋体" panose="02010600030101010101" pitchFamily="2" charset="-122"/>
                <a:ea typeface="宋体" panose="02010600030101010101" pitchFamily="2" charset="-122"/>
                <a:sym typeface="宋体" panose="02010600030101010101" pitchFamily="2" charset="-122"/>
              </a:rPr>
              <a:t>如陆游、屈原、文天祥、于谦、曾国藩等，典故有林则徐虎门销烟、左宗棠抬棺出征、邓世昌驾舰撞敌、舜的“孝感动天”、汉文帝“亲尝汤药”、吴猛“姿蚊饱血”、汉朝的“扇枕温衾”等。</a:t>
            </a:r>
          </a:p>
        </p:txBody>
      </p:sp>
      <p:sp>
        <p:nvSpPr>
          <p:cNvPr id="9" name="平行四边形 8"/>
          <p:cNvSpPr/>
          <p:nvPr/>
        </p:nvSpPr>
        <p:spPr>
          <a:xfrm>
            <a:off x="0" y="264707"/>
            <a:ext cx="12192000" cy="587115"/>
          </a:xfrm>
          <a:prstGeom prst="parallelogram">
            <a:avLst>
              <a:gd name="adj" fmla="val 0"/>
            </a:avLst>
          </a:prstGeom>
          <a:gradFill flip="none" rotWithShape="1">
            <a:gsLst>
              <a:gs pos="0">
                <a:srgbClr val="DF0E15"/>
              </a:gs>
              <a:gs pos="100000">
                <a:srgbClr val="FE7F52"/>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400" dirty="0">
                <a:solidFill>
                  <a:schemeClr val="bg1"/>
                </a:solidFill>
                <a:latin typeface="宋体" panose="02010600030101010101" pitchFamily="2" charset="-122"/>
                <a:ea typeface="宋体" panose="02010600030101010101" pitchFamily="2" charset="-122"/>
                <a:sym typeface="宋体" panose="02010600030101010101" pitchFamily="2" charset="-122"/>
              </a:rPr>
              <a:t> </a:t>
            </a:r>
            <a:endParaRPr lang="zh-CN" altLang="en-US" sz="2400" dirty="0">
              <a:solidFill>
                <a:schemeClr val="bg1"/>
              </a:solidFill>
              <a:latin typeface="宋体" panose="02010600030101010101" pitchFamily="2" charset="-122"/>
              <a:ea typeface="宋体" panose="02010600030101010101" pitchFamily="2" charset="-122"/>
              <a:sym typeface="宋体" panose="02010600030101010101" pitchFamily="2" charset="-122"/>
            </a:endParaRPr>
          </a:p>
        </p:txBody>
      </p:sp>
      <p:grpSp>
        <p:nvGrpSpPr>
          <p:cNvPr id="3" name="组合 2"/>
          <p:cNvGrpSpPr/>
          <p:nvPr/>
        </p:nvGrpSpPr>
        <p:grpSpPr>
          <a:xfrm>
            <a:off x="298450" y="264707"/>
            <a:ext cx="565007" cy="568402"/>
            <a:chOff x="467606" y="208867"/>
            <a:chExt cx="565007" cy="568402"/>
          </a:xfrm>
        </p:grpSpPr>
        <p:sp>
          <p:nvSpPr>
            <p:cNvPr id="4" name="椭圆 3"/>
            <p:cNvSpPr/>
            <p:nvPr/>
          </p:nvSpPr>
          <p:spPr>
            <a:xfrm>
              <a:off x="467606" y="208867"/>
              <a:ext cx="565007" cy="568402"/>
            </a:xfrm>
            <a:prstGeom prst="ellipse">
              <a:avLst/>
            </a:prstGeom>
            <a:solidFill>
              <a:schemeClr val="bg1"/>
            </a:solidFill>
            <a:ln>
              <a:solidFill>
                <a:srgbClr val="DF0E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2">
                    <a:lumMod val="25000"/>
                  </a:schemeClr>
                </a:solidFill>
                <a:latin typeface="宋体" panose="02010600030101010101" pitchFamily="2" charset="-122"/>
                <a:ea typeface="宋体" panose="02010600030101010101" pitchFamily="2" charset="-122"/>
                <a:sym typeface="宋体" panose="02010600030101010101" pitchFamily="2" charset="-122"/>
              </a:endParaRPr>
            </a:p>
          </p:txBody>
        </p:sp>
        <p:sp>
          <p:nvSpPr>
            <p:cNvPr id="5" name="星形: 五角 4"/>
            <p:cNvSpPr/>
            <p:nvPr/>
          </p:nvSpPr>
          <p:spPr>
            <a:xfrm rot="6500145" flipV="1">
              <a:off x="502719" y="253387"/>
              <a:ext cx="479364" cy="479361"/>
            </a:xfrm>
            <a:prstGeom prst="star5">
              <a:avLst/>
            </a:prstGeom>
            <a:gradFill flip="none" rotWithShape="1">
              <a:gsLst>
                <a:gs pos="0">
                  <a:srgbClr val="DF0E15"/>
                </a:gs>
                <a:gs pos="100000">
                  <a:srgbClr val="FE7F52"/>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2400">
                <a:solidFill>
                  <a:schemeClr val="bg1"/>
                </a:solidFill>
                <a:latin typeface="宋体" panose="02010600030101010101" pitchFamily="2" charset="-122"/>
                <a:ea typeface="宋体" panose="02010600030101010101" pitchFamily="2" charset="-122"/>
                <a:sym typeface="宋体" panose="02010600030101010101" pitchFamily="2" charset="-122"/>
              </a:endParaRPr>
            </a:p>
          </p:txBody>
        </p:sp>
      </p:grpSp>
      <p:cxnSp>
        <p:nvCxnSpPr>
          <p:cNvPr id="7" name="直接连接符 6"/>
          <p:cNvCxnSpPr>
            <a:stCxn id="6" idx="3"/>
          </p:cNvCxnSpPr>
          <p:nvPr/>
        </p:nvCxnSpPr>
        <p:spPr>
          <a:xfrm flipV="1">
            <a:off x="6111240" y="551180"/>
            <a:ext cx="6080760" cy="19685"/>
          </a:xfrm>
          <a:prstGeom prst="line">
            <a:avLst/>
          </a:prstGeom>
          <a:ln>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2820035" y="2138680"/>
            <a:ext cx="8622665" cy="0"/>
          </a:xfrm>
          <a:prstGeom prst="line">
            <a:avLst/>
          </a:prstGeom>
          <a:ln>
            <a:solidFill>
              <a:srgbClr val="DF0E15"/>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flipV="1">
            <a:off x="2778125" y="6351270"/>
            <a:ext cx="8863330" cy="13335"/>
          </a:xfrm>
          <a:prstGeom prst="line">
            <a:avLst/>
          </a:prstGeom>
          <a:ln>
            <a:solidFill>
              <a:srgbClr val="DF0E15"/>
            </a:solidFill>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956945" y="309880"/>
            <a:ext cx="5154295" cy="521970"/>
          </a:xfrm>
          <a:prstGeom prst="rect">
            <a:avLst/>
          </a:prstGeom>
          <a:noFill/>
        </p:spPr>
        <p:txBody>
          <a:bodyPr wrap="square" rtlCol="0">
            <a:spAutoFit/>
          </a:bodyPr>
          <a:lstStyle/>
          <a:p>
            <a:pPr algn="dist"/>
            <a:r>
              <a:rPr lang="zh-CN" altLang="en-US" sz="2800" dirty="0">
                <a:solidFill>
                  <a:schemeClr val="bg1"/>
                </a:solidFill>
                <a:latin typeface="楷体" panose="02010609060101010101" charset="-122"/>
                <a:ea typeface="楷体" panose="02010609060101010101" charset="-122"/>
                <a:cs typeface="楷体" panose="02010609060101010101" charset="-122"/>
                <a:sym typeface="宋体" panose="02010600030101010101" pitchFamily="2" charset="-122"/>
              </a:rPr>
              <a:t>传承好家风 重在学和行</a:t>
            </a:r>
          </a:p>
        </p:txBody>
      </p:sp>
      <p:sp>
        <p:nvSpPr>
          <p:cNvPr id="2" name="文本框 1"/>
          <p:cNvSpPr txBox="1"/>
          <p:nvPr/>
        </p:nvSpPr>
        <p:spPr>
          <a:xfrm>
            <a:off x="2894330" y="2252980"/>
            <a:ext cx="8630920" cy="4111625"/>
          </a:xfrm>
          <a:prstGeom prst="rect">
            <a:avLst/>
          </a:prstGeom>
          <a:noFill/>
        </p:spPr>
        <p:txBody>
          <a:bodyPr wrap="square">
            <a:spAutoFit/>
          </a:bodyPr>
          <a:lstStyle>
            <a:defPPr>
              <a:defRPr lang="zh-CN"/>
            </a:defPPr>
            <a:lvl1pPr>
              <a:lnSpc>
                <a:spcPct val="132000"/>
              </a:lnSpc>
              <a:defRPr sz="1400">
                <a:solidFill>
                  <a:schemeClr val="bg2">
                    <a:lumMod val="25000"/>
                  </a:schemeClr>
                </a:solidFill>
                <a:latin typeface="+mn-ea"/>
              </a:defRPr>
            </a:lvl1pPr>
          </a:lstStyle>
          <a:p>
            <a:r>
              <a:rPr sz="1800" b="1" dirty="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——出版单位变了。</a:t>
            </a:r>
            <a:r>
              <a:rPr sz="1800" dirty="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原先是人教社，现在改为人民日报出版社。两个信息：换了出版单位，今后送审核保证出书时间更方便了。今后可能不会延迟出书了。</a:t>
            </a:r>
          </a:p>
          <a:p>
            <a:r>
              <a:rPr sz="1800" b="1" dirty="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——图文并茂了。</a:t>
            </a:r>
            <a:r>
              <a:rPr sz="1800" dirty="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配了插图、字号大了，练习题这几页更贴近孩子生活，生动有趣了。</a:t>
            </a:r>
          </a:p>
          <a:p>
            <a:r>
              <a:rPr sz="1800" b="1" dirty="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——篇幅压缩了。</a:t>
            </a:r>
            <a:r>
              <a:rPr sz="1800" dirty="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小学读本5.4万字。注音读本2.5万字，体现了减负理念，简明扼要。</a:t>
            </a:r>
          </a:p>
          <a:p>
            <a:r>
              <a:rPr sz="1800" b="1" dirty="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——对老师的要求更高了。</a:t>
            </a:r>
            <a:r>
              <a:rPr sz="1800" dirty="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这次读本编写的比较简练，但是文中引用众多历史名人和典故，只做了提示，没有详解，许老师先弄明白，学生询问时能给予回答出来。</a:t>
            </a:r>
          </a:p>
          <a:p>
            <a:r>
              <a:rPr sz="1800" dirty="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如陆游、屈原、文天祥、于谦、曾国藩等，典故有林则徐虎门销烟、左宗棠抬棺出征、邓世昌驾舰撞敌、舜的“孝感动天”、汉文帝“亲尝汤药”、吴猛“姿蚊饱血”、汉朝的“扇枕温衾”等。</a:t>
            </a:r>
          </a:p>
        </p:txBody>
      </p:sp>
      <p:sp>
        <p:nvSpPr>
          <p:cNvPr id="18" name="文本框 17"/>
          <p:cNvSpPr txBox="1"/>
          <p:nvPr/>
        </p:nvSpPr>
        <p:spPr>
          <a:xfrm>
            <a:off x="3121660" y="1553845"/>
            <a:ext cx="3208020" cy="460375"/>
          </a:xfrm>
          <a:prstGeom prst="rect">
            <a:avLst/>
          </a:prstGeom>
          <a:noFill/>
        </p:spPr>
        <p:txBody>
          <a:bodyPr wrap="square">
            <a:spAutoFit/>
          </a:bodyPr>
          <a:lstStyle>
            <a:defPPr>
              <a:defRPr lang="zh-CN"/>
            </a:defPPr>
            <a:lvl1pPr>
              <a:defRPr sz="2400">
                <a:solidFill>
                  <a:srgbClr val="B30D1D"/>
                </a:solidFill>
                <a:latin typeface="思源黑体 CN Medium" panose="020B0600000000000000" pitchFamily="34" charset="-122"/>
                <a:ea typeface="思源黑体 CN Medium" panose="020B0600000000000000" pitchFamily="34" charset="-122"/>
              </a:defRPr>
            </a:lvl1pPr>
          </a:lstStyle>
          <a:p>
            <a:r>
              <a:rPr b="1" dirty="0">
                <a:solidFill>
                  <a:srgbClr val="FF0000"/>
                </a:solidFill>
                <a:latin typeface="楷体" panose="02010609060101010101" charset="-122"/>
                <a:ea typeface="楷体" panose="02010609060101010101" charset="-122"/>
                <a:sym typeface="宋体" panose="02010600030101010101" pitchFamily="2" charset="-122"/>
              </a:rPr>
              <a:t>今年读本有四个变化</a:t>
            </a:r>
          </a:p>
        </p:txBody>
      </p:sp>
      <p:sp>
        <p:nvSpPr>
          <p:cNvPr id="19" name="图文框 18"/>
          <p:cNvSpPr/>
          <p:nvPr/>
        </p:nvSpPr>
        <p:spPr>
          <a:xfrm>
            <a:off x="138430" y="2539365"/>
            <a:ext cx="2454275" cy="2848610"/>
          </a:xfrm>
          <a:prstGeom prst="frame">
            <a:avLst>
              <a:gd name="adj1" fmla="val 561"/>
            </a:avLst>
          </a:prstGeom>
          <a:gradFill flip="none" rotWithShape="1">
            <a:gsLst>
              <a:gs pos="0">
                <a:srgbClr val="DF0E15"/>
              </a:gs>
              <a:gs pos="100000">
                <a:srgbClr val="FE7F52"/>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sz="2400" dirty="0">
              <a:solidFill>
                <a:schemeClr val="bg1"/>
              </a:solidFill>
              <a:latin typeface="宋体" panose="02010600030101010101" pitchFamily="2" charset="-122"/>
              <a:ea typeface="宋体" panose="02010600030101010101" pitchFamily="2" charset="-122"/>
              <a:sym typeface="宋体" panose="02010600030101010101" pitchFamily="2" charset="-122"/>
            </a:endParaRPr>
          </a:p>
        </p:txBody>
      </p:sp>
      <p:pic>
        <p:nvPicPr>
          <p:cNvPr id="1026" name="Picture 2"/>
          <p:cNvPicPr>
            <a:picLocks noChangeAspect="1" noChangeArrowheads="1"/>
          </p:cNvPicPr>
          <p:nvPr/>
        </p:nvPicPr>
        <p:blipFill>
          <a:blip r:embed="rId4" cstate="print"/>
          <a:srcRect/>
          <a:stretch>
            <a:fillRect/>
          </a:stretch>
        </p:blipFill>
        <p:spPr bwMode="auto">
          <a:xfrm>
            <a:off x="188686" y="2565037"/>
            <a:ext cx="2284073" cy="2979419"/>
          </a:xfrm>
          <a:prstGeom prst="rect">
            <a:avLst/>
          </a:prstGeom>
          <a:noFill/>
          <a:ln w="9525">
            <a:noFill/>
            <a:miter lim="800000"/>
            <a:headEnd/>
            <a:tailEnd/>
          </a:ln>
        </p:spPr>
      </p:pic>
    </p:spTree>
    <p:controls>
      <p:control spid="1027" name="TextBox1" r:id="rId2" imgW="2324160" imgH="771480"/>
    </p:controls>
  </p:cSld>
  <p:clrMapOvr>
    <a:masterClrMapping/>
  </p:clrMapOvr>
  <mc:AlternateContent xmlns:mc="http://schemas.openxmlformats.org/markup-compatibility/2006">
    <mc:Choice xmlns="" xmlns:p14="http://schemas.microsoft.com/office/powerpoint/2010/main" Requires="p14">
      <p:transition spd="slow" p14:dur="1500">
        <p:random/>
      </p:transition>
    </mc:Choice>
    <mc:Fallback>
      <p:transition spd="slow">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平行四边形 8"/>
          <p:cNvSpPr/>
          <p:nvPr/>
        </p:nvSpPr>
        <p:spPr>
          <a:xfrm>
            <a:off x="0" y="264795"/>
            <a:ext cx="12192000" cy="587375"/>
          </a:xfrm>
          <a:prstGeom prst="parallelogram">
            <a:avLst>
              <a:gd name="adj" fmla="val 0"/>
            </a:avLst>
          </a:prstGeom>
          <a:gradFill flip="none" rotWithShape="1">
            <a:gsLst>
              <a:gs pos="0">
                <a:srgbClr val="DF0E15"/>
              </a:gs>
              <a:gs pos="100000">
                <a:srgbClr val="FE7F52"/>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400" dirty="0">
                <a:solidFill>
                  <a:schemeClr val="bg1"/>
                </a:solidFill>
                <a:latin typeface="宋体" panose="02010600030101010101" pitchFamily="2" charset="-122"/>
                <a:ea typeface="宋体" panose="02010600030101010101" pitchFamily="2" charset="-122"/>
                <a:sym typeface="宋体" panose="02010600030101010101" pitchFamily="2" charset="-122"/>
              </a:rPr>
              <a:t> </a:t>
            </a:r>
            <a:endParaRPr lang="zh-CN" altLang="en-US" sz="2400" dirty="0">
              <a:solidFill>
                <a:schemeClr val="bg1"/>
              </a:solidFill>
              <a:latin typeface="宋体" panose="02010600030101010101" pitchFamily="2" charset="-122"/>
              <a:ea typeface="宋体" panose="02010600030101010101" pitchFamily="2" charset="-122"/>
              <a:sym typeface="宋体" panose="02010600030101010101" pitchFamily="2" charset="-122"/>
            </a:endParaRPr>
          </a:p>
        </p:txBody>
      </p:sp>
      <p:sp>
        <p:nvSpPr>
          <p:cNvPr id="2" name="文本框 1"/>
          <p:cNvSpPr txBox="1"/>
          <p:nvPr/>
        </p:nvSpPr>
        <p:spPr>
          <a:xfrm>
            <a:off x="956945" y="309880"/>
            <a:ext cx="5154295" cy="521970"/>
          </a:xfrm>
          <a:prstGeom prst="rect">
            <a:avLst/>
          </a:prstGeom>
          <a:noFill/>
        </p:spPr>
        <p:txBody>
          <a:bodyPr wrap="square" rtlCol="0">
            <a:spAutoFit/>
          </a:bodyPr>
          <a:lstStyle/>
          <a:p>
            <a:pPr algn="dist"/>
            <a:r>
              <a:rPr lang="zh-CN" altLang="en-US" sz="2800" dirty="0">
                <a:solidFill>
                  <a:schemeClr val="bg1"/>
                </a:solidFill>
                <a:latin typeface="楷体" panose="02010609060101010101" charset="-122"/>
                <a:ea typeface="楷体" panose="02010609060101010101" charset="-122"/>
                <a:cs typeface="楷体" panose="02010609060101010101" charset="-122"/>
                <a:sym typeface="宋体" panose="02010600030101010101" pitchFamily="2" charset="-122"/>
              </a:rPr>
              <a:t>传承好家风 重在学和行</a:t>
            </a:r>
          </a:p>
        </p:txBody>
      </p:sp>
      <p:grpSp>
        <p:nvGrpSpPr>
          <p:cNvPr id="3" name="组合 2"/>
          <p:cNvGrpSpPr/>
          <p:nvPr/>
        </p:nvGrpSpPr>
        <p:grpSpPr>
          <a:xfrm>
            <a:off x="298450" y="264707"/>
            <a:ext cx="565007" cy="568402"/>
            <a:chOff x="467606" y="208867"/>
            <a:chExt cx="565007" cy="568402"/>
          </a:xfrm>
        </p:grpSpPr>
        <p:sp>
          <p:nvSpPr>
            <p:cNvPr id="4" name="椭圆 3"/>
            <p:cNvSpPr/>
            <p:nvPr/>
          </p:nvSpPr>
          <p:spPr>
            <a:xfrm>
              <a:off x="467606" y="208867"/>
              <a:ext cx="565007" cy="568402"/>
            </a:xfrm>
            <a:prstGeom prst="ellipse">
              <a:avLst/>
            </a:prstGeom>
            <a:solidFill>
              <a:schemeClr val="bg1"/>
            </a:solidFill>
            <a:ln>
              <a:solidFill>
                <a:srgbClr val="DF0E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2">
                    <a:lumMod val="25000"/>
                  </a:schemeClr>
                </a:solidFill>
                <a:latin typeface="宋体" panose="02010600030101010101" pitchFamily="2" charset="-122"/>
                <a:ea typeface="宋体" panose="02010600030101010101" pitchFamily="2" charset="-122"/>
                <a:sym typeface="宋体" panose="02010600030101010101" pitchFamily="2" charset="-122"/>
              </a:endParaRPr>
            </a:p>
          </p:txBody>
        </p:sp>
        <p:sp>
          <p:nvSpPr>
            <p:cNvPr id="5" name="星形: 五角 4"/>
            <p:cNvSpPr/>
            <p:nvPr/>
          </p:nvSpPr>
          <p:spPr>
            <a:xfrm rot="6500145" flipV="1">
              <a:off x="502719" y="253387"/>
              <a:ext cx="479364" cy="479361"/>
            </a:xfrm>
            <a:prstGeom prst="star5">
              <a:avLst/>
            </a:prstGeom>
            <a:gradFill flip="none" rotWithShape="1">
              <a:gsLst>
                <a:gs pos="0">
                  <a:srgbClr val="DF0E15"/>
                </a:gs>
                <a:gs pos="100000">
                  <a:srgbClr val="FE7F52"/>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2400" dirty="0">
                <a:solidFill>
                  <a:schemeClr val="bg1"/>
                </a:solidFill>
                <a:latin typeface="宋体" panose="02010600030101010101" pitchFamily="2" charset="-122"/>
                <a:ea typeface="宋体" panose="02010600030101010101" pitchFamily="2" charset="-122"/>
                <a:sym typeface="宋体" panose="02010600030101010101" pitchFamily="2" charset="-122"/>
              </a:endParaRPr>
            </a:p>
          </p:txBody>
        </p:sp>
      </p:grpSp>
      <p:cxnSp>
        <p:nvCxnSpPr>
          <p:cNvPr id="7" name="直接连接符 6"/>
          <p:cNvCxnSpPr/>
          <p:nvPr/>
        </p:nvCxnSpPr>
        <p:spPr>
          <a:xfrm>
            <a:off x="6111240" y="534035"/>
            <a:ext cx="6080760" cy="17145"/>
          </a:xfrm>
          <a:prstGeom prst="line">
            <a:avLst/>
          </a:prstGeom>
          <a:ln>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5" name="文本框 14"/>
          <p:cNvSpPr txBox="1"/>
          <p:nvPr/>
        </p:nvSpPr>
        <p:spPr>
          <a:xfrm>
            <a:off x="421788" y="1164231"/>
            <a:ext cx="11348423" cy="587115"/>
          </a:xfrm>
          <a:prstGeom prst="roundRect">
            <a:avLst>
              <a:gd name="adj" fmla="val 50000"/>
            </a:avLst>
          </a:prstGeom>
          <a:gradFill flip="none" rotWithShape="1">
            <a:gsLst>
              <a:gs pos="0">
                <a:srgbClr val="DF0E15"/>
              </a:gs>
              <a:gs pos="100000">
                <a:srgbClr val="FE7F52"/>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defRPr sz="2400">
                <a:solidFill>
                  <a:schemeClr val="bg1"/>
                </a:solidFill>
                <a:latin typeface="思源黑体 CN Medium" panose="020B0600000000000000" pitchFamily="34" charset="-122"/>
                <a:ea typeface="思源黑体 CN Medium" panose="020B0600000000000000" pitchFamily="34"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a:r>
              <a:rPr lang="en-US" altLang="zh-CN" dirty="0">
                <a:latin typeface="宋体" panose="02010600030101010101" pitchFamily="2" charset="-122"/>
                <a:ea typeface="宋体" panose="02010600030101010101" pitchFamily="2" charset="-122"/>
                <a:cs typeface="楷体" panose="02010609060101010101" charset="-122"/>
                <a:sym typeface="宋体" panose="02010600030101010101" pitchFamily="2" charset="-122"/>
              </a:rPr>
              <a:t>3</a:t>
            </a:r>
            <a:r>
              <a:rPr lang="en-US" altLang="zh-CN" dirty="0">
                <a:latin typeface="楷体" panose="02010609060101010101" charset="-122"/>
                <a:ea typeface="楷体" panose="02010609060101010101" charset="-122"/>
                <a:cs typeface="楷体" panose="02010609060101010101" charset="-122"/>
                <a:sym typeface="宋体" panose="02010600030101010101" pitchFamily="2" charset="-122"/>
              </a:rPr>
              <a:t>.</a:t>
            </a:r>
            <a:r>
              <a:rPr lang="zh-CN" altLang="en-US" dirty="0">
                <a:latin typeface="楷体" panose="02010609060101010101" charset="-122"/>
                <a:ea typeface="楷体" panose="02010609060101010101" charset="-122"/>
                <a:cs typeface="楷体" panose="02010609060101010101" charset="-122"/>
                <a:sym typeface="宋体" panose="02010600030101010101" pitchFamily="2" charset="-122"/>
              </a:rPr>
              <a:t>提升思想道德水平，指导行动是目的</a:t>
            </a:r>
          </a:p>
        </p:txBody>
      </p:sp>
      <p:sp>
        <p:nvSpPr>
          <p:cNvPr id="22" name="椭圆 21"/>
          <p:cNvSpPr/>
          <p:nvPr/>
        </p:nvSpPr>
        <p:spPr>
          <a:xfrm>
            <a:off x="1219520" y="1321618"/>
            <a:ext cx="272313" cy="272313"/>
          </a:xfrm>
          <a:prstGeom prst="ellipse">
            <a:avLst/>
          </a:prstGeom>
          <a:gradFill flip="none" rotWithShape="1">
            <a:gsLst>
              <a:gs pos="0">
                <a:srgbClr val="DF0E15"/>
              </a:gs>
              <a:gs pos="100000">
                <a:srgbClr val="FE7F52"/>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sz="2400" dirty="0">
              <a:solidFill>
                <a:schemeClr val="bg1"/>
              </a:solidFill>
              <a:latin typeface="宋体" panose="02010600030101010101" pitchFamily="2" charset="-122"/>
              <a:ea typeface="宋体" panose="02010600030101010101" pitchFamily="2" charset="-122"/>
              <a:sym typeface="宋体" panose="02010600030101010101" pitchFamily="2" charset="-122"/>
            </a:endParaRPr>
          </a:p>
        </p:txBody>
      </p:sp>
      <p:sp>
        <p:nvSpPr>
          <p:cNvPr id="23" name="椭圆 22"/>
          <p:cNvSpPr/>
          <p:nvPr/>
        </p:nvSpPr>
        <p:spPr>
          <a:xfrm>
            <a:off x="632707" y="1256225"/>
            <a:ext cx="403100" cy="403100"/>
          </a:xfrm>
          <a:prstGeom prst="ellipse">
            <a:avLst/>
          </a:prstGeom>
          <a:gradFill flip="none" rotWithShape="1">
            <a:gsLst>
              <a:gs pos="0">
                <a:srgbClr val="DF0E15"/>
              </a:gs>
              <a:gs pos="100000">
                <a:srgbClr val="FE7F52"/>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sz="2400" dirty="0">
              <a:solidFill>
                <a:schemeClr val="bg1"/>
              </a:solidFill>
              <a:latin typeface="宋体" panose="02010600030101010101" pitchFamily="2" charset="-122"/>
              <a:ea typeface="宋体" panose="02010600030101010101" pitchFamily="2" charset="-122"/>
              <a:sym typeface="宋体" panose="02010600030101010101" pitchFamily="2" charset="-122"/>
            </a:endParaRPr>
          </a:p>
        </p:txBody>
      </p:sp>
      <p:sp>
        <p:nvSpPr>
          <p:cNvPr id="8" name="文本框 7"/>
          <p:cNvSpPr txBox="1"/>
          <p:nvPr/>
        </p:nvSpPr>
        <p:spPr>
          <a:xfrm>
            <a:off x="422275" y="1873250"/>
            <a:ext cx="11521440" cy="2364740"/>
          </a:xfrm>
          <a:prstGeom prst="rect">
            <a:avLst/>
          </a:prstGeom>
          <a:noFill/>
        </p:spPr>
        <p:txBody>
          <a:bodyPr wrap="square">
            <a:spAutoFit/>
          </a:bodyPr>
          <a:lstStyle>
            <a:defPPr>
              <a:defRPr lang="zh-CN"/>
            </a:defPPr>
            <a:lvl1pPr>
              <a:lnSpc>
                <a:spcPct val="132000"/>
              </a:lnSpc>
              <a:defRPr sz="1400">
                <a:solidFill>
                  <a:schemeClr val="bg2">
                    <a:lumMod val="25000"/>
                  </a:schemeClr>
                </a:solidFill>
                <a:latin typeface="+mn-ea"/>
              </a:defRPr>
            </a:lvl1pPr>
          </a:lstStyle>
          <a:p>
            <a:pPr indent="290195" fontAlgn="auto">
              <a:extLst>
                <a:ext uri="{35155182-B16C-46BC-9424-99874614C6A1}">
                  <wpsdc:indentchars xmlns="" xmlns:wpsdc="http://www.wps.cn/officeDocument/2017/drawingmlCustomData" val="127" checksum="2721088284"/>
                </a:ext>
              </a:extLst>
            </a:pPr>
            <a:r>
              <a:rPr sz="1800" dirty="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不要把征文和做演讲的成绩看得过重，要放在提高孩子的思想道德水平上。</a:t>
            </a:r>
          </a:p>
          <a:p>
            <a:pPr indent="290195" fontAlgn="auto">
              <a:extLst>
                <a:ext uri="{35155182-B16C-46BC-9424-99874614C6A1}">
                  <wpsdc:indentchars xmlns="" xmlns:wpsdc="http://www.wps.cn/officeDocument/2017/drawingmlCustomData" val="127" checksum="2721088284"/>
                </a:ext>
              </a:extLst>
            </a:pPr>
            <a:r>
              <a:rPr sz="1800" dirty="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孩子转变了、懂事了，就是最大的收获</a:t>
            </a:r>
          </a:p>
          <a:p>
            <a:pPr indent="290195" fontAlgn="auto">
              <a:extLst>
                <a:ext uri="{35155182-B16C-46BC-9424-99874614C6A1}">
                  <wpsdc:indentchars xmlns="" xmlns:wpsdc="http://www.wps.cn/officeDocument/2017/drawingmlCustomData" val="127" checksum="2721088284"/>
                </a:ext>
              </a:extLst>
            </a:pPr>
            <a:r>
              <a:rPr sz="1800" dirty="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（巫山县严克美事迹）</a:t>
            </a:r>
          </a:p>
          <a:p>
            <a:pPr indent="290195" fontAlgn="auto">
              <a:extLst>
                <a:ext uri="{35155182-B16C-46BC-9424-99874614C6A1}">
                  <wpsdc:indentchars xmlns="" xmlns:wpsdc="http://www.wps.cn/officeDocument/2017/drawingmlCustomData" val="127" checksum="2721088284"/>
                </a:ext>
              </a:extLst>
            </a:pPr>
            <a:r>
              <a:rPr sz="1800" dirty="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注意孩子在这几个方面的变化：</a:t>
            </a:r>
          </a:p>
          <a:p>
            <a:pPr indent="322580" fontAlgn="auto">
              <a:extLst>
                <a:ext uri="{35155182-B16C-46BC-9424-99874614C6A1}">
                  <wpsdc:indentchars xmlns="" xmlns:wpsdc="http://www.wps.cn/officeDocument/2017/drawingmlCustomData" val="127" checksum="4259393621"/>
                </a:ext>
              </a:extLst>
            </a:pPr>
            <a:r>
              <a:rPr sz="2000" b="1" dirty="0">
                <a:solidFill>
                  <a:srgbClr val="FF0000"/>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忠诚爱国、孝老爱亲、崇德尚善、诚实守信、谦恭有礼、勤俭持家、笃志好学、乐业奉献、清正廉洁、勇毅创新、（仪表整洁、举止端庄、自立自强）等。</a:t>
            </a:r>
          </a:p>
        </p:txBody>
      </p:sp>
      <p:sp>
        <p:nvSpPr>
          <p:cNvPr id="100" name="文本框 99"/>
          <p:cNvSpPr txBox="1"/>
          <p:nvPr/>
        </p:nvSpPr>
        <p:spPr>
          <a:xfrm>
            <a:off x="297815" y="4441825"/>
            <a:ext cx="11325860" cy="706755"/>
          </a:xfrm>
          <a:prstGeom prst="rect">
            <a:avLst/>
          </a:prstGeom>
          <a:noFill/>
          <a:ln w="9525">
            <a:noFill/>
          </a:ln>
        </p:spPr>
        <p:txBody>
          <a:bodyPr wrap="square">
            <a:spAutoFit/>
          </a:bodyPr>
          <a:lstStyle/>
          <a:p>
            <a:pPr indent="609600" algn="l"/>
            <a:r>
              <a:rPr lang="zh-CN" sz="4000" b="1">
                <a:solidFill>
                  <a:srgbClr val="FF0000"/>
                </a:solidFill>
                <a:latin typeface="楷体" panose="02010609060101010101" charset="-122"/>
                <a:ea typeface="楷体" panose="02010609060101010101" charset="-122"/>
              </a:rPr>
              <a:t>行动起来，开展寻家风、晒家风、传家风活动</a:t>
            </a:r>
            <a:endParaRPr lang="zh-CN" altLang="en-US" sz="4000" b="1">
              <a:latin typeface="楷体" panose="02010609060101010101" charset="-122"/>
              <a:ea typeface="楷体" panose="02010609060101010101" charset="-122"/>
            </a:endParaRPr>
          </a:p>
        </p:txBody>
      </p:sp>
    </p:spTree>
  </p:cSld>
  <p:clrMapOvr>
    <a:masterClrMapping/>
  </p:clrMapOvr>
  <mc:AlternateContent xmlns:mc="http://schemas.openxmlformats.org/markup-compatibility/2006">
    <mc:Choice xmlns="" xmlns:p14="http://schemas.microsoft.com/office/powerpoint/2010/main" Requires="p14">
      <p:transition spd="slow" p14:dur="1500">
        <p:random/>
      </p:transition>
    </mc:Choice>
    <mc:Fallback>
      <p:transition spd="slow">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19" name="椭圆 18"/>
          <p:cNvSpPr/>
          <p:nvPr/>
        </p:nvSpPr>
        <p:spPr>
          <a:xfrm>
            <a:off x="3484184" y="718263"/>
            <a:ext cx="5167474" cy="5167474"/>
          </a:xfrm>
          <a:prstGeom prst="ellipse">
            <a:avLst/>
          </a:prstGeom>
          <a:gradFill flip="none" rotWithShape="1">
            <a:gsLst>
              <a:gs pos="0">
                <a:srgbClr val="DF0E15"/>
              </a:gs>
              <a:gs pos="100000">
                <a:srgbClr val="FE7F52"/>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sz="2400" dirty="0">
              <a:solidFill>
                <a:schemeClr val="bg1"/>
              </a:solidFill>
              <a:latin typeface="宋体" panose="02010600030101010101" pitchFamily="2" charset="-122"/>
              <a:ea typeface="宋体" panose="02010600030101010101" pitchFamily="2" charset="-122"/>
              <a:sym typeface="宋体" panose="02010600030101010101" pitchFamily="2" charset="-122"/>
            </a:endParaRPr>
          </a:p>
        </p:txBody>
      </p:sp>
      <p:sp>
        <p:nvSpPr>
          <p:cNvPr id="14" name="椭圆 13"/>
          <p:cNvSpPr/>
          <p:nvPr/>
        </p:nvSpPr>
        <p:spPr>
          <a:xfrm>
            <a:off x="3781963" y="1016042"/>
            <a:ext cx="4571916" cy="4571916"/>
          </a:xfrm>
          <a:prstGeom prst="ellipse">
            <a:avLst/>
          </a:prstGeom>
          <a:solidFill>
            <a:srgbClr val="FDF6E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sz="2400" dirty="0">
              <a:solidFill>
                <a:schemeClr val="bg1"/>
              </a:solidFill>
              <a:latin typeface="宋体" panose="02010600030101010101" pitchFamily="2" charset="-122"/>
              <a:ea typeface="宋体" panose="02010600030101010101" pitchFamily="2" charset="-122"/>
              <a:sym typeface="宋体" panose="02010600030101010101" pitchFamily="2" charset="-122"/>
            </a:endParaRPr>
          </a:p>
        </p:txBody>
      </p:sp>
      <p:sp>
        <p:nvSpPr>
          <p:cNvPr id="15" name="文本框 14"/>
          <p:cNvSpPr txBox="1"/>
          <p:nvPr/>
        </p:nvSpPr>
        <p:spPr>
          <a:xfrm>
            <a:off x="5183609" y="1729630"/>
            <a:ext cx="1829501" cy="1445260"/>
          </a:xfrm>
          <a:prstGeom prst="rect">
            <a:avLst/>
          </a:prstGeom>
          <a:noFill/>
        </p:spPr>
        <p:txBody>
          <a:bodyPr wrap="square" rtlCol="0">
            <a:spAutoFit/>
          </a:bodyPr>
          <a:lstStyle/>
          <a:p>
            <a:pPr algn="ctr"/>
            <a:r>
              <a:rPr lang="en-US" altLang="zh-CN" sz="8800" dirty="0">
                <a:solidFill>
                  <a:srgbClr val="FF0000"/>
                </a:solidFill>
                <a:latin typeface="Times New Roman" panose="02020603050405020304" charset="0"/>
                <a:ea typeface="宋体" panose="02010600030101010101" pitchFamily="2" charset="-122"/>
                <a:cs typeface="Times New Roman" panose="02020603050405020304" charset="0"/>
                <a:sym typeface="宋体" panose="02010600030101010101" pitchFamily="2" charset="-122"/>
              </a:rPr>
              <a:t>02</a:t>
            </a:r>
          </a:p>
        </p:txBody>
      </p:sp>
      <p:sp>
        <p:nvSpPr>
          <p:cNvPr id="16" name="文本框 15"/>
          <p:cNvSpPr txBox="1"/>
          <p:nvPr/>
        </p:nvSpPr>
        <p:spPr>
          <a:xfrm>
            <a:off x="4166356" y="2958785"/>
            <a:ext cx="3864006" cy="1322070"/>
          </a:xfrm>
          <a:prstGeom prst="rect">
            <a:avLst/>
          </a:prstGeom>
          <a:noFill/>
        </p:spPr>
        <p:txBody>
          <a:bodyPr wrap="square" rtlCol="0">
            <a:spAutoFit/>
          </a:bodyPr>
          <a:lstStyle/>
          <a:p>
            <a:pPr algn="ctr"/>
            <a:r>
              <a:rPr lang="zh-CN" altLang="en-US" sz="4000" b="1" spc="600" dirty="0">
                <a:solidFill>
                  <a:srgbClr val="FF0000"/>
                </a:solidFill>
                <a:latin typeface="楷体" panose="02010609060101010101" charset="-122"/>
                <a:ea typeface="楷体" panose="02010609060101010101" charset="-122"/>
                <a:sym typeface="宋体" panose="02010600030101010101" pitchFamily="2" charset="-122"/>
              </a:rPr>
              <a:t>征文要写好</a:t>
            </a:r>
          </a:p>
          <a:p>
            <a:pPr algn="ctr"/>
            <a:r>
              <a:rPr lang="zh-CN" altLang="en-US" sz="4000" b="1" spc="600" dirty="0">
                <a:solidFill>
                  <a:srgbClr val="FF0000"/>
                </a:solidFill>
                <a:latin typeface="楷体" panose="02010609060101010101" charset="-122"/>
                <a:ea typeface="楷体" panose="02010609060101010101" charset="-122"/>
                <a:sym typeface="宋体" panose="02010600030101010101" pitchFamily="2" charset="-122"/>
              </a:rPr>
              <a:t>追求新奇巧</a:t>
            </a:r>
          </a:p>
        </p:txBody>
      </p:sp>
      <p:cxnSp>
        <p:nvCxnSpPr>
          <p:cNvPr id="17" name="直接连接符 16"/>
          <p:cNvCxnSpPr/>
          <p:nvPr/>
        </p:nvCxnSpPr>
        <p:spPr>
          <a:xfrm flipV="1">
            <a:off x="4150360" y="4372610"/>
            <a:ext cx="3895725" cy="32385"/>
          </a:xfrm>
          <a:prstGeom prst="line">
            <a:avLst/>
          </a:prstGeom>
          <a:ln w="12700">
            <a:solidFill>
              <a:srgbClr val="DF0E15"/>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 xmlns:p14="http://schemas.microsoft.com/office/powerpoint/2010/main" Requires="p14">
      <p:transition spd="slow" p14:dur="1500">
        <p:random/>
      </p:transition>
    </mc:Choice>
    <mc:Fallback>
      <p:transition spd="slow">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平行四边形 8"/>
          <p:cNvSpPr/>
          <p:nvPr/>
        </p:nvSpPr>
        <p:spPr>
          <a:xfrm>
            <a:off x="0" y="264707"/>
            <a:ext cx="12192000" cy="587115"/>
          </a:xfrm>
          <a:prstGeom prst="parallelogram">
            <a:avLst>
              <a:gd name="adj" fmla="val 0"/>
            </a:avLst>
          </a:prstGeom>
          <a:gradFill flip="none" rotWithShape="1">
            <a:gsLst>
              <a:gs pos="0">
                <a:srgbClr val="DF0E15"/>
              </a:gs>
              <a:gs pos="100000">
                <a:srgbClr val="FE7F52"/>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400" dirty="0">
                <a:solidFill>
                  <a:schemeClr val="bg1"/>
                </a:solidFill>
                <a:latin typeface="宋体" panose="02010600030101010101" pitchFamily="2" charset="-122"/>
                <a:ea typeface="宋体" panose="02010600030101010101" pitchFamily="2" charset="-122"/>
                <a:sym typeface="宋体" panose="02010600030101010101" pitchFamily="2" charset="-122"/>
              </a:rPr>
              <a:t> </a:t>
            </a:r>
            <a:endParaRPr lang="zh-CN" altLang="en-US" sz="2400" dirty="0">
              <a:solidFill>
                <a:schemeClr val="bg1"/>
              </a:solidFill>
              <a:latin typeface="宋体" panose="02010600030101010101" pitchFamily="2" charset="-122"/>
              <a:ea typeface="宋体" panose="02010600030101010101" pitchFamily="2" charset="-122"/>
              <a:sym typeface="宋体" panose="02010600030101010101" pitchFamily="2" charset="-122"/>
            </a:endParaRPr>
          </a:p>
        </p:txBody>
      </p:sp>
      <p:grpSp>
        <p:nvGrpSpPr>
          <p:cNvPr id="3" name="组合 2"/>
          <p:cNvGrpSpPr/>
          <p:nvPr/>
        </p:nvGrpSpPr>
        <p:grpSpPr>
          <a:xfrm>
            <a:off x="298450" y="264707"/>
            <a:ext cx="565007" cy="568402"/>
            <a:chOff x="467606" y="208867"/>
            <a:chExt cx="565007" cy="568402"/>
          </a:xfrm>
        </p:grpSpPr>
        <p:sp>
          <p:nvSpPr>
            <p:cNvPr id="4" name="椭圆 3"/>
            <p:cNvSpPr/>
            <p:nvPr/>
          </p:nvSpPr>
          <p:spPr>
            <a:xfrm>
              <a:off x="467606" y="208867"/>
              <a:ext cx="565007" cy="568402"/>
            </a:xfrm>
            <a:prstGeom prst="ellipse">
              <a:avLst/>
            </a:prstGeom>
            <a:solidFill>
              <a:schemeClr val="bg1"/>
            </a:solidFill>
            <a:ln>
              <a:solidFill>
                <a:srgbClr val="DF0E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2">
                    <a:lumMod val="25000"/>
                  </a:schemeClr>
                </a:solidFill>
                <a:latin typeface="宋体" panose="02010600030101010101" pitchFamily="2" charset="-122"/>
                <a:ea typeface="宋体" panose="02010600030101010101" pitchFamily="2" charset="-122"/>
                <a:sym typeface="宋体" panose="02010600030101010101" pitchFamily="2" charset="-122"/>
              </a:endParaRPr>
            </a:p>
          </p:txBody>
        </p:sp>
        <p:sp>
          <p:nvSpPr>
            <p:cNvPr id="5" name="星形: 五角 4"/>
            <p:cNvSpPr/>
            <p:nvPr/>
          </p:nvSpPr>
          <p:spPr>
            <a:xfrm rot="6500145" flipV="1">
              <a:off x="502719" y="253387"/>
              <a:ext cx="479364" cy="479361"/>
            </a:xfrm>
            <a:prstGeom prst="star5">
              <a:avLst/>
            </a:prstGeom>
            <a:gradFill flip="none" rotWithShape="1">
              <a:gsLst>
                <a:gs pos="0">
                  <a:srgbClr val="DF0E15"/>
                </a:gs>
                <a:gs pos="100000">
                  <a:srgbClr val="FE7F52"/>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2400">
                <a:solidFill>
                  <a:schemeClr val="bg1"/>
                </a:solidFill>
                <a:latin typeface="宋体" panose="02010600030101010101" pitchFamily="2" charset="-122"/>
                <a:ea typeface="宋体" panose="02010600030101010101" pitchFamily="2" charset="-122"/>
                <a:sym typeface="宋体" panose="02010600030101010101" pitchFamily="2" charset="-122"/>
              </a:endParaRPr>
            </a:p>
          </p:txBody>
        </p:sp>
      </p:grpSp>
      <p:cxnSp>
        <p:nvCxnSpPr>
          <p:cNvPr id="7" name="直接连接符 6"/>
          <p:cNvCxnSpPr>
            <a:stCxn id="6" idx="3"/>
          </p:cNvCxnSpPr>
          <p:nvPr/>
        </p:nvCxnSpPr>
        <p:spPr>
          <a:xfrm flipV="1">
            <a:off x="6111240" y="551180"/>
            <a:ext cx="6080760" cy="19685"/>
          </a:xfrm>
          <a:prstGeom prst="line">
            <a:avLst/>
          </a:prstGeom>
          <a:ln>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3213100" y="2159000"/>
            <a:ext cx="7917180" cy="4067175"/>
          </a:xfrm>
          <a:prstGeom prst="rect">
            <a:avLst/>
          </a:prstGeom>
          <a:noFill/>
        </p:spPr>
        <p:txBody>
          <a:bodyPr wrap="square">
            <a:spAutoFit/>
          </a:bodyPr>
          <a:lstStyle>
            <a:defPPr>
              <a:defRPr lang="zh-CN"/>
            </a:defPPr>
            <a:lvl1pPr>
              <a:lnSpc>
                <a:spcPct val="132000"/>
              </a:lnSpc>
              <a:defRPr sz="1600">
                <a:solidFill>
                  <a:schemeClr val="bg2">
                    <a:lumMod val="25000"/>
                  </a:schemeClr>
                </a:solidFill>
                <a:latin typeface="+mn-ea"/>
              </a:defRPr>
            </a:lvl1pPr>
          </a:lstStyle>
          <a:p>
            <a:r>
              <a:rPr lang="en-US" sz="2000" b="1" dirty="0">
                <a:solidFill>
                  <a:srgbClr val="FF0000"/>
                </a:solidFill>
                <a:latin typeface="宋体" panose="02010600030101010101" pitchFamily="2" charset="-122"/>
                <a:ea typeface="宋体" panose="02010600030101010101" pitchFamily="2" charset="-122"/>
                <a:sym typeface="宋体" panose="02010600030101010101" pitchFamily="2" charset="-122"/>
              </a:rPr>
              <a:t>   </a:t>
            </a:r>
            <a:r>
              <a:rPr sz="2000" b="1" dirty="0">
                <a:solidFill>
                  <a:srgbClr val="FF0000"/>
                </a:solidFill>
                <a:latin typeface="宋体" panose="02010600030101010101" pitchFamily="2" charset="-122"/>
                <a:ea typeface="宋体" panose="02010600030101010101" pitchFamily="2" charset="-122"/>
                <a:sym typeface="宋体" panose="02010600030101010101" pitchFamily="2" charset="-122"/>
              </a:rPr>
              <a:t>什么是家风：</a:t>
            </a:r>
            <a:r>
              <a:rPr lang="en-US" sz="2000" b="1" dirty="0">
                <a:solidFill>
                  <a:srgbClr val="FF0000"/>
                </a:solidFill>
                <a:latin typeface="宋体" panose="02010600030101010101" pitchFamily="2" charset="-122"/>
                <a:ea typeface="宋体" panose="02010600030101010101" pitchFamily="2" charset="-122"/>
                <a:sym typeface="宋体" panose="02010600030101010101" pitchFamily="2" charset="-122"/>
              </a:rPr>
              <a:t>“</a:t>
            </a:r>
            <a:r>
              <a:rPr sz="2000" b="1" dirty="0">
                <a:solidFill>
                  <a:srgbClr val="FF0000"/>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家风</a:t>
            </a:r>
            <a:r>
              <a:rPr lang="en-US" sz="2000" b="1" dirty="0">
                <a:solidFill>
                  <a:srgbClr val="FF0000"/>
                </a:solidFill>
                <a:latin typeface="宋体" panose="02010600030101010101" pitchFamily="2" charset="-122"/>
                <a:ea typeface="宋体" panose="02010600030101010101" pitchFamily="2" charset="-122"/>
                <a:sym typeface="宋体" panose="02010600030101010101" pitchFamily="2" charset="-122"/>
              </a:rPr>
              <a:t>”</a:t>
            </a:r>
            <a:r>
              <a:rPr sz="2000" b="1" dirty="0">
                <a:solidFill>
                  <a:srgbClr val="FF0000"/>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又称门风，</a:t>
            </a:r>
            <a:r>
              <a:rPr dirty="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指的是家庭或家族世代相传的风尚、生活作风， 也即一个家庭当中的风气。是给家中后人们树立的价值准则。</a:t>
            </a:r>
          </a:p>
          <a:p>
            <a:r>
              <a:rPr dirty="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    家风是一个家族代代相传沿袭下来的体现家族成员精神风貌、道德品质、审美格调和整体气质的家族文化风格。家风的形成往往是，一个家族之链上某一个人物出类拔萃深孚众望而为家族其他成员所景仰追慕，再经过家族子孙代代接力式的恪守祖训，流风余韵，代代不绝，就形成了一个家族鲜明的道德风貌和审美风范。</a:t>
            </a:r>
          </a:p>
          <a:p>
            <a:endParaRPr b="1" dirty="0">
              <a:solidFill>
                <a:srgbClr val="FF0000"/>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endParaRPr>
          </a:p>
          <a:p>
            <a:r>
              <a:rPr sz="2000" b="1" dirty="0">
                <a:solidFill>
                  <a:srgbClr val="FF0000"/>
                </a:solidFill>
                <a:latin typeface="楷体" panose="02010609060101010101" charset="-122"/>
                <a:ea typeface="楷体" panose="02010609060101010101" charset="-122"/>
                <a:cs typeface="楷体" panose="02010609060101010101" charset="-122"/>
                <a:sym typeface="宋体" panose="02010600030101010101" pitchFamily="2" charset="-122"/>
              </a:rPr>
              <a:t>   是一种潜在无形的力量 </a:t>
            </a:r>
          </a:p>
          <a:p>
            <a:r>
              <a:rPr sz="2000" b="1" dirty="0">
                <a:solidFill>
                  <a:srgbClr val="FF0000"/>
                </a:solidFill>
                <a:latin typeface="楷体" panose="02010609060101010101" charset="-122"/>
                <a:ea typeface="楷体" panose="02010609060101010101" charset="-122"/>
                <a:cs typeface="楷体" panose="02010609060101010101" charset="-122"/>
                <a:sym typeface="宋体" panose="02010600030101010101" pitchFamily="2" charset="-122"/>
              </a:rPr>
              <a:t>   潜移默化地影响着孩子的心灵</a:t>
            </a:r>
          </a:p>
          <a:p>
            <a:r>
              <a:rPr sz="2000" b="1" dirty="0">
                <a:solidFill>
                  <a:srgbClr val="FF0000"/>
                </a:solidFill>
                <a:latin typeface="楷体" panose="02010609060101010101" charset="-122"/>
                <a:ea typeface="楷体" panose="02010609060101010101" charset="-122"/>
                <a:cs typeface="楷体" panose="02010609060101010101" charset="-122"/>
                <a:sym typeface="宋体" panose="02010600030101010101" pitchFamily="2" charset="-122"/>
              </a:rPr>
              <a:t>   塑造孩子的人格</a:t>
            </a:r>
          </a:p>
          <a:p>
            <a:r>
              <a:rPr sz="2000" b="1" dirty="0">
                <a:solidFill>
                  <a:srgbClr val="FF0000"/>
                </a:solidFill>
                <a:latin typeface="楷体" panose="02010609060101010101" charset="-122"/>
                <a:ea typeface="楷体" panose="02010609060101010101" charset="-122"/>
                <a:cs typeface="楷体" panose="02010609060101010101" charset="-122"/>
                <a:sym typeface="宋体" panose="02010600030101010101" pitchFamily="2" charset="-122"/>
              </a:rPr>
              <a:t>   是一种家庭教育</a:t>
            </a:r>
          </a:p>
        </p:txBody>
      </p:sp>
      <p:sp>
        <p:nvSpPr>
          <p:cNvPr id="12" name="椭圆 11"/>
          <p:cNvSpPr/>
          <p:nvPr/>
        </p:nvSpPr>
        <p:spPr>
          <a:xfrm>
            <a:off x="11056257" y="5339383"/>
            <a:ext cx="526299" cy="526299"/>
          </a:xfrm>
          <a:prstGeom prst="ellipse">
            <a:avLst/>
          </a:prstGeom>
          <a:gradFill flip="none" rotWithShape="1">
            <a:gsLst>
              <a:gs pos="0">
                <a:srgbClr val="DF0E15"/>
              </a:gs>
              <a:gs pos="100000">
                <a:srgbClr val="FE7F52"/>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2400">
              <a:solidFill>
                <a:schemeClr val="bg1"/>
              </a:solidFill>
              <a:latin typeface="宋体" panose="02010600030101010101" pitchFamily="2" charset="-122"/>
              <a:ea typeface="宋体" panose="02010600030101010101" pitchFamily="2" charset="-122"/>
              <a:sym typeface="宋体" panose="02010600030101010101" pitchFamily="2" charset="-122"/>
            </a:endParaRPr>
          </a:p>
        </p:txBody>
      </p:sp>
      <p:sp>
        <p:nvSpPr>
          <p:cNvPr id="6" name="文本框 5"/>
          <p:cNvSpPr txBox="1"/>
          <p:nvPr/>
        </p:nvSpPr>
        <p:spPr>
          <a:xfrm>
            <a:off x="956945" y="309880"/>
            <a:ext cx="5154295" cy="521970"/>
          </a:xfrm>
          <a:prstGeom prst="rect">
            <a:avLst/>
          </a:prstGeom>
          <a:noFill/>
        </p:spPr>
        <p:txBody>
          <a:bodyPr wrap="square" rtlCol="0">
            <a:spAutoFit/>
          </a:bodyPr>
          <a:lstStyle/>
          <a:p>
            <a:pPr algn="dist"/>
            <a:r>
              <a:rPr lang="zh-CN" altLang="en-US" sz="2800" dirty="0">
                <a:solidFill>
                  <a:schemeClr val="bg1"/>
                </a:solidFill>
                <a:latin typeface="楷体" panose="02010609060101010101" charset="-122"/>
                <a:ea typeface="楷体" panose="02010609060101010101" charset="-122"/>
                <a:cs typeface="楷体" panose="02010609060101010101" charset="-122"/>
                <a:sym typeface="宋体" panose="02010600030101010101" pitchFamily="2" charset="-122"/>
              </a:rPr>
              <a:t>征文要写好 追求新奇巧</a:t>
            </a:r>
          </a:p>
        </p:txBody>
      </p:sp>
      <p:pic>
        <p:nvPicPr>
          <p:cNvPr id="11" name="图片 10"/>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38430" y="2014220"/>
            <a:ext cx="2689860" cy="3898265"/>
          </a:xfrm>
          <a:prstGeom prst="rect">
            <a:avLst/>
          </a:prstGeom>
        </p:spPr>
      </p:pic>
      <p:sp>
        <p:nvSpPr>
          <p:cNvPr id="19" name="图文框 18"/>
          <p:cNvSpPr/>
          <p:nvPr/>
        </p:nvSpPr>
        <p:spPr>
          <a:xfrm>
            <a:off x="138430" y="2539365"/>
            <a:ext cx="2454275" cy="2848610"/>
          </a:xfrm>
          <a:prstGeom prst="frame">
            <a:avLst>
              <a:gd name="adj1" fmla="val 561"/>
            </a:avLst>
          </a:prstGeom>
          <a:gradFill flip="none" rotWithShape="1">
            <a:gsLst>
              <a:gs pos="0">
                <a:srgbClr val="DF0E15"/>
              </a:gs>
              <a:gs pos="100000">
                <a:srgbClr val="FE7F52"/>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sz="2400" dirty="0">
              <a:solidFill>
                <a:schemeClr val="bg1"/>
              </a:solidFill>
              <a:latin typeface="宋体" panose="02010600030101010101" pitchFamily="2" charset="-122"/>
              <a:ea typeface="宋体" panose="02010600030101010101" pitchFamily="2" charset="-122"/>
              <a:sym typeface="宋体" panose="02010600030101010101" pitchFamily="2" charset="-122"/>
            </a:endParaRPr>
          </a:p>
        </p:txBody>
      </p:sp>
      <p:sp>
        <p:nvSpPr>
          <p:cNvPr id="15" name="文本框 14"/>
          <p:cNvSpPr txBox="1"/>
          <p:nvPr/>
        </p:nvSpPr>
        <p:spPr>
          <a:xfrm>
            <a:off x="392578" y="1164231"/>
            <a:ext cx="11348423" cy="587115"/>
          </a:xfrm>
          <a:prstGeom prst="roundRect">
            <a:avLst>
              <a:gd name="adj" fmla="val 50000"/>
            </a:avLst>
          </a:prstGeom>
          <a:gradFill flip="none" rotWithShape="1">
            <a:gsLst>
              <a:gs pos="0">
                <a:srgbClr val="DF0E15"/>
              </a:gs>
              <a:gs pos="100000">
                <a:srgbClr val="FE7F52"/>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defRPr sz="2400">
                <a:solidFill>
                  <a:schemeClr val="bg1"/>
                </a:solidFill>
                <a:latin typeface="思源黑体 CN Medium" panose="020B0600000000000000" pitchFamily="34" charset="-122"/>
                <a:ea typeface="思源黑体 CN Medium" panose="020B0600000000000000" pitchFamily="34"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a:r>
              <a:rPr lang="en-US" altLang="zh-CN" dirty="0">
                <a:latin typeface="宋体" panose="02010600030101010101" pitchFamily="2" charset="-122"/>
                <a:ea typeface="宋体" panose="02010600030101010101" pitchFamily="2" charset="-122"/>
                <a:cs typeface="楷体" panose="02010609060101010101" charset="-122"/>
                <a:sym typeface="宋体" panose="02010600030101010101" pitchFamily="2" charset="-122"/>
              </a:rPr>
              <a:t>1.</a:t>
            </a:r>
            <a:r>
              <a:rPr lang="zh-CN" dirty="0">
                <a:latin typeface="楷体" panose="02010609060101010101" charset="-122"/>
                <a:ea typeface="楷体" panose="02010609060101010101" charset="-122"/>
                <a:cs typeface="楷体" panose="02010609060101010101" charset="-122"/>
                <a:sym typeface="宋体" panose="02010600030101010101" pitchFamily="2" charset="-122"/>
              </a:rPr>
              <a:t>《中华好家风》主题解读</a:t>
            </a:r>
          </a:p>
        </p:txBody>
      </p:sp>
    </p:spTree>
  </p:cSld>
  <p:clrMapOvr>
    <a:masterClrMapping/>
  </p:clrMapOvr>
  <mc:AlternateContent xmlns:mc="http://schemas.openxmlformats.org/markup-compatibility/2006">
    <mc:Choice xmlns="" xmlns:p14="http://schemas.microsoft.com/office/powerpoint/2010/main" Requires="p14">
      <p:transition spd="slow" p14:dur="1500">
        <p:random/>
      </p:transition>
    </mc:Choice>
    <mc:Fallback>
      <p:transition spd="slow">
        <p:random/>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4559300" y="1816100"/>
            <a:ext cx="6814961" cy="3873499"/>
          </a:xfrm>
          <a:prstGeom prst="rect">
            <a:avLst/>
          </a:prstGeom>
          <a:solidFill>
            <a:schemeClr val="bg1">
              <a:alpha val="77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sz="2400" dirty="0">
              <a:solidFill>
                <a:schemeClr val="bg1"/>
              </a:solidFill>
              <a:latin typeface="宋体" panose="02010600030101010101" pitchFamily="2" charset="-122"/>
              <a:ea typeface="宋体" panose="02010600030101010101" pitchFamily="2" charset="-122"/>
              <a:sym typeface="宋体" panose="02010600030101010101" pitchFamily="2" charset="-122"/>
            </a:endParaRPr>
          </a:p>
        </p:txBody>
      </p:sp>
      <p:sp>
        <p:nvSpPr>
          <p:cNvPr id="13" name="矩形 12"/>
          <p:cNvSpPr/>
          <p:nvPr/>
        </p:nvSpPr>
        <p:spPr>
          <a:xfrm>
            <a:off x="622300" y="2176780"/>
            <a:ext cx="3347085" cy="3922395"/>
          </a:xfrm>
          <a:prstGeom prst="rect">
            <a:avLst/>
          </a:prstGeom>
          <a:gradFill flip="none" rotWithShape="1">
            <a:gsLst>
              <a:gs pos="0">
                <a:srgbClr val="DF0E15"/>
              </a:gs>
              <a:gs pos="100000">
                <a:srgbClr val="FE7F52">
                  <a:alpha val="0"/>
                </a:srgbClr>
              </a:gs>
            </a:gsLst>
            <a:lin ang="189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2400">
              <a:solidFill>
                <a:schemeClr val="bg1"/>
              </a:solidFill>
              <a:latin typeface="宋体" panose="02010600030101010101" pitchFamily="2" charset="-122"/>
              <a:ea typeface="宋体" panose="02010600030101010101" pitchFamily="2" charset="-122"/>
              <a:sym typeface="宋体" panose="02010600030101010101" pitchFamily="2" charset="-122"/>
            </a:endParaRPr>
          </a:p>
        </p:txBody>
      </p:sp>
      <p:sp>
        <p:nvSpPr>
          <p:cNvPr id="6" name="矩形 5"/>
          <p:cNvSpPr/>
          <p:nvPr/>
        </p:nvSpPr>
        <p:spPr>
          <a:xfrm>
            <a:off x="876300" y="2177415"/>
            <a:ext cx="3311525" cy="364236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sz="2400" dirty="0">
              <a:solidFill>
                <a:schemeClr val="bg1"/>
              </a:solidFill>
              <a:latin typeface="宋体" panose="02010600030101010101" pitchFamily="2" charset="-122"/>
              <a:ea typeface="宋体" panose="02010600030101010101" pitchFamily="2" charset="-122"/>
              <a:sym typeface="宋体" panose="02010600030101010101" pitchFamily="2" charset="-122"/>
            </a:endParaRPr>
          </a:p>
        </p:txBody>
      </p:sp>
      <p:sp>
        <p:nvSpPr>
          <p:cNvPr id="9" name="平行四边形 8"/>
          <p:cNvSpPr/>
          <p:nvPr/>
        </p:nvSpPr>
        <p:spPr>
          <a:xfrm>
            <a:off x="0" y="264707"/>
            <a:ext cx="12192000" cy="587115"/>
          </a:xfrm>
          <a:prstGeom prst="parallelogram">
            <a:avLst>
              <a:gd name="adj" fmla="val 0"/>
            </a:avLst>
          </a:prstGeom>
          <a:gradFill flip="none" rotWithShape="1">
            <a:gsLst>
              <a:gs pos="0">
                <a:srgbClr val="DF0E15"/>
              </a:gs>
              <a:gs pos="100000">
                <a:srgbClr val="FE7F52"/>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400" dirty="0">
                <a:solidFill>
                  <a:schemeClr val="bg1"/>
                </a:solidFill>
                <a:latin typeface="宋体" panose="02010600030101010101" pitchFamily="2" charset="-122"/>
                <a:ea typeface="宋体" panose="02010600030101010101" pitchFamily="2" charset="-122"/>
                <a:sym typeface="宋体" panose="02010600030101010101" pitchFamily="2" charset="-122"/>
              </a:rPr>
              <a:t> </a:t>
            </a:r>
            <a:endParaRPr lang="zh-CN" altLang="en-US" sz="2400" dirty="0">
              <a:solidFill>
                <a:schemeClr val="bg1"/>
              </a:solidFill>
              <a:latin typeface="宋体" panose="02010600030101010101" pitchFamily="2" charset="-122"/>
              <a:ea typeface="宋体" panose="02010600030101010101" pitchFamily="2" charset="-122"/>
              <a:sym typeface="宋体" panose="02010600030101010101" pitchFamily="2" charset="-122"/>
            </a:endParaRPr>
          </a:p>
        </p:txBody>
      </p:sp>
      <p:grpSp>
        <p:nvGrpSpPr>
          <p:cNvPr id="3" name="组合 2"/>
          <p:cNvGrpSpPr/>
          <p:nvPr/>
        </p:nvGrpSpPr>
        <p:grpSpPr>
          <a:xfrm>
            <a:off x="298450" y="264707"/>
            <a:ext cx="565007" cy="568402"/>
            <a:chOff x="467606" y="208867"/>
            <a:chExt cx="565007" cy="568402"/>
          </a:xfrm>
        </p:grpSpPr>
        <p:sp>
          <p:nvSpPr>
            <p:cNvPr id="4" name="椭圆 3"/>
            <p:cNvSpPr/>
            <p:nvPr/>
          </p:nvSpPr>
          <p:spPr>
            <a:xfrm>
              <a:off x="467606" y="208867"/>
              <a:ext cx="565007" cy="568402"/>
            </a:xfrm>
            <a:prstGeom prst="ellipse">
              <a:avLst/>
            </a:prstGeom>
            <a:solidFill>
              <a:schemeClr val="bg1"/>
            </a:solidFill>
            <a:ln>
              <a:solidFill>
                <a:srgbClr val="DF0E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2">
                    <a:lumMod val="25000"/>
                  </a:schemeClr>
                </a:solidFill>
                <a:latin typeface="宋体" panose="02010600030101010101" pitchFamily="2" charset="-122"/>
                <a:ea typeface="宋体" panose="02010600030101010101" pitchFamily="2" charset="-122"/>
                <a:sym typeface="宋体" panose="02010600030101010101" pitchFamily="2" charset="-122"/>
              </a:endParaRPr>
            </a:p>
          </p:txBody>
        </p:sp>
        <p:sp>
          <p:nvSpPr>
            <p:cNvPr id="5" name="星形: 五角 4"/>
            <p:cNvSpPr/>
            <p:nvPr/>
          </p:nvSpPr>
          <p:spPr>
            <a:xfrm rot="6500145" flipV="1">
              <a:off x="502719" y="253387"/>
              <a:ext cx="479364" cy="479361"/>
            </a:xfrm>
            <a:prstGeom prst="star5">
              <a:avLst/>
            </a:prstGeom>
            <a:gradFill flip="none" rotWithShape="1">
              <a:gsLst>
                <a:gs pos="0">
                  <a:srgbClr val="DF0E15"/>
                </a:gs>
                <a:gs pos="100000">
                  <a:srgbClr val="FE7F52"/>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2400">
                <a:solidFill>
                  <a:schemeClr val="bg1"/>
                </a:solidFill>
                <a:latin typeface="宋体" panose="02010600030101010101" pitchFamily="2" charset="-122"/>
                <a:ea typeface="宋体" panose="02010600030101010101" pitchFamily="2" charset="-122"/>
                <a:sym typeface="宋体" panose="02010600030101010101" pitchFamily="2" charset="-122"/>
              </a:endParaRPr>
            </a:p>
          </p:txBody>
        </p:sp>
      </p:grpSp>
      <p:cxnSp>
        <p:nvCxnSpPr>
          <p:cNvPr id="7" name="直接连接符 6"/>
          <p:cNvCxnSpPr>
            <a:stCxn id="11" idx="3"/>
          </p:cNvCxnSpPr>
          <p:nvPr/>
        </p:nvCxnSpPr>
        <p:spPr>
          <a:xfrm flipV="1">
            <a:off x="6111240" y="551180"/>
            <a:ext cx="6080760" cy="19685"/>
          </a:xfrm>
          <a:prstGeom prst="line">
            <a:avLst/>
          </a:prstGeom>
          <a:ln>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956945" y="2177415"/>
            <a:ext cx="10172700" cy="3660140"/>
          </a:xfrm>
          <a:prstGeom prst="rect">
            <a:avLst/>
          </a:prstGeom>
          <a:noFill/>
        </p:spPr>
        <p:txBody>
          <a:bodyPr wrap="square">
            <a:spAutoFit/>
          </a:bodyPr>
          <a:lstStyle>
            <a:defPPr>
              <a:defRPr lang="zh-CN"/>
            </a:defPPr>
            <a:lvl1pPr>
              <a:lnSpc>
                <a:spcPct val="132000"/>
              </a:lnSpc>
              <a:defRPr sz="1600">
                <a:solidFill>
                  <a:schemeClr val="bg2">
                    <a:lumMod val="25000"/>
                  </a:schemeClr>
                </a:solidFill>
                <a:latin typeface="+mn-ea"/>
              </a:defRPr>
            </a:lvl1pPr>
          </a:lstStyle>
          <a:p>
            <a:r>
              <a:rPr lang="en-US" b="1" dirty="0">
                <a:solidFill>
                  <a:srgbClr val="FF0000"/>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    </a:t>
            </a:r>
            <a:r>
              <a:rPr b="1" dirty="0">
                <a:solidFill>
                  <a:srgbClr val="FF0000"/>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1、必须写家风。</a:t>
            </a:r>
            <a:r>
              <a:rPr dirty="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首选写自己家的，也可以写别人家的。写别人家的要有自己的感受或者关联。与家庭风尚无关的就没有扣主题。</a:t>
            </a:r>
          </a:p>
          <a:p>
            <a:r>
              <a:rPr b="1" dirty="0">
                <a:solidFill>
                  <a:srgbClr val="FF0000"/>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    2、必须写出几代的传承，才能体现家风。</a:t>
            </a:r>
            <a:r>
              <a:rPr dirty="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不是家庭成员单一的好人好事。起码要写到两代人以上。每个人家中都有职业或道德风范，去挖掘它，表现它。</a:t>
            </a:r>
          </a:p>
          <a:p>
            <a:r>
              <a:rPr b="1" dirty="0">
                <a:solidFill>
                  <a:srgbClr val="FF0000"/>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    3、必须是好家风，避免片面性。</a:t>
            </a:r>
            <a:r>
              <a:rPr dirty="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如某人母亲生病，他仍然坚持上班忙工作。这样不能表现人物的高尚，反而显得他冷血。</a:t>
            </a:r>
          </a:p>
          <a:p>
            <a:r>
              <a:rPr b="1" dirty="0">
                <a:solidFill>
                  <a:srgbClr val="FF0000"/>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    中央电视台《童子尿煮鸡蛋》就不好，应该说是陋习（浙江东阳一代风俗）</a:t>
            </a:r>
          </a:p>
          <a:p>
            <a:r>
              <a:rPr b="1" dirty="0">
                <a:solidFill>
                  <a:srgbClr val="FF0000"/>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    4、写常见的，要与众不同；写不常见的的，要出奇制胜。</a:t>
            </a:r>
            <a:endParaRPr dirty="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endParaRPr>
          </a:p>
          <a:p>
            <a:r>
              <a:rPr dirty="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    勤俭、孝顺、诚信、助人、重教等比较常见。</a:t>
            </a:r>
          </a:p>
          <a:p>
            <a:r>
              <a:rPr dirty="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    自立、专一、说真话、谦让、戍边等就不常见。</a:t>
            </a:r>
          </a:p>
          <a:p>
            <a:endParaRPr dirty="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endParaRPr>
          </a:p>
        </p:txBody>
      </p:sp>
      <p:sp>
        <p:nvSpPr>
          <p:cNvPr id="14" name="半闭框 13"/>
          <p:cNvSpPr/>
          <p:nvPr/>
        </p:nvSpPr>
        <p:spPr>
          <a:xfrm rot="5400000">
            <a:off x="10066655" y="2085975"/>
            <a:ext cx="1097280" cy="1028700"/>
          </a:xfrm>
          <a:prstGeom prst="halfFrame">
            <a:avLst>
              <a:gd name="adj1" fmla="val 9876"/>
              <a:gd name="adj2" fmla="val 9876"/>
            </a:avLst>
          </a:prstGeom>
          <a:gradFill flip="none" rotWithShape="1">
            <a:gsLst>
              <a:gs pos="0">
                <a:srgbClr val="DF0E15"/>
              </a:gs>
              <a:gs pos="100000">
                <a:srgbClr val="FE7F52"/>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sz="2400" dirty="0">
              <a:solidFill>
                <a:schemeClr val="bg1"/>
              </a:solidFill>
              <a:latin typeface="宋体" panose="02010600030101010101" pitchFamily="2" charset="-122"/>
              <a:ea typeface="宋体" panose="02010600030101010101" pitchFamily="2" charset="-122"/>
              <a:sym typeface="宋体" panose="02010600030101010101" pitchFamily="2" charset="-122"/>
            </a:endParaRPr>
          </a:p>
        </p:txBody>
      </p:sp>
      <p:grpSp>
        <p:nvGrpSpPr>
          <p:cNvPr id="16" name="组合 15"/>
          <p:cNvGrpSpPr/>
          <p:nvPr/>
        </p:nvGrpSpPr>
        <p:grpSpPr>
          <a:xfrm>
            <a:off x="9632458" y="5951617"/>
            <a:ext cx="1219200" cy="260391"/>
            <a:chOff x="4349587" y="1669855"/>
            <a:chExt cx="2530607" cy="540474"/>
          </a:xfrm>
          <a:solidFill>
            <a:srgbClr val="D91C21"/>
          </a:solidFill>
        </p:grpSpPr>
        <p:sp>
          <p:nvSpPr>
            <p:cNvPr id="17" name="五角星 40"/>
            <p:cNvSpPr/>
            <p:nvPr/>
          </p:nvSpPr>
          <p:spPr>
            <a:xfrm>
              <a:off x="5987638" y="1711127"/>
              <a:ext cx="494847" cy="457930"/>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sp>
          <p:nvSpPr>
            <p:cNvPr id="18" name="五角星 41"/>
            <p:cNvSpPr/>
            <p:nvPr/>
          </p:nvSpPr>
          <p:spPr>
            <a:xfrm>
              <a:off x="6502434" y="1765303"/>
              <a:ext cx="377760" cy="349577"/>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sp>
          <p:nvSpPr>
            <p:cNvPr id="19" name="五角星 40"/>
            <p:cNvSpPr/>
            <p:nvPr/>
          </p:nvSpPr>
          <p:spPr>
            <a:xfrm>
              <a:off x="5321596" y="1669855"/>
              <a:ext cx="584046" cy="54047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grpSp>
          <p:nvGrpSpPr>
            <p:cNvPr id="20" name="组合 19"/>
            <p:cNvGrpSpPr/>
            <p:nvPr/>
          </p:nvGrpSpPr>
          <p:grpSpPr>
            <a:xfrm flipH="1">
              <a:off x="4349587" y="1711127"/>
              <a:ext cx="892556" cy="457930"/>
              <a:chOff x="4349587" y="1711127"/>
              <a:chExt cx="892556" cy="457930"/>
            </a:xfrm>
            <a:grpFill/>
          </p:grpSpPr>
          <p:sp>
            <p:nvSpPr>
              <p:cNvPr id="21" name="五角星 40"/>
              <p:cNvSpPr/>
              <p:nvPr/>
            </p:nvSpPr>
            <p:spPr>
              <a:xfrm>
                <a:off x="4349587" y="1711127"/>
                <a:ext cx="494847" cy="457930"/>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sp>
            <p:nvSpPr>
              <p:cNvPr id="22" name="五角星 41"/>
              <p:cNvSpPr/>
              <p:nvPr/>
            </p:nvSpPr>
            <p:spPr>
              <a:xfrm>
                <a:off x="4864383" y="1765303"/>
                <a:ext cx="377760" cy="349577"/>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grpSp>
      </p:grpSp>
      <p:cxnSp>
        <p:nvCxnSpPr>
          <p:cNvPr id="23" name="直接连接符 22"/>
          <p:cNvCxnSpPr/>
          <p:nvPr/>
        </p:nvCxnSpPr>
        <p:spPr>
          <a:xfrm>
            <a:off x="4003675" y="6064250"/>
            <a:ext cx="5584825" cy="34925"/>
          </a:xfrm>
          <a:prstGeom prst="line">
            <a:avLst/>
          </a:prstGeom>
          <a:ln>
            <a:solidFill>
              <a:srgbClr val="D91C21"/>
            </a:solidFill>
            <a:prstDash val="lgDash"/>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956945" y="309880"/>
            <a:ext cx="5154295" cy="521970"/>
          </a:xfrm>
          <a:prstGeom prst="rect">
            <a:avLst/>
          </a:prstGeom>
          <a:noFill/>
        </p:spPr>
        <p:txBody>
          <a:bodyPr wrap="square" rtlCol="0">
            <a:spAutoFit/>
          </a:bodyPr>
          <a:lstStyle/>
          <a:p>
            <a:pPr algn="dist"/>
            <a:r>
              <a:rPr lang="zh-CN" altLang="en-US" sz="2800" dirty="0">
                <a:solidFill>
                  <a:schemeClr val="bg1"/>
                </a:solidFill>
                <a:latin typeface="楷体" panose="02010609060101010101" charset="-122"/>
                <a:ea typeface="楷体" panose="02010609060101010101" charset="-122"/>
                <a:cs typeface="楷体" panose="02010609060101010101" charset="-122"/>
                <a:sym typeface="宋体" panose="02010600030101010101" pitchFamily="2" charset="-122"/>
              </a:rPr>
              <a:t>征文要写好 追求新奇巧</a:t>
            </a:r>
          </a:p>
        </p:txBody>
      </p:sp>
      <p:sp>
        <p:nvSpPr>
          <p:cNvPr id="12" name="文本框 11"/>
          <p:cNvSpPr txBox="1"/>
          <p:nvPr/>
        </p:nvSpPr>
        <p:spPr>
          <a:xfrm>
            <a:off x="407183" y="1164231"/>
            <a:ext cx="11348423" cy="587115"/>
          </a:xfrm>
          <a:prstGeom prst="roundRect">
            <a:avLst>
              <a:gd name="adj" fmla="val 50000"/>
            </a:avLst>
          </a:prstGeom>
          <a:gradFill flip="none" rotWithShape="1">
            <a:gsLst>
              <a:gs pos="0">
                <a:srgbClr val="DF0E15"/>
              </a:gs>
              <a:gs pos="100000">
                <a:srgbClr val="FE7F52"/>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defRPr sz="2400">
                <a:solidFill>
                  <a:schemeClr val="bg1"/>
                </a:solidFill>
                <a:latin typeface="思源黑体 CN Medium" panose="020B0600000000000000" pitchFamily="34" charset="-122"/>
                <a:ea typeface="思源黑体 CN Medium" panose="020B0600000000000000" pitchFamily="34"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a:r>
              <a:rPr lang="en-US" altLang="zh-CN" dirty="0">
                <a:latin typeface="宋体" panose="02010600030101010101" pitchFamily="2" charset="-122"/>
                <a:ea typeface="宋体" panose="02010600030101010101" pitchFamily="2" charset="-122"/>
                <a:sym typeface="宋体" panose="02010600030101010101" pitchFamily="2" charset="-122"/>
              </a:rPr>
              <a:t>2.</a:t>
            </a:r>
            <a:r>
              <a:rPr lang="en-US" altLang="zh-CN" dirty="0">
                <a:latin typeface="楷体" panose="02010609060101010101" charset="-122"/>
                <a:ea typeface="楷体" panose="02010609060101010101" charset="-122"/>
                <a:sym typeface="宋体" panose="02010600030101010101" pitchFamily="2" charset="-122"/>
              </a:rPr>
              <a:t>如何把握今年的主题</a:t>
            </a:r>
            <a:endParaRPr lang="zh-CN" dirty="0">
              <a:latin typeface="楷体" panose="02010609060101010101" charset="-122"/>
              <a:ea typeface="楷体" panose="02010609060101010101" charset="-122"/>
              <a:sym typeface="宋体" panose="02010600030101010101" pitchFamily="2" charset="-122"/>
            </a:endParaRPr>
          </a:p>
        </p:txBody>
      </p:sp>
    </p:spTree>
  </p:cSld>
  <p:clrMapOvr>
    <a:masterClrMapping/>
  </p:clrMapOvr>
  <mc:AlternateContent xmlns:mc="http://schemas.openxmlformats.org/markup-compatibility/2006">
    <mc:Choice xmlns="" xmlns:p14="http://schemas.microsoft.com/office/powerpoint/2010/main" Requires="p14">
      <p:transition spd="slow" p14:dur="1500">
        <p:random/>
      </p:transition>
    </mc:Choice>
    <mc:Fallback>
      <p:transition spd="slow">
        <p:random/>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4544695" y="1751330"/>
            <a:ext cx="6814961" cy="3873499"/>
          </a:xfrm>
          <a:prstGeom prst="rect">
            <a:avLst/>
          </a:prstGeom>
          <a:solidFill>
            <a:schemeClr val="bg1">
              <a:alpha val="77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sz="2400" dirty="0">
              <a:solidFill>
                <a:schemeClr val="bg1"/>
              </a:solidFill>
              <a:latin typeface="宋体" panose="02010600030101010101" pitchFamily="2" charset="-122"/>
              <a:ea typeface="宋体" panose="02010600030101010101" pitchFamily="2" charset="-122"/>
              <a:sym typeface="宋体" panose="02010600030101010101" pitchFamily="2" charset="-122"/>
            </a:endParaRPr>
          </a:p>
        </p:txBody>
      </p:sp>
      <p:sp>
        <p:nvSpPr>
          <p:cNvPr id="13" name="矩形 12"/>
          <p:cNvSpPr/>
          <p:nvPr/>
        </p:nvSpPr>
        <p:spPr>
          <a:xfrm>
            <a:off x="622300" y="2176780"/>
            <a:ext cx="3347085" cy="3922395"/>
          </a:xfrm>
          <a:prstGeom prst="rect">
            <a:avLst/>
          </a:prstGeom>
          <a:gradFill flip="none" rotWithShape="1">
            <a:gsLst>
              <a:gs pos="0">
                <a:srgbClr val="DF0E15"/>
              </a:gs>
              <a:gs pos="100000">
                <a:srgbClr val="FE7F52">
                  <a:alpha val="0"/>
                </a:srgbClr>
              </a:gs>
            </a:gsLst>
            <a:lin ang="189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2400">
              <a:solidFill>
                <a:schemeClr val="bg1"/>
              </a:solidFill>
              <a:latin typeface="宋体" panose="02010600030101010101" pitchFamily="2" charset="-122"/>
              <a:ea typeface="宋体" panose="02010600030101010101" pitchFamily="2" charset="-122"/>
              <a:sym typeface="宋体" panose="02010600030101010101" pitchFamily="2" charset="-122"/>
            </a:endParaRPr>
          </a:p>
        </p:txBody>
      </p:sp>
      <p:sp>
        <p:nvSpPr>
          <p:cNvPr id="6" name="矩形 5"/>
          <p:cNvSpPr/>
          <p:nvPr/>
        </p:nvSpPr>
        <p:spPr>
          <a:xfrm>
            <a:off x="876300" y="2182495"/>
            <a:ext cx="3311525" cy="364236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sz="2400" dirty="0">
              <a:solidFill>
                <a:schemeClr val="bg1"/>
              </a:solidFill>
              <a:latin typeface="宋体" panose="02010600030101010101" pitchFamily="2" charset="-122"/>
              <a:ea typeface="宋体" panose="02010600030101010101" pitchFamily="2" charset="-122"/>
              <a:sym typeface="宋体" panose="02010600030101010101" pitchFamily="2" charset="-122"/>
            </a:endParaRPr>
          </a:p>
        </p:txBody>
      </p:sp>
      <p:sp>
        <p:nvSpPr>
          <p:cNvPr id="9" name="平行四边形 8"/>
          <p:cNvSpPr/>
          <p:nvPr/>
        </p:nvSpPr>
        <p:spPr>
          <a:xfrm>
            <a:off x="0" y="264707"/>
            <a:ext cx="12192000" cy="587115"/>
          </a:xfrm>
          <a:prstGeom prst="parallelogram">
            <a:avLst>
              <a:gd name="adj" fmla="val 0"/>
            </a:avLst>
          </a:prstGeom>
          <a:gradFill flip="none" rotWithShape="1">
            <a:gsLst>
              <a:gs pos="0">
                <a:srgbClr val="DF0E15"/>
              </a:gs>
              <a:gs pos="100000">
                <a:srgbClr val="FE7F52"/>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400" dirty="0">
                <a:solidFill>
                  <a:schemeClr val="bg1"/>
                </a:solidFill>
                <a:latin typeface="宋体" panose="02010600030101010101" pitchFamily="2" charset="-122"/>
                <a:ea typeface="宋体" panose="02010600030101010101" pitchFamily="2" charset="-122"/>
                <a:sym typeface="宋体" panose="02010600030101010101" pitchFamily="2" charset="-122"/>
              </a:rPr>
              <a:t> </a:t>
            </a:r>
            <a:endParaRPr lang="zh-CN" altLang="en-US" sz="2400" dirty="0">
              <a:solidFill>
                <a:schemeClr val="bg1"/>
              </a:solidFill>
              <a:latin typeface="宋体" panose="02010600030101010101" pitchFamily="2" charset="-122"/>
              <a:ea typeface="宋体" panose="02010600030101010101" pitchFamily="2" charset="-122"/>
              <a:sym typeface="宋体" panose="02010600030101010101" pitchFamily="2" charset="-122"/>
            </a:endParaRPr>
          </a:p>
        </p:txBody>
      </p:sp>
      <p:grpSp>
        <p:nvGrpSpPr>
          <p:cNvPr id="3" name="组合 2"/>
          <p:cNvGrpSpPr/>
          <p:nvPr/>
        </p:nvGrpSpPr>
        <p:grpSpPr>
          <a:xfrm>
            <a:off x="298450" y="264707"/>
            <a:ext cx="565007" cy="568402"/>
            <a:chOff x="467606" y="208867"/>
            <a:chExt cx="565007" cy="568402"/>
          </a:xfrm>
        </p:grpSpPr>
        <p:sp>
          <p:nvSpPr>
            <p:cNvPr id="4" name="椭圆 3"/>
            <p:cNvSpPr/>
            <p:nvPr/>
          </p:nvSpPr>
          <p:spPr>
            <a:xfrm>
              <a:off x="467606" y="208867"/>
              <a:ext cx="565007" cy="568402"/>
            </a:xfrm>
            <a:prstGeom prst="ellipse">
              <a:avLst/>
            </a:prstGeom>
            <a:solidFill>
              <a:schemeClr val="bg1"/>
            </a:solidFill>
            <a:ln>
              <a:solidFill>
                <a:srgbClr val="DF0E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2">
                    <a:lumMod val="25000"/>
                  </a:schemeClr>
                </a:solidFill>
                <a:latin typeface="宋体" panose="02010600030101010101" pitchFamily="2" charset="-122"/>
                <a:ea typeface="宋体" panose="02010600030101010101" pitchFamily="2" charset="-122"/>
                <a:sym typeface="宋体" panose="02010600030101010101" pitchFamily="2" charset="-122"/>
              </a:endParaRPr>
            </a:p>
          </p:txBody>
        </p:sp>
        <p:sp>
          <p:nvSpPr>
            <p:cNvPr id="5" name="星形: 五角 4"/>
            <p:cNvSpPr/>
            <p:nvPr/>
          </p:nvSpPr>
          <p:spPr>
            <a:xfrm rot="6500145" flipV="1">
              <a:off x="502719" y="253387"/>
              <a:ext cx="479364" cy="479361"/>
            </a:xfrm>
            <a:prstGeom prst="star5">
              <a:avLst/>
            </a:prstGeom>
            <a:gradFill flip="none" rotWithShape="1">
              <a:gsLst>
                <a:gs pos="0">
                  <a:srgbClr val="DF0E15"/>
                </a:gs>
                <a:gs pos="100000">
                  <a:srgbClr val="FE7F52"/>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2400">
                <a:solidFill>
                  <a:schemeClr val="bg1"/>
                </a:solidFill>
                <a:latin typeface="宋体" panose="02010600030101010101" pitchFamily="2" charset="-122"/>
                <a:ea typeface="宋体" panose="02010600030101010101" pitchFamily="2" charset="-122"/>
                <a:sym typeface="宋体" panose="02010600030101010101" pitchFamily="2" charset="-122"/>
              </a:endParaRPr>
            </a:p>
          </p:txBody>
        </p:sp>
      </p:grpSp>
      <p:cxnSp>
        <p:nvCxnSpPr>
          <p:cNvPr id="7" name="直接连接符 6"/>
          <p:cNvCxnSpPr>
            <a:stCxn id="11" idx="3"/>
          </p:cNvCxnSpPr>
          <p:nvPr/>
        </p:nvCxnSpPr>
        <p:spPr>
          <a:xfrm flipV="1">
            <a:off x="6111240" y="551180"/>
            <a:ext cx="6080760" cy="19685"/>
          </a:xfrm>
          <a:prstGeom prst="line">
            <a:avLst/>
          </a:prstGeom>
          <a:ln>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956945" y="2177415"/>
            <a:ext cx="10172700" cy="2689225"/>
          </a:xfrm>
          <a:prstGeom prst="rect">
            <a:avLst/>
          </a:prstGeom>
          <a:noFill/>
        </p:spPr>
        <p:txBody>
          <a:bodyPr wrap="square">
            <a:spAutoFit/>
          </a:bodyPr>
          <a:lstStyle>
            <a:defPPr>
              <a:defRPr lang="zh-CN"/>
            </a:defPPr>
            <a:lvl1pPr>
              <a:lnSpc>
                <a:spcPct val="132000"/>
              </a:lnSpc>
              <a:defRPr sz="1600">
                <a:solidFill>
                  <a:schemeClr val="bg2">
                    <a:lumMod val="25000"/>
                  </a:schemeClr>
                </a:solidFill>
                <a:latin typeface="+mn-ea"/>
              </a:defRPr>
            </a:lvl1pPr>
          </a:lstStyle>
          <a:p>
            <a:r>
              <a:rPr sz="3200" dirty="0">
                <a:latin typeface="楷体" panose="02010609060101010101" charset="-122"/>
                <a:ea typeface="楷体" panose="02010609060101010101" charset="-122"/>
                <a:cs typeface="宋体" panose="02010600030101010101" pitchFamily="2" charset="-122"/>
                <a:sym typeface="宋体" panose="02010600030101010101" pitchFamily="2" charset="-122"/>
              </a:rPr>
              <a:t>我们先看课堂作文和比赛征文的区别：</a:t>
            </a:r>
            <a:endParaRPr sz="3200" dirty="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endParaRPr>
          </a:p>
          <a:p>
            <a:r>
              <a:rPr sz="3200" b="1" dirty="0">
                <a:solidFill>
                  <a:srgbClr val="FF0000"/>
                </a:solidFill>
                <a:latin typeface="楷体" panose="02010609060101010101" charset="-122"/>
                <a:ea typeface="楷体" panose="02010609060101010101" charset="-122"/>
                <a:cs typeface="楷体" panose="02010609060101010101" charset="-122"/>
                <a:sym typeface="宋体" panose="02010600030101010101" pitchFamily="2" charset="-122"/>
              </a:rPr>
              <a:t>课堂作文：练笔——规范——掌握基本方法——达标 </a:t>
            </a:r>
          </a:p>
          <a:p>
            <a:r>
              <a:rPr sz="3200" b="1" dirty="0">
                <a:solidFill>
                  <a:srgbClr val="FF0000"/>
                </a:solidFill>
                <a:latin typeface="楷体" panose="02010609060101010101" charset="-122"/>
                <a:ea typeface="楷体" panose="02010609060101010101" charset="-122"/>
                <a:cs typeface="楷体" panose="02010609060101010101" charset="-122"/>
                <a:sym typeface="宋体" panose="02010600030101010101" pitchFamily="2" charset="-122"/>
              </a:rPr>
              <a:t>比赛征文：比赛——巧妙——思想艺术结合——获奖 </a:t>
            </a:r>
          </a:p>
          <a:p>
            <a:endParaRPr sz="3200" b="1" dirty="0">
              <a:solidFill>
                <a:schemeClr val="tx1"/>
              </a:solidFill>
              <a:latin typeface="楷体" panose="02010609060101010101" charset="-122"/>
              <a:ea typeface="楷体" panose="02010609060101010101" charset="-122"/>
              <a:cs typeface="楷体" panose="02010609060101010101" charset="-122"/>
              <a:sym typeface="宋体" panose="02010600030101010101" pitchFamily="2" charset="-122"/>
            </a:endParaRPr>
          </a:p>
        </p:txBody>
      </p:sp>
      <p:sp>
        <p:nvSpPr>
          <p:cNvPr id="14" name="半闭框 13"/>
          <p:cNvSpPr/>
          <p:nvPr/>
        </p:nvSpPr>
        <p:spPr>
          <a:xfrm rot="5400000">
            <a:off x="10066655" y="2085975"/>
            <a:ext cx="1097280" cy="1028700"/>
          </a:xfrm>
          <a:prstGeom prst="halfFrame">
            <a:avLst>
              <a:gd name="adj1" fmla="val 9876"/>
              <a:gd name="adj2" fmla="val 9876"/>
            </a:avLst>
          </a:prstGeom>
          <a:gradFill flip="none" rotWithShape="1">
            <a:gsLst>
              <a:gs pos="0">
                <a:srgbClr val="DF0E15"/>
              </a:gs>
              <a:gs pos="100000">
                <a:srgbClr val="FE7F52"/>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sz="2400" dirty="0">
              <a:solidFill>
                <a:schemeClr val="bg1"/>
              </a:solidFill>
              <a:latin typeface="宋体" panose="02010600030101010101" pitchFamily="2" charset="-122"/>
              <a:ea typeface="宋体" panose="02010600030101010101" pitchFamily="2" charset="-122"/>
              <a:sym typeface="宋体" panose="02010600030101010101" pitchFamily="2" charset="-122"/>
            </a:endParaRPr>
          </a:p>
        </p:txBody>
      </p:sp>
      <p:grpSp>
        <p:nvGrpSpPr>
          <p:cNvPr id="16" name="组合 15"/>
          <p:cNvGrpSpPr/>
          <p:nvPr/>
        </p:nvGrpSpPr>
        <p:grpSpPr>
          <a:xfrm>
            <a:off x="9632458" y="5951617"/>
            <a:ext cx="1219200" cy="260391"/>
            <a:chOff x="4349587" y="1669855"/>
            <a:chExt cx="2530607" cy="540474"/>
          </a:xfrm>
          <a:solidFill>
            <a:srgbClr val="D91C21"/>
          </a:solidFill>
        </p:grpSpPr>
        <p:sp>
          <p:nvSpPr>
            <p:cNvPr id="17" name="五角星 40"/>
            <p:cNvSpPr/>
            <p:nvPr/>
          </p:nvSpPr>
          <p:spPr>
            <a:xfrm>
              <a:off x="5987638" y="1711127"/>
              <a:ext cx="494847" cy="457930"/>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sp>
          <p:nvSpPr>
            <p:cNvPr id="18" name="五角星 41"/>
            <p:cNvSpPr/>
            <p:nvPr/>
          </p:nvSpPr>
          <p:spPr>
            <a:xfrm>
              <a:off x="6502434" y="1765303"/>
              <a:ext cx="377760" cy="349577"/>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sp>
          <p:nvSpPr>
            <p:cNvPr id="19" name="五角星 40"/>
            <p:cNvSpPr/>
            <p:nvPr/>
          </p:nvSpPr>
          <p:spPr>
            <a:xfrm>
              <a:off x="5321596" y="1669855"/>
              <a:ext cx="584046" cy="54047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grpSp>
          <p:nvGrpSpPr>
            <p:cNvPr id="20" name="组合 19"/>
            <p:cNvGrpSpPr/>
            <p:nvPr/>
          </p:nvGrpSpPr>
          <p:grpSpPr>
            <a:xfrm flipH="1">
              <a:off x="4349587" y="1711127"/>
              <a:ext cx="892556" cy="457930"/>
              <a:chOff x="4349587" y="1711127"/>
              <a:chExt cx="892556" cy="457930"/>
            </a:xfrm>
            <a:grpFill/>
          </p:grpSpPr>
          <p:sp>
            <p:nvSpPr>
              <p:cNvPr id="21" name="五角星 40"/>
              <p:cNvSpPr/>
              <p:nvPr/>
            </p:nvSpPr>
            <p:spPr>
              <a:xfrm>
                <a:off x="4349587" y="1711127"/>
                <a:ext cx="494847" cy="457930"/>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sp>
            <p:nvSpPr>
              <p:cNvPr id="22" name="五角星 41"/>
              <p:cNvSpPr/>
              <p:nvPr/>
            </p:nvSpPr>
            <p:spPr>
              <a:xfrm>
                <a:off x="4864383" y="1765303"/>
                <a:ext cx="377760" cy="349577"/>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grpSp>
      </p:grpSp>
      <p:cxnSp>
        <p:nvCxnSpPr>
          <p:cNvPr id="23" name="直接连接符 22"/>
          <p:cNvCxnSpPr/>
          <p:nvPr/>
        </p:nvCxnSpPr>
        <p:spPr>
          <a:xfrm>
            <a:off x="4003675" y="6064250"/>
            <a:ext cx="5584825" cy="34925"/>
          </a:xfrm>
          <a:prstGeom prst="line">
            <a:avLst/>
          </a:prstGeom>
          <a:ln>
            <a:solidFill>
              <a:srgbClr val="D91C21"/>
            </a:solidFill>
            <a:prstDash val="lgDash"/>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956945" y="309880"/>
            <a:ext cx="5154295" cy="521970"/>
          </a:xfrm>
          <a:prstGeom prst="rect">
            <a:avLst/>
          </a:prstGeom>
          <a:noFill/>
        </p:spPr>
        <p:txBody>
          <a:bodyPr wrap="square" rtlCol="0">
            <a:spAutoFit/>
          </a:bodyPr>
          <a:lstStyle/>
          <a:p>
            <a:pPr algn="dist"/>
            <a:r>
              <a:rPr lang="zh-CN" altLang="en-US" sz="2800" dirty="0">
                <a:solidFill>
                  <a:schemeClr val="bg1"/>
                </a:solidFill>
                <a:latin typeface="楷体" panose="02010609060101010101" charset="-122"/>
                <a:ea typeface="楷体" panose="02010609060101010101" charset="-122"/>
                <a:cs typeface="楷体" panose="02010609060101010101" charset="-122"/>
                <a:sym typeface="宋体" panose="02010600030101010101" pitchFamily="2" charset="-122"/>
              </a:rPr>
              <a:t>征文要写好 追求新奇巧</a:t>
            </a:r>
          </a:p>
        </p:txBody>
      </p:sp>
      <p:sp>
        <p:nvSpPr>
          <p:cNvPr id="12" name="文本框 11"/>
          <p:cNvSpPr txBox="1"/>
          <p:nvPr/>
        </p:nvSpPr>
        <p:spPr>
          <a:xfrm>
            <a:off x="407183" y="1164231"/>
            <a:ext cx="11348423" cy="587115"/>
          </a:xfrm>
          <a:prstGeom prst="roundRect">
            <a:avLst>
              <a:gd name="adj" fmla="val 50000"/>
            </a:avLst>
          </a:prstGeom>
          <a:gradFill flip="none" rotWithShape="1">
            <a:gsLst>
              <a:gs pos="0">
                <a:srgbClr val="DF0E15"/>
              </a:gs>
              <a:gs pos="100000">
                <a:srgbClr val="FE7F52"/>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defRPr sz="2400">
                <a:solidFill>
                  <a:schemeClr val="bg1"/>
                </a:solidFill>
                <a:latin typeface="思源黑体 CN Medium" panose="020B0600000000000000" pitchFamily="34" charset="-122"/>
                <a:ea typeface="思源黑体 CN Medium" panose="020B0600000000000000" pitchFamily="34"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a:r>
              <a:rPr lang="en-US" altLang="zh-CN" dirty="0">
                <a:latin typeface="楷体" panose="02010609060101010101" charset="-122"/>
                <a:ea typeface="楷体" panose="02010609060101010101" charset="-122"/>
                <a:cs typeface="楷体" panose="02010609060101010101" charset="-122"/>
                <a:sym typeface="宋体" panose="02010600030101010101" pitchFamily="2" charset="-122"/>
              </a:rPr>
              <a:t>3.什么样的文章才能取胜</a:t>
            </a:r>
          </a:p>
        </p:txBody>
      </p:sp>
      <p:grpSp>
        <p:nvGrpSpPr>
          <p:cNvPr id="24" name="组合 23"/>
          <p:cNvGrpSpPr/>
          <p:nvPr/>
        </p:nvGrpSpPr>
        <p:grpSpPr>
          <a:xfrm>
            <a:off x="8595503" y="2031762"/>
            <a:ext cx="1219200" cy="260391"/>
            <a:chOff x="4349587" y="1669855"/>
            <a:chExt cx="2530607" cy="540474"/>
          </a:xfrm>
          <a:solidFill>
            <a:srgbClr val="D91C21"/>
          </a:solidFill>
        </p:grpSpPr>
        <p:sp>
          <p:nvSpPr>
            <p:cNvPr id="25" name="五角星 40"/>
            <p:cNvSpPr/>
            <p:nvPr/>
          </p:nvSpPr>
          <p:spPr>
            <a:xfrm>
              <a:off x="5987638" y="1711127"/>
              <a:ext cx="494847" cy="457930"/>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sp>
          <p:nvSpPr>
            <p:cNvPr id="26" name="五角星 41"/>
            <p:cNvSpPr/>
            <p:nvPr/>
          </p:nvSpPr>
          <p:spPr>
            <a:xfrm>
              <a:off x="6502434" y="1765303"/>
              <a:ext cx="377760" cy="349577"/>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sp>
          <p:nvSpPr>
            <p:cNvPr id="27" name="五角星 40"/>
            <p:cNvSpPr/>
            <p:nvPr/>
          </p:nvSpPr>
          <p:spPr>
            <a:xfrm>
              <a:off x="5321596" y="1669855"/>
              <a:ext cx="584046" cy="54047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grpSp>
          <p:nvGrpSpPr>
            <p:cNvPr id="28" name="组合 27"/>
            <p:cNvGrpSpPr/>
            <p:nvPr/>
          </p:nvGrpSpPr>
          <p:grpSpPr>
            <a:xfrm flipH="1">
              <a:off x="4349587" y="1711127"/>
              <a:ext cx="892556" cy="457930"/>
              <a:chOff x="4349587" y="1711127"/>
              <a:chExt cx="892556" cy="457930"/>
            </a:xfrm>
            <a:grpFill/>
          </p:grpSpPr>
          <p:sp>
            <p:nvSpPr>
              <p:cNvPr id="29" name="五角星 40"/>
              <p:cNvSpPr/>
              <p:nvPr/>
            </p:nvSpPr>
            <p:spPr>
              <a:xfrm>
                <a:off x="4349587" y="1711127"/>
                <a:ext cx="494847" cy="457930"/>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sp>
            <p:nvSpPr>
              <p:cNvPr id="30" name="五角星 41"/>
              <p:cNvSpPr/>
              <p:nvPr/>
            </p:nvSpPr>
            <p:spPr>
              <a:xfrm>
                <a:off x="4864383" y="1765303"/>
                <a:ext cx="377760" cy="349577"/>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grpSp>
      </p:grpSp>
      <p:cxnSp>
        <p:nvCxnSpPr>
          <p:cNvPr id="2" name="直接连接符 1"/>
          <p:cNvCxnSpPr/>
          <p:nvPr/>
        </p:nvCxnSpPr>
        <p:spPr>
          <a:xfrm>
            <a:off x="736600" y="2123440"/>
            <a:ext cx="7813675" cy="59055"/>
          </a:xfrm>
          <a:prstGeom prst="line">
            <a:avLst/>
          </a:prstGeom>
          <a:ln>
            <a:solidFill>
              <a:srgbClr val="D91C21"/>
            </a:solidFill>
            <a:prstDash val="lg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 xmlns:p14="http://schemas.microsoft.com/office/powerpoint/2010/main" Requires="p14">
      <p:transition spd="slow" p14:dur="1500">
        <p:random/>
      </p:transition>
    </mc:Choice>
    <mc:Fallback>
      <p:transition spd="slow">
        <p:random/>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4559300" y="1816100"/>
            <a:ext cx="6814961" cy="3873499"/>
          </a:xfrm>
          <a:prstGeom prst="rect">
            <a:avLst/>
          </a:prstGeom>
          <a:solidFill>
            <a:schemeClr val="bg1">
              <a:alpha val="77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sz="2400" dirty="0">
              <a:solidFill>
                <a:schemeClr val="bg1"/>
              </a:solidFill>
              <a:latin typeface="宋体" panose="02010600030101010101" pitchFamily="2" charset="-122"/>
              <a:ea typeface="宋体" panose="02010600030101010101" pitchFamily="2" charset="-122"/>
              <a:sym typeface="宋体" panose="02010600030101010101" pitchFamily="2" charset="-122"/>
            </a:endParaRPr>
          </a:p>
        </p:txBody>
      </p:sp>
      <p:sp>
        <p:nvSpPr>
          <p:cNvPr id="13" name="矩形 12"/>
          <p:cNvSpPr/>
          <p:nvPr/>
        </p:nvSpPr>
        <p:spPr>
          <a:xfrm>
            <a:off x="622300" y="2176780"/>
            <a:ext cx="3347085" cy="4261485"/>
          </a:xfrm>
          <a:prstGeom prst="rect">
            <a:avLst/>
          </a:prstGeom>
          <a:gradFill flip="none" rotWithShape="1">
            <a:gsLst>
              <a:gs pos="0">
                <a:srgbClr val="DF0E15"/>
              </a:gs>
              <a:gs pos="100000">
                <a:srgbClr val="FE7F52">
                  <a:alpha val="0"/>
                </a:srgbClr>
              </a:gs>
            </a:gsLst>
            <a:lin ang="189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2400">
              <a:solidFill>
                <a:schemeClr val="bg1"/>
              </a:solidFill>
              <a:latin typeface="宋体" panose="02010600030101010101" pitchFamily="2" charset="-122"/>
              <a:ea typeface="宋体" panose="02010600030101010101" pitchFamily="2" charset="-122"/>
              <a:sym typeface="宋体" panose="02010600030101010101" pitchFamily="2" charset="-122"/>
            </a:endParaRPr>
          </a:p>
        </p:txBody>
      </p:sp>
      <p:sp>
        <p:nvSpPr>
          <p:cNvPr id="6" name="矩形 5"/>
          <p:cNvSpPr/>
          <p:nvPr/>
        </p:nvSpPr>
        <p:spPr>
          <a:xfrm>
            <a:off x="876300" y="2177415"/>
            <a:ext cx="3311525" cy="3984625"/>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sz="2400" dirty="0">
              <a:solidFill>
                <a:schemeClr val="bg1"/>
              </a:solidFill>
              <a:latin typeface="宋体" panose="02010600030101010101" pitchFamily="2" charset="-122"/>
              <a:ea typeface="宋体" panose="02010600030101010101" pitchFamily="2" charset="-122"/>
              <a:sym typeface="宋体" panose="02010600030101010101" pitchFamily="2" charset="-122"/>
            </a:endParaRPr>
          </a:p>
        </p:txBody>
      </p:sp>
      <p:sp>
        <p:nvSpPr>
          <p:cNvPr id="9" name="平行四边形 8"/>
          <p:cNvSpPr/>
          <p:nvPr/>
        </p:nvSpPr>
        <p:spPr>
          <a:xfrm>
            <a:off x="0" y="264707"/>
            <a:ext cx="12192000" cy="587115"/>
          </a:xfrm>
          <a:prstGeom prst="parallelogram">
            <a:avLst>
              <a:gd name="adj" fmla="val 0"/>
            </a:avLst>
          </a:prstGeom>
          <a:gradFill flip="none" rotWithShape="1">
            <a:gsLst>
              <a:gs pos="0">
                <a:srgbClr val="DF0E15"/>
              </a:gs>
              <a:gs pos="100000">
                <a:srgbClr val="FE7F52"/>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400" dirty="0">
                <a:solidFill>
                  <a:schemeClr val="bg1"/>
                </a:solidFill>
                <a:latin typeface="宋体" panose="02010600030101010101" pitchFamily="2" charset="-122"/>
                <a:ea typeface="宋体" panose="02010600030101010101" pitchFamily="2" charset="-122"/>
                <a:sym typeface="宋体" panose="02010600030101010101" pitchFamily="2" charset="-122"/>
              </a:rPr>
              <a:t> </a:t>
            </a:r>
            <a:endParaRPr lang="zh-CN" altLang="en-US" sz="2400" dirty="0">
              <a:solidFill>
                <a:schemeClr val="bg1"/>
              </a:solidFill>
              <a:latin typeface="宋体" panose="02010600030101010101" pitchFamily="2" charset="-122"/>
              <a:ea typeface="宋体" panose="02010600030101010101" pitchFamily="2" charset="-122"/>
              <a:sym typeface="宋体" panose="02010600030101010101" pitchFamily="2" charset="-122"/>
            </a:endParaRPr>
          </a:p>
        </p:txBody>
      </p:sp>
      <p:grpSp>
        <p:nvGrpSpPr>
          <p:cNvPr id="3" name="组合 2"/>
          <p:cNvGrpSpPr/>
          <p:nvPr/>
        </p:nvGrpSpPr>
        <p:grpSpPr>
          <a:xfrm>
            <a:off x="298450" y="264707"/>
            <a:ext cx="565007" cy="568402"/>
            <a:chOff x="467606" y="208867"/>
            <a:chExt cx="565007" cy="568402"/>
          </a:xfrm>
        </p:grpSpPr>
        <p:sp>
          <p:nvSpPr>
            <p:cNvPr id="4" name="椭圆 3"/>
            <p:cNvSpPr/>
            <p:nvPr/>
          </p:nvSpPr>
          <p:spPr>
            <a:xfrm>
              <a:off x="467606" y="208867"/>
              <a:ext cx="565007" cy="568402"/>
            </a:xfrm>
            <a:prstGeom prst="ellipse">
              <a:avLst/>
            </a:prstGeom>
            <a:solidFill>
              <a:schemeClr val="bg1"/>
            </a:solidFill>
            <a:ln>
              <a:solidFill>
                <a:srgbClr val="DF0E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2">
                    <a:lumMod val="25000"/>
                  </a:schemeClr>
                </a:solidFill>
                <a:latin typeface="宋体" panose="02010600030101010101" pitchFamily="2" charset="-122"/>
                <a:ea typeface="宋体" panose="02010600030101010101" pitchFamily="2" charset="-122"/>
                <a:sym typeface="宋体" panose="02010600030101010101" pitchFamily="2" charset="-122"/>
              </a:endParaRPr>
            </a:p>
          </p:txBody>
        </p:sp>
        <p:sp>
          <p:nvSpPr>
            <p:cNvPr id="5" name="星形: 五角 4"/>
            <p:cNvSpPr/>
            <p:nvPr/>
          </p:nvSpPr>
          <p:spPr>
            <a:xfrm rot="6500145" flipV="1">
              <a:off x="502719" y="253387"/>
              <a:ext cx="479364" cy="479361"/>
            </a:xfrm>
            <a:prstGeom prst="star5">
              <a:avLst/>
            </a:prstGeom>
            <a:gradFill flip="none" rotWithShape="1">
              <a:gsLst>
                <a:gs pos="0">
                  <a:srgbClr val="DF0E15"/>
                </a:gs>
                <a:gs pos="100000">
                  <a:srgbClr val="FE7F52"/>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2400">
                <a:solidFill>
                  <a:schemeClr val="bg1"/>
                </a:solidFill>
                <a:latin typeface="宋体" panose="02010600030101010101" pitchFamily="2" charset="-122"/>
                <a:ea typeface="宋体" panose="02010600030101010101" pitchFamily="2" charset="-122"/>
                <a:sym typeface="宋体" panose="02010600030101010101" pitchFamily="2" charset="-122"/>
              </a:endParaRPr>
            </a:p>
          </p:txBody>
        </p:sp>
      </p:grpSp>
      <p:cxnSp>
        <p:nvCxnSpPr>
          <p:cNvPr id="7" name="直接连接符 6"/>
          <p:cNvCxnSpPr>
            <a:stCxn id="11" idx="3"/>
          </p:cNvCxnSpPr>
          <p:nvPr/>
        </p:nvCxnSpPr>
        <p:spPr>
          <a:xfrm flipV="1">
            <a:off x="6111240" y="551180"/>
            <a:ext cx="6080760" cy="19685"/>
          </a:xfrm>
          <a:prstGeom prst="line">
            <a:avLst/>
          </a:prstGeom>
          <a:ln>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876300" y="2177415"/>
            <a:ext cx="10172700" cy="3984625"/>
          </a:xfrm>
          <a:prstGeom prst="rect">
            <a:avLst/>
          </a:prstGeom>
          <a:noFill/>
        </p:spPr>
        <p:txBody>
          <a:bodyPr wrap="square">
            <a:spAutoFit/>
          </a:bodyPr>
          <a:lstStyle>
            <a:defPPr>
              <a:defRPr lang="zh-CN"/>
            </a:defPPr>
            <a:lvl1pPr>
              <a:lnSpc>
                <a:spcPct val="132000"/>
              </a:lnSpc>
              <a:defRPr sz="1600">
                <a:solidFill>
                  <a:schemeClr val="bg2">
                    <a:lumMod val="25000"/>
                  </a:schemeClr>
                </a:solidFill>
                <a:latin typeface="+mn-ea"/>
              </a:defRPr>
            </a:lvl1pPr>
          </a:lstStyle>
          <a:p>
            <a:r>
              <a:rPr b="1" dirty="0">
                <a:solidFill>
                  <a:srgbClr val="FF0000"/>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——思想境界有高度    (立意)</a:t>
            </a:r>
            <a:endParaRPr dirty="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endParaRPr>
          </a:p>
          <a:p>
            <a:r>
              <a:rPr dirty="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    当明星和当筑路工人的梦想，哪个更高尚  </a:t>
            </a:r>
          </a:p>
          <a:p>
            <a:r>
              <a:rPr b="1" dirty="0">
                <a:solidFill>
                  <a:srgbClr val="FF0000"/>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——情节感人有温度   （情感）</a:t>
            </a:r>
          </a:p>
          <a:p>
            <a:r>
              <a:rPr dirty="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    《大山的回声》，《我给奶奶举红灯》</a:t>
            </a:r>
          </a:p>
          <a:p>
            <a:r>
              <a:rPr b="1" dirty="0">
                <a:solidFill>
                  <a:srgbClr val="FF0000"/>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——故事曲折有厚度</a:t>
            </a:r>
            <a:r>
              <a:rPr dirty="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   </a:t>
            </a:r>
            <a:r>
              <a:rPr b="1" dirty="0">
                <a:solidFill>
                  <a:srgbClr val="FF0000"/>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（过程）</a:t>
            </a:r>
          </a:p>
          <a:p>
            <a:r>
              <a:rPr dirty="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    奶奶回四面山的故事</a:t>
            </a:r>
          </a:p>
          <a:p>
            <a:r>
              <a:rPr dirty="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    不要平面介绍，要立体描述</a:t>
            </a:r>
          </a:p>
          <a:p>
            <a:r>
              <a:rPr dirty="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    不要静止展示，要动态呈现</a:t>
            </a:r>
          </a:p>
          <a:p>
            <a:r>
              <a:rPr b="1" dirty="0">
                <a:solidFill>
                  <a:srgbClr val="FF0000"/>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——表现主题有力度   （选材）</a:t>
            </a:r>
          </a:p>
          <a:p>
            <a:r>
              <a:rPr dirty="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    如2020年主题是《科技托起强国梦》</a:t>
            </a:r>
          </a:p>
          <a:p>
            <a:r>
              <a:rPr dirty="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    有个区县的孩子写了农村爷爷家的新厕所</a:t>
            </a:r>
          </a:p>
          <a:p>
            <a:r>
              <a:rPr dirty="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    </a:t>
            </a:r>
            <a:r>
              <a:rPr lang="zh-CN" dirty="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有</a:t>
            </a:r>
            <a:r>
              <a:rPr dirty="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个区县的孩子写参观酒泉卫星发射基地的烈士陵园</a:t>
            </a:r>
          </a:p>
        </p:txBody>
      </p:sp>
      <p:sp>
        <p:nvSpPr>
          <p:cNvPr id="14" name="半闭框 13"/>
          <p:cNvSpPr/>
          <p:nvPr/>
        </p:nvSpPr>
        <p:spPr>
          <a:xfrm rot="5400000">
            <a:off x="10066655" y="2085975"/>
            <a:ext cx="1097280" cy="1028700"/>
          </a:xfrm>
          <a:prstGeom prst="halfFrame">
            <a:avLst>
              <a:gd name="adj1" fmla="val 9876"/>
              <a:gd name="adj2" fmla="val 9876"/>
            </a:avLst>
          </a:prstGeom>
          <a:gradFill flip="none" rotWithShape="1">
            <a:gsLst>
              <a:gs pos="0">
                <a:srgbClr val="DF0E15"/>
              </a:gs>
              <a:gs pos="100000">
                <a:srgbClr val="FE7F52"/>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sz="2400" dirty="0">
              <a:solidFill>
                <a:schemeClr val="bg1"/>
              </a:solidFill>
              <a:latin typeface="宋体" panose="02010600030101010101" pitchFamily="2" charset="-122"/>
              <a:ea typeface="宋体" panose="02010600030101010101" pitchFamily="2" charset="-122"/>
              <a:sym typeface="宋体" panose="02010600030101010101" pitchFamily="2" charset="-122"/>
            </a:endParaRPr>
          </a:p>
        </p:txBody>
      </p:sp>
      <p:grpSp>
        <p:nvGrpSpPr>
          <p:cNvPr id="16" name="组合 15"/>
          <p:cNvGrpSpPr/>
          <p:nvPr/>
        </p:nvGrpSpPr>
        <p:grpSpPr>
          <a:xfrm>
            <a:off x="9632458" y="6290072"/>
            <a:ext cx="1219200" cy="260391"/>
            <a:chOff x="4349587" y="1669855"/>
            <a:chExt cx="2530607" cy="540474"/>
          </a:xfrm>
          <a:solidFill>
            <a:srgbClr val="D91C21"/>
          </a:solidFill>
        </p:grpSpPr>
        <p:sp>
          <p:nvSpPr>
            <p:cNvPr id="17" name="五角星 40"/>
            <p:cNvSpPr/>
            <p:nvPr/>
          </p:nvSpPr>
          <p:spPr>
            <a:xfrm>
              <a:off x="5987638" y="1711127"/>
              <a:ext cx="494847" cy="457930"/>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sp>
          <p:nvSpPr>
            <p:cNvPr id="18" name="五角星 41"/>
            <p:cNvSpPr/>
            <p:nvPr/>
          </p:nvSpPr>
          <p:spPr>
            <a:xfrm>
              <a:off x="6502434" y="1765303"/>
              <a:ext cx="377760" cy="349577"/>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sp>
          <p:nvSpPr>
            <p:cNvPr id="19" name="五角星 40"/>
            <p:cNvSpPr/>
            <p:nvPr/>
          </p:nvSpPr>
          <p:spPr>
            <a:xfrm>
              <a:off x="5321596" y="1669855"/>
              <a:ext cx="584046" cy="54047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grpSp>
          <p:nvGrpSpPr>
            <p:cNvPr id="20" name="组合 19"/>
            <p:cNvGrpSpPr/>
            <p:nvPr/>
          </p:nvGrpSpPr>
          <p:grpSpPr>
            <a:xfrm flipH="1">
              <a:off x="4349587" y="1711127"/>
              <a:ext cx="892556" cy="457930"/>
              <a:chOff x="4349587" y="1711127"/>
              <a:chExt cx="892556" cy="457930"/>
            </a:xfrm>
            <a:grpFill/>
          </p:grpSpPr>
          <p:sp>
            <p:nvSpPr>
              <p:cNvPr id="21" name="五角星 40"/>
              <p:cNvSpPr/>
              <p:nvPr/>
            </p:nvSpPr>
            <p:spPr>
              <a:xfrm>
                <a:off x="4349587" y="1711127"/>
                <a:ext cx="494847" cy="457930"/>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sp>
            <p:nvSpPr>
              <p:cNvPr id="22" name="五角星 41"/>
              <p:cNvSpPr/>
              <p:nvPr/>
            </p:nvSpPr>
            <p:spPr>
              <a:xfrm>
                <a:off x="4864383" y="1765303"/>
                <a:ext cx="377760" cy="349577"/>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grpSp>
      </p:grpSp>
      <p:cxnSp>
        <p:nvCxnSpPr>
          <p:cNvPr id="23" name="直接连接符 22"/>
          <p:cNvCxnSpPr/>
          <p:nvPr/>
        </p:nvCxnSpPr>
        <p:spPr>
          <a:xfrm>
            <a:off x="4047490" y="6403340"/>
            <a:ext cx="5584825" cy="34925"/>
          </a:xfrm>
          <a:prstGeom prst="line">
            <a:avLst/>
          </a:prstGeom>
          <a:ln>
            <a:solidFill>
              <a:srgbClr val="D91C21"/>
            </a:solidFill>
            <a:prstDash val="lgDash"/>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956945" y="309880"/>
            <a:ext cx="5154295" cy="521970"/>
          </a:xfrm>
          <a:prstGeom prst="rect">
            <a:avLst/>
          </a:prstGeom>
          <a:noFill/>
        </p:spPr>
        <p:txBody>
          <a:bodyPr wrap="square" rtlCol="0">
            <a:spAutoFit/>
          </a:bodyPr>
          <a:lstStyle/>
          <a:p>
            <a:pPr algn="dist"/>
            <a:r>
              <a:rPr lang="zh-CN" altLang="en-US" sz="2800" dirty="0">
                <a:solidFill>
                  <a:schemeClr val="bg1"/>
                </a:solidFill>
                <a:latin typeface="楷体" panose="02010609060101010101" charset="-122"/>
                <a:ea typeface="楷体" panose="02010609060101010101" charset="-122"/>
                <a:cs typeface="楷体" panose="02010609060101010101" charset="-122"/>
                <a:sym typeface="宋体" panose="02010600030101010101" pitchFamily="2" charset="-122"/>
              </a:rPr>
              <a:t>征文要写好 追求新奇巧</a:t>
            </a:r>
          </a:p>
        </p:txBody>
      </p:sp>
      <p:sp>
        <p:nvSpPr>
          <p:cNvPr id="2" name="文本框 1"/>
          <p:cNvSpPr txBox="1"/>
          <p:nvPr/>
        </p:nvSpPr>
        <p:spPr>
          <a:xfrm>
            <a:off x="761365" y="1591310"/>
            <a:ext cx="3208020" cy="460375"/>
          </a:xfrm>
          <a:prstGeom prst="rect">
            <a:avLst/>
          </a:prstGeom>
          <a:noFill/>
        </p:spPr>
        <p:txBody>
          <a:bodyPr wrap="square">
            <a:spAutoFit/>
          </a:bodyPr>
          <a:lstStyle>
            <a:defPPr>
              <a:defRPr lang="zh-CN"/>
            </a:defPPr>
            <a:lvl1pPr>
              <a:defRPr sz="2400">
                <a:solidFill>
                  <a:srgbClr val="B30D1D"/>
                </a:solidFill>
                <a:latin typeface="思源黑体 CN Medium" panose="020B0600000000000000" pitchFamily="34" charset="-122"/>
                <a:ea typeface="思源黑体 CN Medium" panose="020B0600000000000000" pitchFamily="34" charset="-122"/>
              </a:defRPr>
            </a:lvl1pPr>
          </a:lstStyle>
          <a:p>
            <a:r>
              <a:rPr b="1" dirty="0">
                <a:solidFill>
                  <a:srgbClr val="FF0000"/>
                </a:solidFill>
                <a:latin typeface="华文楷体" panose="02010600040101010101" charset="-122"/>
                <a:ea typeface="华文楷体" panose="02010600040101010101" charset="-122"/>
                <a:sym typeface="宋体" panose="02010600030101010101" pitchFamily="2" charset="-122"/>
              </a:rPr>
              <a:t>怎样衡量好征文</a:t>
            </a:r>
          </a:p>
        </p:txBody>
      </p:sp>
      <p:cxnSp>
        <p:nvCxnSpPr>
          <p:cNvPr id="10" name="直接连接符 9"/>
          <p:cNvCxnSpPr/>
          <p:nvPr/>
        </p:nvCxnSpPr>
        <p:spPr>
          <a:xfrm>
            <a:off x="956945" y="2141855"/>
            <a:ext cx="7638415" cy="0"/>
          </a:xfrm>
          <a:prstGeom prst="line">
            <a:avLst/>
          </a:prstGeom>
          <a:ln>
            <a:solidFill>
              <a:srgbClr val="D91C21"/>
            </a:solidFill>
            <a:prstDash val="lgDash"/>
          </a:ln>
        </p:spPr>
        <p:style>
          <a:lnRef idx="1">
            <a:schemeClr val="accent1"/>
          </a:lnRef>
          <a:fillRef idx="0">
            <a:schemeClr val="accent1"/>
          </a:fillRef>
          <a:effectRef idx="0">
            <a:schemeClr val="accent1"/>
          </a:effectRef>
          <a:fontRef idx="minor">
            <a:schemeClr val="tx1"/>
          </a:fontRef>
        </p:style>
      </p:cxnSp>
      <p:grpSp>
        <p:nvGrpSpPr>
          <p:cNvPr id="24" name="组合 23"/>
          <p:cNvGrpSpPr/>
          <p:nvPr/>
        </p:nvGrpSpPr>
        <p:grpSpPr>
          <a:xfrm>
            <a:off x="8595503" y="2031762"/>
            <a:ext cx="1219200" cy="260391"/>
            <a:chOff x="4349587" y="1669855"/>
            <a:chExt cx="2530607" cy="540474"/>
          </a:xfrm>
          <a:solidFill>
            <a:srgbClr val="D91C21"/>
          </a:solidFill>
        </p:grpSpPr>
        <p:sp>
          <p:nvSpPr>
            <p:cNvPr id="25" name="五角星 40"/>
            <p:cNvSpPr/>
            <p:nvPr/>
          </p:nvSpPr>
          <p:spPr>
            <a:xfrm>
              <a:off x="5987638" y="1711127"/>
              <a:ext cx="494847" cy="457930"/>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sp>
          <p:nvSpPr>
            <p:cNvPr id="26" name="五角星 41"/>
            <p:cNvSpPr/>
            <p:nvPr/>
          </p:nvSpPr>
          <p:spPr>
            <a:xfrm>
              <a:off x="6502434" y="1765303"/>
              <a:ext cx="377760" cy="349577"/>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sp>
          <p:nvSpPr>
            <p:cNvPr id="27" name="五角星 40"/>
            <p:cNvSpPr/>
            <p:nvPr/>
          </p:nvSpPr>
          <p:spPr>
            <a:xfrm>
              <a:off x="5321596" y="1669855"/>
              <a:ext cx="584046" cy="54047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grpSp>
          <p:nvGrpSpPr>
            <p:cNvPr id="28" name="组合 27"/>
            <p:cNvGrpSpPr/>
            <p:nvPr/>
          </p:nvGrpSpPr>
          <p:grpSpPr>
            <a:xfrm flipH="1">
              <a:off x="4349587" y="1711127"/>
              <a:ext cx="892556" cy="457930"/>
              <a:chOff x="4349587" y="1711127"/>
              <a:chExt cx="892556" cy="457930"/>
            </a:xfrm>
            <a:grpFill/>
          </p:grpSpPr>
          <p:sp>
            <p:nvSpPr>
              <p:cNvPr id="29" name="五角星 40"/>
              <p:cNvSpPr/>
              <p:nvPr/>
            </p:nvSpPr>
            <p:spPr>
              <a:xfrm>
                <a:off x="4349587" y="1711127"/>
                <a:ext cx="494847" cy="457930"/>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sp>
            <p:nvSpPr>
              <p:cNvPr id="30" name="五角星 41"/>
              <p:cNvSpPr/>
              <p:nvPr/>
            </p:nvSpPr>
            <p:spPr>
              <a:xfrm>
                <a:off x="4864383" y="1765303"/>
                <a:ext cx="377760" cy="349577"/>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grpSp>
      </p:grpSp>
    </p:spTree>
  </p:cSld>
  <p:clrMapOvr>
    <a:masterClrMapping/>
  </p:clrMapOvr>
  <mc:AlternateContent xmlns:mc="http://schemas.openxmlformats.org/markup-compatibility/2006">
    <mc:Choice xmlns="" xmlns:p14="http://schemas.microsoft.com/office/powerpoint/2010/main" Requires="p14">
      <p:transition spd="slow" p14:dur="1500">
        <p:random/>
      </p:transition>
    </mc:Choice>
    <mc:Fallback>
      <p:transition spd="slow">
        <p:random/>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4559300" y="1816100"/>
            <a:ext cx="6814961" cy="3873499"/>
          </a:xfrm>
          <a:prstGeom prst="rect">
            <a:avLst/>
          </a:prstGeom>
          <a:solidFill>
            <a:schemeClr val="bg1">
              <a:alpha val="77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sz="2400" dirty="0">
              <a:solidFill>
                <a:schemeClr val="bg1"/>
              </a:solidFill>
              <a:latin typeface="宋体" panose="02010600030101010101" pitchFamily="2" charset="-122"/>
              <a:ea typeface="宋体" panose="02010600030101010101" pitchFamily="2" charset="-122"/>
              <a:sym typeface="宋体" panose="02010600030101010101" pitchFamily="2" charset="-122"/>
            </a:endParaRPr>
          </a:p>
        </p:txBody>
      </p:sp>
      <p:sp>
        <p:nvSpPr>
          <p:cNvPr id="13" name="矩形 12"/>
          <p:cNvSpPr/>
          <p:nvPr/>
        </p:nvSpPr>
        <p:spPr>
          <a:xfrm>
            <a:off x="622300" y="2176780"/>
            <a:ext cx="3347085" cy="3642995"/>
          </a:xfrm>
          <a:prstGeom prst="rect">
            <a:avLst/>
          </a:prstGeom>
          <a:gradFill flip="none" rotWithShape="1">
            <a:gsLst>
              <a:gs pos="0">
                <a:srgbClr val="DF0E15"/>
              </a:gs>
              <a:gs pos="100000">
                <a:srgbClr val="FE7F52">
                  <a:alpha val="0"/>
                </a:srgbClr>
              </a:gs>
            </a:gsLst>
            <a:lin ang="189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2400">
              <a:solidFill>
                <a:schemeClr val="bg1"/>
              </a:solidFill>
              <a:latin typeface="宋体" panose="02010600030101010101" pitchFamily="2" charset="-122"/>
              <a:ea typeface="宋体" panose="02010600030101010101" pitchFamily="2" charset="-122"/>
              <a:sym typeface="宋体" panose="02010600030101010101" pitchFamily="2" charset="-122"/>
            </a:endParaRPr>
          </a:p>
        </p:txBody>
      </p:sp>
      <p:sp>
        <p:nvSpPr>
          <p:cNvPr id="6" name="矩形 5"/>
          <p:cNvSpPr/>
          <p:nvPr/>
        </p:nvSpPr>
        <p:spPr>
          <a:xfrm>
            <a:off x="876300" y="2177415"/>
            <a:ext cx="3311525" cy="3335655"/>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sz="2400" dirty="0">
              <a:solidFill>
                <a:schemeClr val="bg1"/>
              </a:solidFill>
              <a:latin typeface="宋体" panose="02010600030101010101" pitchFamily="2" charset="-122"/>
              <a:ea typeface="宋体" panose="02010600030101010101" pitchFamily="2" charset="-122"/>
              <a:sym typeface="宋体" panose="02010600030101010101" pitchFamily="2" charset="-122"/>
            </a:endParaRPr>
          </a:p>
        </p:txBody>
      </p:sp>
      <p:sp>
        <p:nvSpPr>
          <p:cNvPr id="9" name="平行四边形 8"/>
          <p:cNvSpPr/>
          <p:nvPr/>
        </p:nvSpPr>
        <p:spPr>
          <a:xfrm>
            <a:off x="0" y="264707"/>
            <a:ext cx="12192000" cy="587115"/>
          </a:xfrm>
          <a:prstGeom prst="parallelogram">
            <a:avLst>
              <a:gd name="adj" fmla="val 0"/>
            </a:avLst>
          </a:prstGeom>
          <a:gradFill flip="none" rotWithShape="1">
            <a:gsLst>
              <a:gs pos="0">
                <a:srgbClr val="DF0E15"/>
              </a:gs>
              <a:gs pos="100000">
                <a:srgbClr val="FE7F52"/>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400" dirty="0">
                <a:solidFill>
                  <a:schemeClr val="bg1"/>
                </a:solidFill>
                <a:latin typeface="宋体" panose="02010600030101010101" pitchFamily="2" charset="-122"/>
                <a:ea typeface="宋体" panose="02010600030101010101" pitchFamily="2" charset="-122"/>
                <a:sym typeface="宋体" panose="02010600030101010101" pitchFamily="2" charset="-122"/>
              </a:rPr>
              <a:t> </a:t>
            </a:r>
            <a:endParaRPr lang="zh-CN" altLang="en-US" sz="2400" dirty="0">
              <a:solidFill>
                <a:schemeClr val="bg1"/>
              </a:solidFill>
              <a:latin typeface="宋体" panose="02010600030101010101" pitchFamily="2" charset="-122"/>
              <a:ea typeface="宋体" panose="02010600030101010101" pitchFamily="2" charset="-122"/>
              <a:sym typeface="宋体" panose="02010600030101010101" pitchFamily="2" charset="-122"/>
            </a:endParaRPr>
          </a:p>
        </p:txBody>
      </p:sp>
      <p:grpSp>
        <p:nvGrpSpPr>
          <p:cNvPr id="3" name="组合 2"/>
          <p:cNvGrpSpPr/>
          <p:nvPr/>
        </p:nvGrpSpPr>
        <p:grpSpPr>
          <a:xfrm>
            <a:off x="298450" y="264707"/>
            <a:ext cx="565007" cy="568402"/>
            <a:chOff x="467606" y="208867"/>
            <a:chExt cx="565007" cy="568402"/>
          </a:xfrm>
        </p:grpSpPr>
        <p:sp>
          <p:nvSpPr>
            <p:cNvPr id="4" name="椭圆 3"/>
            <p:cNvSpPr/>
            <p:nvPr/>
          </p:nvSpPr>
          <p:spPr>
            <a:xfrm>
              <a:off x="467606" y="208867"/>
              <a:ext cx="565007" cy="568402"/>
            </a:xfrm>
            <a:prstGeom prst="ellipse">
              <a:avLst/>
            </a:prstGeom>
            <a:solidFill>
              <a:schemeClr val="bg1"/>
            </a:solidFill>
            <a:ln>
              <a:solidFill>
                <a:srgbClr val="DF0E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2">
                    <a:lumMod val="25000"/>
                  </a:schemeClr>
                </a:solidFill>
                <a:latin typeface="宋体" panose="02010600030101010101" pitchFamily="2" charset="-122"/>
                <a:ea typeface="宋体" panose="02010600030101010101" pitchFamily="2" charset="-122"/>
                <a:sym typeface="宋体" panose="02010600030101010101" pitchFamily="2" charset="-122"/>
              </a:endParaRPr>
            </a:p>
          </p:txBody>
        </p:sp>
        <p:sp>
          <p:nvSpPr>
            <p:cNvPr id="5" name="星形: 五角 4"/>
            <p:cNvSpPr/>
            <p:nvPr/>
          </p:nvSpPr>
          <p:spPr>
            <a:xfrm rot="6500145" flipV="1">
              <a:off x="502719" y="253387"/>
              <a:ext cx="479364" cy="479361"/>
            </a:xfrm>
            <a:prstGeom prst="star5">
              <a:avLst/>
            </a:prstGeom>
            <a:gradFill flip="none" rotWithShape="1">
              <a:gsLst>
                <a:gs pos="0">
                  <a:srgbClr val="DF0E15"/>
                </a:gs>
                <a:gs pos="100000">
                  <a:srgbClr val="FE7F52"/>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2400">
                <a:solidFill>
                  <a:schemeClr val="bg1"/>
                </a:solidFill>
                <a:latin typeface="宋体" panose="02010600030101010101" pitchFamily="2" charset="-122"/>
                <a:ea typeface="宋体" panose="02010600030101010101" pitchFamily="2" charset="-122"/>
                <a:sym typeface="宋体" panose="02010600030101010101" pitchFamily="2" charset="-122"/>
              </a:endParaRPr>
            </a:p>
          </p:txBody>
        </p:sp>
      </p:grpSp>
      <p:cxnSp>
        <p:nvCxnSpPr>
          <p:cNvPr id="7" name="直接连接符 6"/>
          <p:cNvCxnSpPr>
            <a:stCxn id="11" idx="3"/>
          </p:cNvCxnSpPr>
          <p:nvPr/>
        </p:nvCxnSpPr>
        <p:spPr>
          <a:xfrm flipV="1">
            <a:off x="6111240" y="551180"/>
            <a:ext cx="6080760" cy="19685"/>
          </a:xfrm>
          <a:prstGeom prst="line">
            <a:avLst/>
          </a:prstGeom>
          <a:ln>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956945" y="2177415"/>
            <a:ext cx="10172700" cy="3335655"/>
          </a:xfrm>
          <a:prstGeom prst="rect">
            <a:avLst/>
          </a:prstGeom>
          <a:noFill/>
        </p:spPr>
        <p:txBody>
          <a:bodyPr wrap="square">
            <a:spAutoFit/>
          </a:bodyPr>
          <a:lstStyle>
            <a:defPPr>
              <a:defRPr lang="zh-CN"/>
            </a:defPPr>
            <a:lvl1pPr>
              <a:lnSpc>
                <a:spcPct val="132000"/>
              </a:lnSpc>
              <a:defRPr sz="1600">
                <a:solidFill>
                  <a:schemeClr val="bg2">
                    <a:lumMod val="25000"/>
                  </a:schemeClr>
                </a:solidFill>
                <a:latin typeface="+mn-ea"/>
              </a:defRPr>
            </a:lvl1pPr>
          </a:lstStyle>
          <a:p>
            <a:r>
              <a:rPr b="1" dirty="0">
                <a:solidFill>
                  <a:srgbClr val="FF0000"/>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角度要新</a:t>
            </a:r>
          </a:p>
          <a:p>
            <a:r>
              <a:rPr dirty="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    留守儿童、樟树飘香、打折的皮夹克</a:t>
            </a:r>
          </a:p>
          <a:p>
            <a:r>
              <a:rPr b="1" dirty="0">
                <a:solidFill>
                  <a:srgbClr val="FF0000"/>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选材要奇</a:t>
            </a:r>
            <a:endParaRPr dirty="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endParaRPr>
          </a:p>
          <a:p>
            <a:r>
              <a:rPr dirty="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    </a:t>
            </a:r>
            <a:r>
              <a:rPr dirty="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老祖祖撒了两次谎  三枚硬币</a:t>
            </a:r>
          </a:p>
          <a:p>
            <a:r>
              <a:rPr b="1" dirty="0">
                <a:solidFill>
                  <a:srgbClr val="FF0000"/>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描写要巧</a:t>
            </a:r>
          </a:p>
          <a:p>
            <a:r>
              <a:rPr dirty="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    </a:t>
            </a:r>
            <a:r>
              <a:rPr dirty="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别把小孩不当人、奶奶的钱包、外公的秘密</a:t>
            </a:r>
          </a:p>
          <a:p>
            <a:r>
              <a:rPr b="1" dirty="0">
                <a:solidFill>
                  <a:srgbClr val="FF0000"/>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选择材料不要贪多求全，</a:t>
            </a:r>
            <a:r>
              <a:rPr dirty="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不要满汉全席、八菜一汤面面俱到。也不要平面展现波澜不惊。</a:t>
            </a:r>
            <a:endParaRPr b="1" dirty="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endParaRPr>
          </a:p>
          <a:p>
            <a:r>
              <a:rPr b="1" dirty="0">
                <a:solidFill>
                  <a:srgbClr val="FF0000"/>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材料要集中</a:t>
            </a:r>
            <a:r>
              <a:rPr lang="zh-CN" b="1" dirty="0">
                <a:solidFill>
                  <a:srgbClr val="FF0000"/>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a:t>
            </a:r>
            <a:r>
              <a:rPr dirty="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用一滴水折射太阳的光辉</a:t>
            </a:r>
          </a:p>
          <a:p>
            <a:r>
              <a:rPr dirty="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            </a:t>
            </a:r>
            <a:r>
              <a:rPr dirty="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用一片落叶歌颂秋天的成熟</a:t>
            </a:r>
          </a:p>
          <a:p>
            <a:r>
              <a:rPr b="1" dirty="0">
                <a:solidFill>
                  <a:srgbClr val="FF0000"/>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材料要有生动的情节，</a:t>
            </a:r>
            <a:r>
              <a:rPr dirty="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才有感染力，也使文章有层次</a:t>
            </a:r>
          </a:p>
        </p:txBody>
      </p:sp>
      <p:sp>
        <p:nvSpPr>
          <p:cNvPr id="14" name="半闭框 13"/>
          <p:cNvSpPr/>
          <p:nvPr/>
        </p:nvSpPr>
        <p:spPr>
          <a:xfrm rot="5400000">
            <a:off x="10066655" y="2085975"/>
            <a:ext cx="1097280" cy="1028700"/>
          </a:xfrm>
          <a:prstGeom prst="halfFrame">
            <a:avLst>
              <a:gd name="adj1" fmla="val 9876"/>
              <a:gd name="adj2" fmla="val 9876"/>
            </a:avLst>
          </a:prstGeom>
          <a:gradFill flip="none" rotWithShape="1">
            <a:gsLst>
              <a:gs pos="0">
                <a:srgbClr val="DF0E15"/>
              </a:gs>
              <a:gs pos="100000">
                <a:srgbClr val="FE7F52"/>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sz="2400" dirty="0">
              <a:solidFill>
                <a:schemeClr val="bg1"/>
              </a:solidFill>
              <a:latin typeface="宋体" panose="02010600030101010101" pitchFamily="2" charset="-122"/>
              <a:ea typeface="宋体" panose="02010600030101010101" pitchFamily="2" charset="-122"/>
              <a:sym typeface="宋体" panose="02010600030101010101" pitchFamily="2" charset="-122"/>
            </a:endParaRPr>
          </a:p>
        </p:txBody>
      </p:sp>
      <p:grpSp>
        <p:nvGrpSpPr>
          <p:cNvPr id="16" name="组合 15"/>
          <p:cNvGrpSpPr/>
          <p:nvPr/>
        </p:nvGrpSpPr>
        <p:grpSpPr>
          <a:xfrm>
            <a:off x="9632458" y="5706507"/>
            <a:ext cx="1219200" cy="260391"/>
            <a:chOff x="4349587" y="1669855"/>
            <a:chExt cx="2530607" cy="540474"/>
          </a:xfrm>
          <a:solidFill>
            <a:srgbClr val="D91C21"/>
          </a:solidFill>
        </p:grpSpPr>
        <p:sp>
          <p:nvSpPr>
            <p:cNvPr id="17" name="五角星 40"/>
            <p:cNvSpPr/>
            <p:nvPr/>
          </p:nvSpPr>
          <p:spPr>
            <a:xfrm>
              <a:off x="5987638" y="1711127"/>
              <a:ext cx="494847" cy="457930"/>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sp>
          <p:nvSpPr>
            <p:cNvPr id="18" name="五角星 41"/>
            <p:cNvSpPr/>
            <p:nvPr/>
          </p:nvSpPr>
          <p:spPr>
            <a:xfrm>
              <a:off x="6502434" y="1765303"/>
              <a:ext cx="377760" cy="349577"/>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sp>
          <p:nvSpPr>
            <p:cNvPr id="19" name="五角星 40"/>
            <p:cNvSpPr/>
            <p:nvPr/>
          </p:nvSpPr>
          <p:spPr>
            <a:xfrm>
              <a:off x="5321596" y="1669855"/>
              <a:ext cx="584046" cy="54047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grpSp>
          <p:nvGrpSpPr>
            <p:cNvPr id="20" name="组合 19"/>
            <p:cNvGrpSpPr/>
            <p:nvPr/>
          </p:nvGrpSpPr>
          <p:grpSpPr>
            <a:xfrm flipH="1">
              <a:off x="4349587" y="1711127"/>
              <a:ext cx="892556" cy="457930"/>
              <a:chOff x="4349587" y="1711127"/>
              <a:chExt cx="892556" cy="457930"/>
            </a:xfrm>
            <a:grpFill/>
          </p:grpSpPr>
          <p:sp>
            <p:nvSpPr>
              <p:cNvPr id="21" name="五角星 40"/>
              <p:cNvSpPr/>
              <p:nvPr/>
            </p:nvSpPr>
            <p:spPr>
              <a:xfrm>
                <a:off x="4349587" y="1711127"/>
                <a:ext cx="494847" cy="457930"/>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sp>
            <p:nvSpPr>
              <p:cNvPr id="22" name="五角星 41"/>
              <p:cNvSpPr/>
              <p:nvPr/>
            </p:nvSpPr>
            <p:spPr>
              <a:xfrm>
                <a:off x="4864383" y="1765303"/>
                <a:ext cx="377760" cy="349577"/>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grpSp>
      </p:grpSp>
      <p:cxnSp>
        <p:nvCxnSpPr>
          <p:cNvPr id="23" name="直接连接符 22"/>
          <p:cNvCxnSpPr/>
          <p:nvPr/>
        </p:nvCxnSpPr>
        <p:spPr>
          <a:xfrm>
            <a:off x="4047490" y="5819775"/>
            <a:ext cx="5584825" cy="34925"/>
          </a:xfrm>
          <a:prstGeom prst="line">
            <a:avLst/>
          </a:prstGeom>
          <a:ln>
            <a:solidFill>
              <a:srgbClr val="D91C21"/>
            </a:solidFill>
            <a:prstDash val="lgDash"/>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956945" y="309880"/>
            <a:ext cx="5154295" cy="521970"/>
          </a:xfrm>
          <a:prstGeom prst="rect">
            <a:avLst/>
          </a:prstGeom>
          <a:noFill/>
        </p:spPr>
        <p:txBody>
          <a:bodyPr wrap="square" rtlCol="0">
            <a:spAutoFit/>
          </a:bodyPr>
          <a:lstStyle/>
          <a:p>
            <a:pPr algn="dist"/>
            <a:r>
              <a:rPr lang="zh-CN" altLang="en-US" sz="2800" dirty="0">
                <a:solidFill>
                  <a:schemeClr val="bg1"/>
                </a:solidFill>
                <a:latin typeface="楷体" panose="02010609060101010101" charset="-122"/>
                <a:ea typeface="楷体" panose="02010609060101010101" charset="-122"/>
                <a:cs typeface="楷体" panose="02010609060101010101" charset="-122"/>
                <a:sym typeface="宋体" panose="02010600030101010101" pitchFamily="2" charset="-122"/>
              </a:rPr>
              <a:t>征文要写好 追求新奇巧</a:t>
            </a:r>
          </a:p>
        </p:txBody>
      </p:sp>
      <p:sp>
        <p:nvSpPr>
          <p:cNvPr id="2" name="文本框 1"/>
          <p:cNvSpPr txBox="1"/>
          <p:nvPr/>
        </p:nvSpPr>
        <p:spPr>
          <a:xfrm>
            <a:off x="761365" y="1591310"/>
            <a:ext cx="3208020" cy="460375"/>
          </a:xfrm>
          <a:prstGeom prst="rect">
            <a:avLst/>
          </a:prstGeom>
          <a:noFill/>
        </p:spPr>
        <p:txBody>
          <a:bodyPr wrap="square">
            <a:spAutoFit/>
          </a:bodyPr>
          <a:lstStyle>
            <a:defPPr>
              <a:defRPr lang="zh-CN"/>
            </a:defPPr>
            <a:lvl1pPr>
              <a:defRPr sz="2400">
                <a:solidFill>
                  <a:srgbClr val="B30D1D"/>
                </a:solidFill>
                <a:latin typeface="思源黑体 CN Medium" panose="020B0600000000000000" pitchFamily="34" charset="-122"/>
                <a:ea typeface="思源黑体 CN Medium" panose="020B0600000000000000" pitchFamily="34" charset="-122"/>
              </a:defRPr>
            </a:lvl1pPr>
          </a:lstStyle>
          <a:p>
            <a:r>
              <a:rPr lang="zh-CN" b="1" dirty="0">
                <a:solidFill>
                  <a:srgbClr val="FF0000"/>
                </a:solidFill>
                <a:latin typeface="宋体" panose="02010600030101010101" pitchFamily="2" charset="-122"/>
                <a:ea typeface="宋体" panose="02010600030101010101" pitchFamily="2" charset="-122"/>
                <a:sym typeface="宋体" panose="02010600030101010101" pitchFamily="2" charset="-122"/>
              </a:rPr>
              <a:t>总结：</a:t>
            </a:r>
          </a:p>
        </p:txBody>
      </p:sp>
      <p:cxnSp>
        <p:nvCxnSpPr>
          <p:cNvPr id="10" name="直接连接符 9"/>
          <p:cNvCxnSpPr>
            <a:endCxn id="30" idx="4"/>
          </p:cNvCxnSpPr>
          <p:nvPr/>
        </p:nvCxnSpPr>
        <p:spPr>
          <a:xfrm>
            <a:off x="956945" y="2141855"/>
            <a:ext cx="7638415" cy="0"/>
          </a:xfrm>
          <a:prstGeom prst="line">
            <a:avLst/>
          </a:prstGeom>
          <a:ln>
            <a:solidFill>
              <a:srgbClr val="D91C21"/>
            </a:solidFill>
            <a:prstDash val="lgDash"/>
          </a:ln>
        </p:spPr>
        <p:style>
          <a:lnRef idx="1">
            <a:schemeClr val="accent1"/>
          </a:lnRef>
          <a:fillRef idx="0">
            <a:schemeClr val="accent1"/>
          </a:fillRef>
          <a:effectRef idx="0">
            <a:schemeClr val="accent1"/>
          </a:effectRef>
          <a:fontRef idx="minor">
            <a:schemeClr val="tx1"/>
          </a:fontRef>
        </p:style>
      </p:cxnSp>
      <p:grpSp>
        <p:nvGrpSpPr>
          <p:cNvPr id="24" name="组合 23"/>
          <p:cNvGrpSpPr/>
          <p:nvPr/>
        </p:nvGrpSpPr>
        <p:grpSpPr>
          <a:xfrm>
            <a:off x="8595503" y="2031762"/>
            <a:ext cx="1219200" cy="260391"/>
            <a:chOff x="4349587" y="1669855"/>
            <a:chExt cx="2530607" cy="540474"/>
          </a:xfrm>
          <a:solidFill>
            <a:srgbClr val="D91C21"/>
          </a:solidFill>
        </p:grpSpPr>
        <p:sp>
          <p:nvSpPr>
            <p:cNvPr id="25" name="五角星 40"/>
            <p:cNvSpPr/>
            <p:nvPr/>
          </p:nvSpPr>
          <p:spPr>
            <a:xfrm>
              <a:off x="5987638" y="1711127"/>
              <a:ext cx="494847" cy="457930"/>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sp>
          <p:nvSpPr>
            <p:cNvPr id="26" name="五角星 41"/>
            <p:cNvSpPr/>
            <p:nvPr/>
          </p:nvSpPr>
          <p:spPr>
            <a:xfrm>
              <a:off x="6502434" y="1765303"/>
              <a:ext cx="377760" cy="349577"/>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sp>
          <p:nvSpPr>
            <p:cNvPr id="27" name="五角星 40"/>
            <p:cNvSpPr/>
            <p:nvPr/>
          </p:nvSpPr>
          <p:spPr>
            <a:xfrm>
              <a:off x="5321596" y="1669855"/>
              <a:ext cx="584046" cy="54047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grpSp>
          <p:nvGrpSpPr>
            <p:cNvPr id="28" name="组合 27"/>
            <p:cNvGrpSpPr/>
            <p:nvPr/>
          </p:nvGrpSpPr>
          <p:grpSpPr>
            <a:xfrm flipH="1">
              <a:off x="4349587" y="1711127"/>
              <a:ext cx="892556" cy="457930"/>
              <a:chOff x="4349587" y="1711127"/>
              <a:chExt cx="892556" cy="457930"/>
            </a:xfrm>
            <a:grpFill/>
          </p:grpSpPr>
          <p:sp>
            <p:nvSpPr>
              <p:cNvPr id="29" name="五角星 40"/>
              <p:cNvSpPr/>
              <p:nvPr/>
            </p:nvSpPr>
            <p:spPr>
              <a:xfrm>
                <a:off x="4349587" y="1711127"/>
                <a:ext cx="494847" cy="457930"/>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sp>
            <p:nvSpPr>
              <p:cNvPr id="30" name="五角星 41"/>
              <p:cNvSpPr/>
              <p:nvPr/>
            </p:nvSpPr>
            <p:spPr>
              <a:xfrm>
                <a:off x="4864383" y="1765303"/>
                <a:ext cx="377760" cy="349577"/>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grpSp>
      </p:grpSp>
    </p:spTree>
  </p:cSld>
  <p:clrMapOvr>
    <a:masterClrMapping/>
  </p:clrMapOvr>
  <mc:AlternateContent xmlns:mc="http://schemas.openxmlformats.org/markup-compatibility/2006">
    <mc:Choice xmlns="" xmlns:p14="http://schemas.microsoft.com/office/powerpoint/2010/main" Requires="p14">
      <p:transition spd="slow" p14:dur="1500">
        <p:random/>
      </p:transition>
    </mc:Choice>
    <mc:Fallback>
      <p:transition spd="slow">
        <p:random/>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4559300" y="1816100"/>
            <a:ext cx="6814961" cy="3873499"/>
          </a:xfrm>
          <a:prstGeom prst="rect">
            <a:avLst/>
          </a:prstGeom>
          <a:solidFill>
            <a:schemeClr val="bg1">
              <a:alpha val="77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sz="2400" dirty="0">
              <a:solidFill>
                <a:schemeClr val="bg1"/>
              </a:solidFill>
              <a:latin typeface="宋体" panose="02010600030101010101" pitchFamily="2" charset="-122"/>
              <a:ea typeface="宋体" panose="02010600030101010101" pitchFamily="2" charset="-122"/>
              <a:sym typeface="宋体" panose="02010600030101010101" pitchFamily="2" charset="-122"/>
            </a:endParaRPr>
          </a:p>
        </p:txBody>
      </p:sp>
      <p:sp>
        <p:nvSpPr>
          <p:cNvPr id="13" name="矩形 12"/>
          <p:cNvSpPr/>
          <p:nvPr/>
        </p:nvSpPr>
        <p:spPr>
          <a:xfrm>
            <a:off x="622300" y="2176780"/>
            <a:ext cx="3347085" cy="4109085"/>
          </a:xfrm>
          <a:prstGeom prst="rect">
            <a:avLst/>
          </a:prstGeom>
          <a:gradFill flip="none" rotWithShape="1">
            <a:gsLst>
              <a:gs pos="0">
                <a:srgbClr val="DF0E15"/>
              </a:gs>
              <a:gs pos="100000">
                <a:srgbClr val="FE7F52">
                  <a:alpha val="0"/>
                </a:srgbClr>
              </a:gs>
            </a:gsLst>
            <a:lin ang="189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2400">
              <a:solidFill>
                <a:schemeClr val="bg1"/>
              </a:solidFill>
              <a:latin typeface="宋体" panose="02010600030101010101" pitchFamily="2" charset="-122"/>
              <a:ea typeface="宋体" panose="02010600030101010101" pitchFamily="2" charset="-122"/>
              <a:sym typeface="宋体" panose="02010600030101010101" pitchFamily="2" charset="-122"/>
            </a:endParaRPr>
          </a:p>
        </p:txBody>
      </p:sp>
      <p:sp>
        <p:nvSpPr>
          <p:cNvPr id="6" name="矩形 5"/>
          <p:cNvSpPr/>
          <p:nvPr/>
        </p:nvSpPr>
        <p:spPr>
          <a:xfrm>
            <a:off x="876300" y="2177415"/>
            <a:ext cx="3311525" cy="374904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sz="2400" dirty="0">
              <a:solidFill>
                <a:schemeClr val="bg1"/>
              </a:solidFill>
              <a:latin typeface="宋体" panose="02010600030101010101" pitchFamily="2" charset="-122"/>
              <a:ea typeface="宋体" panose="02010600030101010101" pitchFamily="2" charset="-122"/>
              <a:sym typeface="宋体" panose="02010600030101010101" pitchFamily="2" charset="-122"/>
            </a:endParaRPr>
          </a:p>
        </p:txBody>
      </p:sp>
      <p:sp>
        <p:nvSpPr>
          <p:cNvPr id="9" name="平行四边形 8"/>
          <p:cNvSpPr/>
          <p:nvPr/>
        </p:nvSpPr>
        <p:spPr>
          <a:xfrm>
            <a:off x="0" y="264707"/>
            <a:ext cx="12192000" cy="587115"/>
          </a:xfrm>
          <a:prstGeom prst="parallelogram">
            <a:avLst>
              <a:gd name="adj" fmla="val 0"/>
            </a:avLst>
          </a:prstGeom>
          <a:gradFill flip="none" rotWithShape="1">
            <a:gsLst>
              <a:gs pos="0">
                <a:srgbClr val="DF0E15"/>
              </a:gs>
              <a:gs pos="100000">
                <a:srgbClr val="FE7F52"/>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400" dirty="0">
                <a:solidFill>
                  <a:schemeClr val="bg1"/>
                </a:solidFill>
                <a:latin typeface="宋体" panose="02010600030101010101" pitchFamily="2" charset="-122"/>
                <a:ea typeface="宋体" panose="02010600030101010101" pitchFamily="2" charset="-122"/>
                <a:sym typeface="宋体" panose="02010600030101010101" pitchFamily="2" charset="-122"/>
              </a:rPr>
              <a:t> </a:t>
            </a:r>
            <a:endParaRPr lang="zh-CN" altLang="en-US" sz="2400" dirty="0">
              <a:solidFill>
                <a:schemeClr val="bg1"/>
              </a:solidFill>
              <a:latin typeface="宋体" panose="02010600030101010101" pitchFamily="2" charset="-122"/>
              <a:ea typeface="宋体" panose="02010600030101010101" pitchFamily="2" charset="-122"/>
              <a:sym typeface="宋体" panose="02010600030101010101" pitchFamily="2" charset="-122"/>
            </a:endParaRPr>
          </a:p>
        </p:txBody>
      </p:sp>
      <p:grpSp>
        <p:nvGrpSpPr>
          <p:cNvPr id="3" name="组合 2"/>
          <p:cNvGrpSpPr/>
          <p:nvPr/>
        </p:nvGrpSpPr>
        <p:grpSpPr>
          <a:xfrm>
            <a:off x="298450" y="264707"/>
            <a:ext cx="565007" cy="568402"/>
            <a:chOff x="467606" y="208867"/>
            <a:chExt cx="565007" cy="568402"/>
          </a:xfrm>
        </p:grpSpPr>
        <p:sp>
          <p:nvSpPr>
            <p:cNvPr id="4" name="椭圆 3"/>
            <p:cNvSpPr/>
            <p:nvPr/>
          </p:nvSpPr>
          <p:spPr>
            <a:xfrm>
              <a:off x="467606" y="208867"/>
              <a:ext cx="565007" cy="568402"/>
            </a:xfrm>
            <a:prstGeom prst="ellipse">
              <a:avLst/>
            </a:prstGeom>
            <a:solidFill>
              <a:schemeClr val="bg1"/>
            </a:solidFill>
            <a:ln>
              <a:solidFill>
                <a:srgbClr val="DF0E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2">
                    <a:lumMod val="25000"/>
                  </a:schemeClr>
                </a:solidFill>
                <a:latin typeface="宋体" panose="02010600030101010101" pitchFamily="2" charset="-122"/>
                <a:ea typeface="宋体" panose="02010600030101010101" pitchFamily="2" charset="-122"/>
                <a:sym typeface="宋体" panose="02010600030101010101" pitchFamily="2" charset="-122"/>
              </a:endParaRPr>
            </a:p>
          </p:txBody>
        </p:sp>
        <p:sp>
          <p:nvSpPr>
            <p:cNvPr id="5" name="星形: 五角 4"/>
            <p:cNvSpPr/>
            <p:nvPr/>
          </p:nvSpPr>
          <p:spPr>
            <a:xfrm rot="6500145" flipV="1">
              <a:off x="502719" y="253387"/>
              <a:ext cx="479364" cy="479361"/>
            </a:xfrm>
            <a:prstGeom prst="star5">
              <a:avLst/>
            </a:prstGeom>
            <a:gradFill flip="none" rotWithShape="1">
              <a:gsLst>
                <a:gs pos="0">
                  <a:srgbClr val="DF0E15"/>
                </a:gs>
                <a:gs pos="100000">
                  <a:srgbClr val="FE7F52"/>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2400">
                <a:solidFill>
                  <a:schemeClr val="bg1"/>
                </a:solidFill>
                <a:latin typeface="宋体" panose="02010600030101010101" pitchFamily="2" charset="-122"/>
                <a:ea typeface="宋体" panose="02010600030101010101" pitchFamily="2" charset="-122"/>
                <a:sym typeface="宋体" panose="02010600030101010101" pitchFamily="2" charset="-122"/>
              </a:endParaRPr>
            </a:p>
          </p:txBody>
        </p:sp>
      </p:grpSp>
      <p:cxnSp>
        <p:nvCxnSpPr>
          <p:cNvPr id="7" name="直接连接符 6"/>
          <p:cNvCxnSpPr>
            <a:stCxn id="11" idx="3"/>
          </p:cNvCxnSpPr>
          <p:nvPr/>
        </p:nvCxnSpPr>
        <p:spPr>
          <a:xfrm flipV="1">
            <a:off x="6111240" y="551180"/>
            <a:ext cx="6080760" cy="19685"/>
          </a:xfrm>
          <a:prstGeom prst="line">
            <a:avLst/>
          </a:prstGeom>
          <a:ln>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956945" y="2384425"/>
            <a:ext cx="9746615" cy="3335655"/>
          </a:xfrm>
          <a:prstGeom prst="rect">
            <a:avLst/>
          </a:prstGeom>
          <a:noFill/>
        </p:spPr>
        <p:txBody>
          <a:bodyPr wrap="square">
            <a:spAutoFit/>
          </a:bodyPr>
          <a:lstStyle>
            <a:defPPr>
              <a:defRPr lang="zh-CN"/>
            </a:defPPr>
            <a:lvl1pPr>
              <a:lnSpc>
                <a:spcPct val="132000"/>
              </a:lnSpc>
              <a:defRPr sz="1600">
                <a:solidFill>
                  <a:schemeClr val="bg2">
                    <a:lumMod val="25000"/>
                  </a:schemeClr>
                </a:solidFill>
                <a:latin typeface="+mn-ea"/>
              </a:defRPr>
            </a:lvl1pPr>
          </a:lstStyle>
          <a:p>
            <a:r>
              <a:rPr dirty="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学生写作文常遇到的问题： </a:t>
            </a:r>
          </a:p>
          <a:p>
            <a:r>
              <a:rPr dirty="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  </a:t>
            </a:r>
            <a:r>
              <a:rPr b="1" dirty="0">
                <a:solidFill>
                  <a:srgbClr val="FF0000"/>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 1、不知写什么</a:t>
            </a:r>
          </a:p>
          <a:p>
            <a:r>
              <a:rPr dirty="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  </a:t>
            </a:r>
            <a:r>
              <a:rPr b="1" dirty="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 初中和小学作文，根据题目的要求，写一个故事是最好的选择。把题目变成记事作文 《天花板的故事》</a:t>
            </a:r>
            <a:endParaRPr dirty="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endParaRPr>
          </a:p>
          <a:p>
            <a:r>
              <a:rPr dirty="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   参加“中华魂”的中小学生征文，应该是围绕主题写一个生动的故事。把要表达的主题，要写的内容，放到一个故事中演绎出来。</a:t>
            </a:r>
          </a:p>
          <a:p>
            <a:r>
              <a:rPr dirty="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   </a:t>
            </a:r>
            <a:r>
              <a:rPr b="1" dirty="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大胆地设计故事情节  鼓励虚构</a:t>
            </a:r>
          </a:p>
          <a:p>
            <a:r>
              <a:rPr dirty="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   </a:t>
            </a:r>
            <a:r>
              <a:rPr b="1" dirty="0">
                <a:solidFill>
                  <a:srgbClr val="FF0000"/>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作文的真实性，是指人物和故事情节符合生活常理，并非要求真人真事，孩子编故事过程，是想象力和创造力的培养锻炼。不会编故事，永远写不出好作文。</a:t>
            </a:r>
          </a:p>
          <a:p>
            <a:r>
              <a:rPr b="1" dirty="0">
                <a:solidFill>
                  <a:srgbClr val="FF0000"/>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   2、写不够字数 </a:t>
            </a:r>
          </a:p>
          <a:p>
            <a:r>
              <a:rPr b="1" dirty="0">
                <a:solidFill>
                  <a:srgbClr val="FF0000"/>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 </a:t>
            </a:r>
            <a:r>
              <a:rPr b="1" dirty="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  写作过程中数字数的现象，《重庆夜景》凑字数现象。</a:t>
            </a:r>
            <a:endParaRPr b="1" dirty="0">
              <a:solidFill>
                <a:srgbClr val="FF0000"/>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endParaRPr>
          </a:p>
        </p:txBody>
      </p:sp>
      <p:sp>
        <p:nvSpPr>
          <p:cNvPr id="14" name="半闭框 13"/>
          <p:cNvSpPr/>
          <p:nvPr/>
        </p:nvSpPr>
        <p:spPr>
          <a:xfrm rot="5400000">
            <a:off x="9744075" y="2176145"/>
            <a:ext cx="1097280" cy="1028700"/>
          </a:xfrm>
          <a:prstGeom prst="halfFrame">
            <a:avLst>
              <a:gd name="adj1" fmla="val 9876"/>
              <a:gd name="adj2" fmla="val 9876"/>
            </a:avLst>
          </a:prstGeom>
          <a:gradFill flip="none" rotWithShape="1">
            <a:gsLst>
              <a:gs pos="0">
                <a:srgbClr val="DF0E15"/>
              </a:gs>
              <a:gs pos="100000">
                <a:srgbClr val="FE7F52"/>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sz="2400" dirty="0">
              <a:solidFill>
                <a:schemeClr val="bg1"/>
              </a:solidFill>
              <a:latin typeface="宋体" panose="02010600030101010101" pitchFamily="2" charset="-122"/>
              <a:ea typeface="宋体" panose="02010600030101010101" pitchFamily="2" charset="-122"/>
              <a:sym typeface="宋体" panose="02010600030101010101" pitchFamily="2" charset="-122"/>
            </a:endParaRPr>
          </a:p>
        </p:txBody>
      </p:sp>
      <p:grpSp>
        <p:nvGrpSpPr>
          <p:cNvPr id="16" name="组合 15"/>
          <p:cNvGrpSpPr/>
          <p:nvPr/>
        </p:nvGrpSpPr>
        <p:grpSpPr>
          <a:xfrm>
            <a:off x="9384808" y="6173232"/>
            <a:ext cx="1219200" cy="260391"/>
            <a:chOff x="4349587" y="1669855"/>
            <a:chExt cx="2530607" cy="540474"/>
          </a:xfrm>
          <a:solidFill>
            <a:srgbClr val="D91C21"/>
          </a:solidFill>
        </p:grpSpPr>
        <p:sp>
          <p:nvSpPr>
            <p:cNvPr id="17" name="五角星 40"/>
            <p:cNvSpPr/>
            <p:nvPr/>
          </p:nvSpPr>
          <p:spPr>
            <a:xfrm>
              <a:off x="5987638" y="1711127"/>
              <a:ext cx="494847" cy="457930"/>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sp>
          <p:nvSpPr>
            <p:cNvPr id="18" name="五角星 41"/>
            <p:cNvSpPr/>
            <p:nvPr/>
          </p:nvSpPr>
          <p:spPr>
            <a:xfrm>
              <a:off x="6502434" y="1765303"/>
              <a:ext cx="377760" cy="349577"/>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sp>
          <p:nvSpPr>
            <p:cNvPr id="19" name="五角星 40"/>
            <p:cNvSpPr/>
            <p:nvPr/>
          </p:nvSpPr>
          <p:spPr>
            <a:xfrm>
              <a:off x="5321596" y="1669855"/>
              <a:ext cx="584046" cy="54047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grpSp>
          <p:nvGrpSpPr>
            <p:cNvPr id="20" name="组合 19"/>
            <p:cNvGrpSpPr/>
            <p:nvPr/>
          </p:nvGrpSpPr>
          <p:grpSpPr>
            <a:xfrm flipH="1">
              <a:off x="4349587" y="1711127"/>
              <a:ext cx="892556" cy="457930"/>
              <a:chOff x="4349587" y="1711127"/>
              <a:chExt cx="892556" cy="457930"/>
            </a:xfrm>
            <a:grpFill/>
          </p:grpSpPr>
          <p:sp>
            <p:nvSpPr>
              <p:cNvPr id="21" name="五角星 40"/>
              <p:cNvSpPr/>
              <p:nvPr/>
            </p:nvSpPr>
            <p:spPr>
              <a:xfrm>
                <a:off x="4349587" y="1711127"/>
                <a:ext cx="494847" cy="457930"/>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sp>
            <p:nvSpPr>
              <p:cNvPr id="22" name="五角星 41"/>
              <p:cNvSpPr/>
              <p:nvPr/>
            </p:nvSpPr>
            <p:spPr>
              <a:xfrm>
                <a:off x="4864383" y="1765303"/>
                <a:ext cx="377760" cy="349577"/>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grpSp>
      </p:grpSp>
      <p:cxnSp>
        <p:nvCxnSpPr>
          <p:cNvPr id="23" name="直接连接符 22"/>
          <p:cNvCxnSpPr/>
          <p:nvPr/>
        </p:nvCxnSpPr>
        <p:spPr>
          <a:xfrm>
            <a:off x="3799840" y="6285865"/>
            <a:ext cx="5584825" cy="34925"/>
          </a:xfrm>
          <a:prstGeom prst="line">
            <a:avLst/>
          </a:prstGeom>
          <a:ln>
            <a:solidFill>
              <a:srgbClr val="D91C21"/>
            </a:solidFill>
            <a:prstDash val="lgDash"/>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956945" y="309880"/>
            <a:ext cx="5154295" cy="521970"/>
          </a:xfrm>
          <a:prstGeom prst="rect">
            <a:avLst/>
          </a:prstGeom>
          <a:noFill/>
        </p:spPr>
        <p:txBody>
          <a:bodyPr wrap="square" rtlCol="0">
            <a:spAutoFit/>
          </a:bodyPr>
          <a:lstStyle/>
          <a:p>
            <a:pPr algn="dist"/>
            <a:r>
              <a:rPr lang="zh-CN" altLang="en-US" sz="2800" dirty="0">
                <a:solidFill>
                  <a:schemeClr val="bg1"/>
                </a:solidFill>
                <a:latin typeface="楷体" panose="02010609060101010101" charset="-122"/>
                <a:ea typeface="楷体" panose="02010609060101010101" charset="-122"/>
                <a:cs typeface="楷体" panose="02010609060101010101" charset="-122"/>
                <a:sym typeface="宋体" panose="02010600030101010101" pitchFamily="2" charset="-122"/>
              </a:rPr>
              <a:t>征文要写好 追求新奇巧</a:t>
            </a:r>
          </a:p>
        </p:txBody>
      </p:sp>
      <p:sp>
        <p:nvSpPr>
          <p:cNvPr id="2" name="文本框 1"/>
          <p:cNvSpPr txBox="1"/>
          <p:nvPr/>
        </p:nvSpPr>
        <p:spPr>
          <a:xfrm>
            <a:off x="761365" y="1591310"/>
            <a:ext cx="3208020" cy="460375"/>
          </a:xfrm>
          <a:prstGeom prst="rect">
            <a:avLst/>
          </a:prstGeom>
          <a:noFill/>
        </p:spPr>
        <p:txBody>
          <a:bodyPr wrap="square">
            <a:spAutoFit/>
          </a:bodyPr>
          <a:lstStyle>
            <a:defPPr>
              <a:defRPr lang="zh-CN"/>
            </a:defPPr>
            <a:lvl1pPr>
              <a:defRPr sz="2400">
                <a:solidFill>
                  <a:srgbClr val="B30D1D"/>
                </a:solidFill>
                <a:latin typeface="思源黑体 CN Medium" panose="020B0600000000000000" pitchFamily="34" charset="-122"/>
                <a:ea typeface="思源黑体 CN Medium" panose="020B0600000000000000" pitchFamily="34" charset="-122"/>
              </a:defRPr>
            </a:lvl1pPr>
          </a:lstStyle>
          <a:p>
            <a:r>
              <a:rPr lang="zh-CN" b="1" dirty="0">
                <a:solidFill>
                  <a:srgbClr val="FF0000"/>
                </a:solidFill>
                <a:latin typeface="楷体" panose="02010609060101010101" charset="-122"/>
                <a:ea typeface="楷体" panose="02010609060101010101" charset="-122"/>
                <a:sym typeface="宋体" panose="02010600030101010101" pitchFamily="2" charset="-122"/>
              </a:rPr>
              <a:t>写作方法提示</a:t>
            </a:r>
          </a:p>
        </p:txBody>
      </p:sp>
      <p:cxnSp>
        <p:nvCxnSpPr>
          <p:cNvPr id="10" name="直接连接符 9"/>
          <p:cNvCxnSpPr/>
          <p:nvPr/>
        </p:nvCxnSpPr>
        <p:spPr>
          <a:xfrm>
            <a:off x="956945" y="2141855"/>
            <a:ext cx="7179945" cy="40640"/>
          </a:xfrm>
          <a:prstGeom prst="line">
            <a:avLst/>
          </a:prstGeom>
          <a:ln>
            <a:solidFill>
              <a:srgbClr val="D91C21"/>
            </a:solidFill>
            <a:prstDash val="lgDash"/>
          </a:ln>
        </p:spPr>
        <p:style>
          <a:lnRef idx="1">
            <a:schemeClr val="accent1"/>
          </a:lnRef>
          <a:fillRef idx="0">
            <a:schemeClr val="accent1"/>
          </a:fillRef>
          <a:effectRef idx="0">
            <a:schemeClr val="accent1"/>
          </a:effectRef>
          <a:fontRef idx="minor">
            <a:schemeClr val="tx1"/>
          </a:fontRef>
        </p:style>
      </p:cxnSp>
      <p:grpSp>
        <p:nvGrpSpPr>
          <p:cNvPr id="24" name="组合 23"/>
          <p:cNvGrpSpPr/>
          <p:nvPr/>
        </p:nvGrpSpPr>
        <p:grpSpPr>
          <a:xfrm>
            <a:off x="8271018" y="2032397"/>
            <a:ext cx="1219200" cy="260391"/>
            <a:chOff x="4349587" y="1669855"/>
            <a:chExt cx="2530607" cy="540474"/>
          </a:xfrm>
          <a:solidFill>
            <a:srgbClr val="D91C21"/>
          </a:solidFill>
        </p:grpSpPr>
        <p:sp>
          <p:nvSpPr>
            <p:cNvPr id="25" name="五角星 40"/>
            <p:cNvSpPr/>
            <p:nvPr/>
          </p:nvSpPr>
          <p:spPr>
            <a:xfrm>
              <a:off x="5987638" y="1711127"/>
              <a:ext cx="494847" cy="457930"/>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sp>
          <p:nvSpPr>
            <p:cNvPr id="26" name="五角星 41"/>
            <p:cNvSpPr/>
            <p:nvPr/>
          </p:nvSpPr>
          <p:spPr>
            <a:xfrm>
              <a:off x="6502434" y="1765303"/>
              <a:ext cx="377760" cy="349577"/>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sp>
          <p:nvSpPr>
            <p:cNvPr id="27" name="五角星 40"/>
            <p:cNvSpPr/>
            <p:nvPr/>
          </p:nvSpPr>
          <p:spPr>
            <a:xfrm>
              <a:off x="5321596" y="1669855"/>
              <a:ext cx="584046" cy="54047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grpSp>
          <p:nvGrpSpPr>
            <p:cNvPr id="28" name="组合 27"/>
            <p:cNvGrpSpPr/>
            <p:nvPr/>
          </p:nvGrpSpPr>
          <p:grpSpPr>
            <a:xfrm flipH="1">
              <a:off x="4349587" y="1711127"/>
              <a:ext cx="892556" cy="457930"/>
              <a:chOff x="4349587" y="1711127"/>
              <a:chExt cx="892556" cy="457930"/>
            </a:xfrm>
            <a:grpFill/>
          </p:grpSpPr>
          <p:sp>
            <p:nvSpPr>
              <p:cNvPr id="29" name="五角星 40"/>
              <p:cNvSpPr/>
              <p:nvPr/>
            </p:nvSpPr>
            <p:spPr>
              <a:xfrm>
                <a:off x="4349587" y="1711127"/>
                <a:ext cx="494847" cy="457930"/>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sp>
            <p:nvSpPr>
              <p:cNvPr id="30" name="五角星 41"/>
              <p:cNvSpPr/>
              <p:nvPr/>
            </p:nvSpPr>
            <p:spPr>
              <a:xfrm>
                <a:off x="4864383" y="1765303"/>
                <a:ext cx="377760" cy="349577"/>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grpSp>
      </p:grpSp>
    </p:spTree>
  </p:cSld>
  <p:clrMapOvr>
    <a:masterClrMapping/>
  </p:clrMapOvr>
  <mc:AlternateContent xmlns:mc="http://schemas.openxmlformats.org/markup-compatibility/2006">
    <mc:Choice xmlns="" xmlns:p14="http://schemas.microsoft.com/office/powerpoint/2010/main" Requires="p14">
      <p:transition spd="slow" p14:dur="1500">
        <p:random/>
      </p:transition>
    </mc:Choice>
    <mc:Fallback>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2955925"/>
            <a:ext cx="12192000" cy="3895725"/>
          </a:xfrm>
          <a:prstGeom prst="rect">
            <a:avLst/>
          </a:prstGeom>
        </p:spPr>
      </p:pic>
      <p:sp>
        <p:nvSpPr>
          <p:cNvPr id="20" name="圆角矩形 2"/>
          <p:cNvSpPr/>
          <p:nvPr/>
        </p:nvSpPr>
        <p:spPr>
          <a:xfrm>
            <a:off x="2099310" y="805815"/>
            <a:ext cx="7559040" cy="1581785"/>
          </a:xfrm>
          <a:prstGeom prst="roundRect">
            <a:avLst>
              <a:gd name="adj" fmla="val 11621"/>
            </a:avLst>
          </a:prstGeom>
          <a:gradFill flip="none" rotWithShape="1">
            <a:gsLst>
              <a:gs pos="0">
                <a:srgbClr val="DF0E15"/>
              </a:gs>
              <a:gs pos="100000">
                <a:srgbClr val="FE7F52"/>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584200" algn="l" fontAlgn="auto">
              <a:extLst>
                <a:ext uri="{35155182-B16C-46BC-9424-99874614C6A1}">
                  <wpsdc:indentchars xmlns="" xmlns:wpsdc="http://www.wps.cn/officeDocument/2017/drawingmlCustomData" val="200" checksum="3209689083"/>
                </a:ext>
              </a:extLst>
            </a:pPr>
            <a:endParaRPr lang="zh-CN" altLang="en-US" sz="2000" spc="300" dirty="0">
              <a:solidFill>
                <a:schemeClr val="bg1"/>
              </a:solidFill>
              <a:latin typeface="宋体" panose="02010600030101010101" pitchFamily="2" charset="-122"/>
              <a:ea typeface="宋体" panose="02010600030101010101" pitchFamily="2" charset="-122"/>
              <a:sym typeface="宋体" panose="02010600030101010101" pitchFamily="2" charset="-122"/>
            </a:endParaRPr>
          </a:p>
          <a:p>
            <a:pPr indent="584200" algn="l" fontAlgn="auto">
              <a:extLst>
                <a:ext uri="{35155182-B16C-46BC-9424-99874614C6A1}">
                  <wpsdc:indentchars xmlns="" xmlns:wpsdc="http://www.wps.cn/officeDocument/2017/drawingmlCustomData" val="200" checksum="3209689083"/>
                </a:ext>
              </a:extLst>
            </a:pPr>
            <a:r>
              <a:rPr lang="zh-CN" altLang="en-US" sz="2000" spc="300" dirty="0">
                <a:solidFill>
                  <a:schemeClr val="bg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梁子高：重庆出版社原副编审，曾多年在出版社少儿编辑室从事儿童图书编辑和儿童文学创</a:t>
            </a:r>
            <a:r>
              <a:rPr lang="zh-CN" altLang="en-US" sz="2000" spc="300" dirty="0" smtClean="0">
                <a:solidFill>
                  <a:schemeClr val="bg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作。</a:t>
            </a:r>
            <a:endParaRPr lang="zh-CN" altLang="en-US" sz="2000" spc="300" dirty="0">
              <a:solidFill>
                <a:schemeClr val="bg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endParaRPr>
          </a:p>
          <a:p>
            <a:pPr indent="584200" algn="l" fontAlgn="auto">
              <a:extLst>
                <a:ext uri="{35155182-B16C-46BC-9424-99874614C6A1}">
                  <wpsdc:indentchars xmlns="" xmlns:wpsdc="http://www.wps.cn/officeDocument/2017/drawingmlCustomData" val="200" checksum="3209689083"/>
                </a:ext>
              </a:extLst>
            </a:pPr>
            <a:r>
              <a:rPr lang="zh-CN" altLang="en-US" sz="2000" spc="300" dirty="0">
                <a:solidFill>
                  <a:schemeClr val="bg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年轻时当过</a:t>
            </a:r>
            <a:r>
              <a:rPr lang="zh-CN" altLang="en-US" sz="2000" spc="300" dirty="0">
                <a:solidFill>
                  <a:schemeClr val="bg1"/>
                </a:solidFill>
                <a:latin typeface="Times New Roman" panose="02020603050405020304" charset="0"/>
                <a:ea typeface="宋体" panose="02010600030101010101" pitchFamily="2" charset="-122"/>
                <a:cs typeface="Times New Roman" panose="02020603050405020304" charset="0"/>
                <a:sym typeface="宋体" panose="02010600030101010101" pitchFamily="2" charset="-122"/>
              </a:rPr>
              <a:t>15</a:t>
            </a:r>
            <a:r>
              <a:rPr lang="zh-CN" altLang="en-US" sz="2000" spc="300" dirty="0">
                <a:solidFill>
                  <a:schemeClr val="bg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年飞行员（飞行教官）</a:t>
            </a:r>
          </a:p>
          <a:p>
            <a:pPr indent="584200" algn="l" fontAlgn="auto">
              <a:extLst>
                <a:ext uri="{35155182-B16C-46BC-9424-99874614C6A1}">
                  <wpsdc:indentchars xmlns="" xmlns:wpsdc="http://www.wps.cn/officeDocument/2017/drawingmlCustomData" val="200" checksum="3209689083"/>
                </a:ext>
              </a:extLst>
            </a:pPr>
            <a:endParaRPr lang="zh-CN" altLang="en-US" sz="2000" spc="300" dirty="0">
              <a:solidFill>
                <a:schemeClr val="bg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endParaRPr>
          </a:p>
        </p:txBody>
      </p:sp>
      <p:pic>
        <p:nvPicPr>
          <p:cNvPr id="17" name="图片 16"/>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rot="20360348" flipH="1">
            <a:off x="393493" y="-426474"/>
            <a:ext cx="1874572" cy="1874572"/>
          </a:xfrm>
          <a:prstGeom prst="rect">
            <a:avLst/>
          </a:prstGeom>
        </p:spPr>
      </p:pic>
      <p:pic>
        <p:nvPicPr>
          <p:cNvPr id="11" name="图片 10"/>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flipH="1">
            <a:off x="9995535" y="4190365"/>
            <a:ext cx="2196465" cy="2783840"/>
          </a:xfrm>
          <a:prstGeom prst="rect">
            <a:avLst/>
          </a:prstGeom>
        </p:spPr>
      </p:pic>
      <p:sp>
        <p:nvSpPr>
          <p:cNvPr id="4" name="圆角矩形 2"/>
          <p:cNvSpPr/>
          <p:nvPr/>
        </p:nvSpPr>
        <p:spPr>
          <a:xfrm>
            <a:off x="3687073" y="136206"/>
            <a:ext cx="4383946" cy="546457"/>
          </a:xfrm>
          <a:prstGeom prst="roundRect">
            <a:avLst>
              <a:gd name="adj" fmla="val 11621"/>
            </a:avLst>
          </a:prstGeom>
          <a:gradFill flip="none" rotWithShape="1">
            <a:gsLst>
              <a:gs pos="0">
                <a:srgbClr val="DF0E15"/>
              </a:gs>
              <a:gs pos="100000">
                <a:srgbClr val="FE7F52"/>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spc="300" dirty="0">
                <a:solidFill>
                  <a:schemeClr val="bg1"/>
                </a:solidFill>
                <a:latin typeface="楷体" panose="02010609060101010101" charset="-122"/>
                <a:ea typeface="楷体" panose="02010609060101010101" charset="-122"/>
                <a:sym typeface="宋体" panose="02010600030101010101" pitchFamily="2" charset="-122"/>
              </a:rPr>
              <a:t>自我介绍</a:t>
            </a:r>
          </a:p>
        </p:txBody>
      </p:sp>
      <p:pic>
        <p:nvPicPr>
          <p:cNvPr id="2" name="图片 1"/>
          <p:cNvPicPr>
            <a:picLocks noChangeAspect="1" noChangeArrowheads="1"/>
          </p:cNvPicPr>
          <p:nvPr/>
        </p:nvPicPr>
        <p:blipFill>
          <a:blip r:embed="rId5" cstate="print"/>
          <a:srcRect/>
          <a:stretch>
            <a:fillRect/>
          </a:stretch>
        </p:blipFill>
        <p:spPr>
          <a:xfrm>
            <a:off x="2402205" y="2504440"/>
            <a:ext cx="3281045" cy="3430270"/>
          </a:xfrm>
          <a:prstGeom prst="rect">
            <a:avLst/>
          </a:prstGeom>
          <a:noFill/>
          <a:ln w="9525">
            <a:noFill/>
            <a:miter lim="800000"/>
            <a:headEnd/>
            <a:tailEnd/>
          </a:ln>
        </p:spPr>
      </p:pic>
      <p:pic>
        <p:nvPicPr>
          <p:cNvPr id="3" name="图片 2" descr="http://t03.pic.sogou.com/fe42125df4ed2fc3-62516b1bafb00beb-48b2ae0e89ec1a56c4a04341c33bbc5a.jpg">
            <a:hlinkClick r:id="rId6"/>
          </p:cNvPr>
          <p:cNvPicPr>
            <a:picLocks noChangeAspect="1" noChangeArrowheads="1"/>
          </p:cNvPicPr>
          <p:nvPr/>
        </p:nvPicPr>
        <p:blipFill>
          <a:blip r:embed="rId7" cstate="print"/>
          <a:srcRect/>
          <a:stretch>
            <a:fillRect/>
          </a:stretch>
        </p:blipFill>
        <p:spPr>
          <a:xfrm>
            <a:off x="6453505" y="2780030"/>
            <a:ext cx="3204845" cy="2679700"/>
          </a:xfrm>
          <a:prstGeom prst="rect">
            <a:avLst/>
          </a:prstGeom>
          <a:noFill/>
          <a:ln w="9525">
            <a:noFill/>
            <a:miter lim="800000"/>
            <a:headEnd/>
            <a:tailEnd/>
          </a:ln>
        </p:spPr>
      </p:pic>
    </p:spTree>
  </p:cSld>
  <p:clrMapOvr>
    <a:masterClrMapping/>
  </p:clrMapOvr>
  <mc:AlternateContent xmlns:mc="http://schemas.openxmlformats.org/markup-compatibility/2006">
    <mc:Choice xmlns="" xmlns:p14="http://schemas.microsoft.com/office/powerpoint/2010/main" Requires="p14">
      <p:transition spd="slow" p14:dur="1500">
        <p:random/>
      </p:transition>
    </mc:Choice>
    <mc:Fallback>
      <p:transition spd="slow">
        <p:random/>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4559300" y="1816100"/>
            <a:ext cx="6814961" cy="3873499"/>
          </a:xfrm>
          <a:prstGeom prst="rect">
            <a:avLst/>
          </a:prstGeom>
          <a:solidFill>
            <a:schemeClr val="bg1">
              <a:alpha val="77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sz="2400" dirty="0">
              <a:solidFill>
                <a:schemeClr val="bg1"/>
              </a:solidFill>
              <a:latin typeface="宋体" panose="02010600030101010101" pitchFamily="2" charset="-122"/>
              <a:ea typeface="宋体" panose="02010600030101010101" pitchFamily="2" charset="-122"/>
              <a:sym typeface="宋体" panose="02010600030101010101" pitchFamily="2" charset="-122"/>
            </a:endParaRPr>
          </a:p>
        </p:txBody>
      </p:sp>
      <p:sp>
        <p:nvSpPr>
          <p:cNvPr id="13" name="矩形 12"/>
          <p:cNvSpPr/>
          <p:nvPr/>
        </p:nvSpPr>
        <p:spPr>
          <a:xfrm>
            <a:off x="622300" y="2176780"/>
            <a:ext cx="3347085" cy="4109085"/>
          </a:xfrm>
          <a:prstGeom prst="rect">
            <a:avLst/>
          </a:prstGeom>
          <a:gradFill flip="none" rotWithShape="1">
            <a:gsLst>
              <a:gs pos="0">
                <a:srgbClr val="DF0E15"/>
              </a:gs>
              <a:gs pos="100000">
                <a:srgbClr val="FE7F52">
                  <a:alpha val="0"/>
                </a:srgbClr>
              </a:gs>
            </a:gsLst>
            <a:lin ang="189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2400">
              <a:solidFill>
                <a:schemeClr val="bg1"/>
              </a:solidFill>
              <a:latin typeface="宋体" panose="02010600030101010101" pitchFamily="2" charset="-122"/>
              <a:ea typeface="宋体" panose="02010600030101010101" pitchFamily="2" charset="-122"/>
              <a:sym typeface="宋体" panose="02010600030101010101" pitchFamily="2" charset="-122"/>
            </a:endParaRPr>
          </a:p>
        </p:txBody>
      </p:sp>
      <p:sp>
        <p:nvSpPr>
          <p:cNvPr id="6" name="矩形 5"/>
          <p:cNvSpPr/>
          <p:nvPr/>
        </p:nvSpPr>
        <p:spPr>
          <a:xfrm>
            <a:off x="876300" y="2177415"/>
            <a:ext cx="3311525" cy="374904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sz="2400" dirty="0">
              <a:solidFill>
                <a:schemeClr val="bg1"/>
              </a:solidFill>
              <a:latin typeface="宋体" panose="02010600030101010101" pitchFamily="2" charset="-122"/>
              <a:ea typeface="宋体" panose="02010600030101010101" pitchFamily="2" charset="-122"/>
              <a:sym typeface="宋体" panose="02010600030101010101" pitchFamily="2" charset="-122"/>
            </a:endParaRPr>
          </a:p>
        </p:txBody>
      </p:sp>
      <p:sp>
        <p:nvSpPr>
          <p:cNvPr id="9" name="平行四边形 8"/>
          <p:cNvSpPr/>
          <p:nvPr/>
        </p:nvSpPr>
        <p:spPr>
          <a:xfrm>
            <a:off x="0" y="264707"/>
            <a:ext cx="12192000" cy="587115"/>
          </a:xfrm>
          <a:prstGeom prst="parallelogram">
            <a:avLst>
              <a:gd name="adj" fmla="val 0"/>
            </a:avLst>
          </a:prstGeom>
          <a:gradFill flip="none" rotWithShape="1">
            <a:gsLst>
              <a:gs pos="0">
                <a:srgbClr val="DF0E15"/>
              </a:gs>
              <a:gs pos="100000">
                <a:srgbClr val="FE7F52"/>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400" dirty="0">
                <a:solidFill>
                  <a:schemeClr val="bg1"/>
                </a:solidFill>
                <a:latin typeface="宋体" panose="02010600030101010101" pitchFamily="2" charset="-122"/>
                <a:ea typeface="宋体" panose="02010600030101010101" pitchFamily="2" charset="-122"/>
                <a:sym typeface="宋体" panose="02010600030101010101" pitchFamily="2" charset="-122"/>
              </a:rPr>
              <a:t> </a:t>
            </a:r>
            <a:endParaRPr lang="zh-CN" altLang="en-US" sz="2400" dirty="0">
              <a:solidFill>
                <a:schemeClr val="bg1"/>
              </a:solidFill>
              <a:latin typeface="宋体" panose="02010600030101010101" pitchFamily="2" charset="-122"/>
              <a:ea typeface="宋体" panose="02010600030101010101" pitchFamily="2" charset="-122"/>
              <a:sym typeface="宋体" panose="02010600030101010101" pitchFamily="2" charset="-122"/>
            </a:endParaRPr>
          </a:p>
        </p:txBody>
      </p:sp>
      <p:grpSp>
        <p:nvGrpSpPr>
          <p:cNvPr id="3" name="组合 2"/>
          <p:cNvGrpSpPr/>
          <p:nvPr/>
        </p:nvGrpSpPr>
        <p:grpSpPr>
          <a:xfrm>
            <a:off x="298450" y="264707"/>
            <a:ext cx="565007" cy="568402"/>
            <a:chOff x="467606" y="208867"/>
            <a:chExt cx="565007" cy="568402"/>
          </a:xfrm>
        </p:grpSpPr>
        <p:sp>
          <p:nvSpPr>
            <p:cNvPr id="4" name="椭圆 3"/>
            <p:cNvSpPr/>
            <p:nvPr/>
          </p:nvSpPr>
          <p:spPr>
            <a:xfrm>
              <a:off x="467606" y="208867"/>
              <a:ext cx="565007" cy="568402"/>
            </a:xfrm>
            <a:prstGeom prst="ellipse">
              <a:avLst/>
            </a:prstGeom>
            <a:solidFill>
              <a:schemeClr val="bg1"/>
            </a:solidFill>
            <a:ln>
              <a:solidFill>
                <a:srgbClr val="DF0E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2">
                    <a:lumMod val="25000"/>
                  </a:schemeClr>
                </a:solidFill>
                <a:latin typeface="宋体" panose="02010600030101010101" pitchFamily="2" charset="-122"/>
                <a:ea typeface="宋体" panose="02010600030101010101" pitchFamily="2" charset="-122"/>
                <a:sym typeface="宋体" panose="02010600030101010101" pitchFamily="2" charset="-122"/>
              </a:endParaRPr>
            </a:p>
          </p:txBody>
        </p:sp>
        <p:sp>
          <p:nvSpPr>
            <p:cNvPr id="5" name="星形: 五角 4"/>
            <p:cNvSpPr/>
            <p:nvPr/>
          </p:nvSpPr>
          <p:spPr>
            <a:xfrm rot="6500145" flipV="1">
              <a:off x="502719" y="253387"/>
              <a:ext cx="479364" cy="479361"/>
            </a:xfrm>
            <a:prstGeom prst="star5">
              <a:avLst/>
            </a:prstGeom>
            <a:gradFill flip="none" rotWithShape="1">
              <a:gsLst>
                <a:gs pos="0">
                  <a:srgbClr val="DF0E15"/>
                </a:gs>
                <a:gs pos="100000">
                  <a:srgbClr val="FE7F52"/>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2400">
                <a:solidFill>
                  <a:schemeClr val="bg1"/>
                </a:solidFill>
                <a:latin typeface="宋体" panose="02010600030101010101" pitchFamily="2" charset="-122"/>
                <a:ea typeface="宋体" panose="02010600030101010101" pitchFamily="2" charset="-122"/>
                <a:sym typeface="宋体" panose="02010600030101010101" pitchFamily="2" charset="-122"/>
              </a:endParaRPr>
            </a:p>
          </p:txBody>
        </p:sp>
      </p:grpSp>
      <p:cxnSp>
        <p:nvCxnSpPr>
          <p:cNvPr id="7" name="直接连接符 6"/>
          <p:cNvCxnSpPr>
            <a:stCxn id="11" idx="3"/>
          </p:cNvCxnSpPr>
          <p:nvPr/>
        </p:nvCxnSpPr>
        <p:spPr>
          <a:xfrm flipV="1">
            <a:off x="6111240" y="551180"/>
            <a:ext cx="6080760" cy="19685"/>
          </a:xfrm>
          <a:prstGeom prst="line">
            <a:avLst/>
          </a:prstGeom>
          <a:ln>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956945" y="2177415"/>
            <a:ext cx="10417810" cy="4958080"/>
          </a:xfrm>
          <a:prstGeom prst="rect">
            <a:avLst/>
          </a:prstGeom>
          <a:noFill/>
        </p:spPr>
        <p:txBody>
          <a:bodyPr wrap="square">
            <a:spAutoFit/>
          </a:bodyPr>
          <a:lstStyle>
            <a:defPPr>
              <a:defRPr lang="zh-CN"/>
            </a:defPPr>
            <a:lvl1pPr>
              <a:lnSpc>
                <a:spcPct val="132000"/>
              </a:lnSpc>
              <a:defRPr sz="1600">
                <a:solidFill>
                  <a:schemeClr val="bg2">
                    <a:lumMod val="25000"/>
                  </a:schemeClr>
                </a:solidFill>
                <a:latin typeface="+mn-ea"/>
              </a:defRPr>
            </a:lvl1pPr>
          </a:lstStyle>
          <a:p>
            <a:r>
              <a:rPr b="1" dirty="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细节就是事物的最细微、具体的部分。</a:t>
            </a:r>
            <a:r>
              <a:rPr dirty="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如一个小孩看表：他抬起左手，看了看手腕上的卡通表，指针已经指向了7点48分。其中的左手、卡通表、指针都是细节。</a:t>
            </a:r>
          </a:p>
          <a:p>
            <a:r>
              <a:rPr dirty="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写作文好像画一棵树，主题是树干，段落是树枝，内容是树叶，应在描画树叶上下功夫。也就是我们常说的写具体。</a:t>
            </a:r>
          </a:p>
          <a:p>
            <a:r>
              <a:rPr dirty="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松树、枫树、梅花叶都不同，树叶上有虫眼，说明这棵树有了病虫害。</a:t>
            </a:r>
          </a:p>
          <a:p>
            <a:r>
              <a:rPr dirty="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细节：爷爷接过烟，放在鼻子下闻了闻，又把它夹在耳朵上，这才对我说：“山上不能抽烟。”</a:t>
            </a:r>
          </a:p>
          <a:p>
            <a:r>
              <a:rPr b="1" dirty="0">
                <a:solidFill>
                  <a:srgbClr val="FF0000"/>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3、写得不够生动  </a:t>
            </a:r>
          </a:p>
          <a:p>
            <a:r>
              <a:rPr b="1" dirty="0">
                <a:solidFill>
                  <a:srgbClr val="FF0000"/>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    </a:t>
            </a:r>
            <a:r>
              <a:rPr b="1" dirty="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三种情况：（平铺直叙、生动具体、情景交融）</a:t>
            </a:r>
            <a:endParaRPr b="1" dirty="0">
              <a:solidFill>
                <a:srgbClr val="FF0000"/>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endParaRPr>
          </a:p>
          <a:p>
            <a:r>
              <a:rPr b="1" dirty="0">
                <a:solidFill>
                  <a:srgbClr val="FF0000"/>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    </a:t>
            </a:r>
            <a:r>
              <a:rPr b="1" dirty="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以考试没考好，被爸爸打了屁股为例</a:t>
            </a:r>
          </a:p>
          <a:p>
            <a:r>
              <a:rPr b="1" dirty="0">
                <a:solidFill>
                  <a:srgbClr val="FF0000"/>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    第一种情况：平铺直叙</a:t>
            </a:r>
          </a:p>
          <a:p>
            <a:r>
              <a:rPr dirty="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我这次考试不及格，回到家后，爸爸狠狠地把我打了一顿。他打得很重，我哭得很伤心。（39字）</a:t>
            </a:r>
            <a:endParaRPr b="1" dirty="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endParaRPr>
          </a:p>
          <a:p>
            <a:r>
              <a:rPr b="1" dirty="0">
                <a:solidFill>
                  <a:srgbClr val="FF0000"/>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    </a:t>
            </a:r>
          </a:p>
          <a:p>
            <a:endParaRPr b="1" dirty="0">
              <a:solidFill>
                <a:srgbClr val="FF0000"/>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endParaRPr>
          </a:p>
          <a:p>
            <a:endParaRPr b="1" dirty="0">
              <a:solidFill>
                <a:srgbClr val="FF0000"/>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endParaRPr>
          </a:p>
          <a:p>
            <a:endParaRPr b="1" dirty="0">
              <a:solidFill>
                <a:srgbClr val="FF0000"/>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endParaRPr>
          </a:p>
          <a:p>
            <a:endParaRPr b="1" dirty="0">
              <a:solidFill>
                <a:srgbClr val="FF0000"/>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endParaRPr>
          </a:p>
        </p:txBody>
      </p:sp>
      <p:sp>
        <p:nvSpPr>
          <p:cNvPr id="14" name="半闭框 13"/>
          <p:cNvSpPr/>
          <p:nvPr/>
        </p:nvSpPr>
        <p:spPr>
          <a:xfrm rot="5400000">
            <a:off x="10311130" y="2112010"/>
            <a:ext cx="1097280" cy="1028700"/>
          </a:xfrm>
          <a:prstGeom prst="halfFrame">
            <a:avLst>
              <a:gd name="adj1" fmla="val 9876"/>
              <a:gd name="adj2" fmla="val 9876"/>
            </a:avLst>
          </a:prstGeom>
          <a:gradFill flip="none" rotWithShape="1">
            <a:gsLst>
              <a:gs pos="0">
                <a:srgbClr val="DF0E15"/>
              </a:gs>
              <a:gs pos="100000">
                <a:srgbClr val="FE7F52"/>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sz="2400" dirty="0">
              <a:solidFill>
                <a:schemeClr val="bg1"/>
              </a:solidFill>
              <a:latin typeface="宋体" panose="02010600030101010101" pitchFamily="2" charset="-122"/>
              <a:ea typeface="宋体" panose="02010600030101010101" pitchFamily="2" charset="-122"/>
              <a:sym typeface="宋体" panose="02010600030101010101" pitchFamily="2" charset="-122"/>
            </a:endParaRPr>
          </a:p>
        </p:txBody>
      </p:sp>
      <p:grpSp>
        <p:nvGrpSpPr>
          <p:cNvPr id="16" name="组合 15"/>
          <p:cNvGrpSpPr/>
          <p:nvPr/>
        </p:nvGrpSpPr>
        <p:grpSpPr>
          <a:xfrm>
            <a:off x="10062988" y="6172597"/>
            <a:ext cx="1219200" cy="260391"/>
            <a:chOff x="4349587" y="1669855"/>
            <a:chExt cx="2530607" cy="540474"/>
          </a:xfrm>
          <a:solidFill>
            <a:srgbClr val="D91C21"/>
          </a:solidFill>
        </p:grpSpPr>
        <p:sp>
          <p:nvSpPr>
            <p:cNvPr id="17" name="五角星 40"/>
            <p:cNvSpPr/>
            <p:nvPr/>
          </p:nvSpPr>
          <p:spPr>
            <a:xfrm>
              <a:off x="5987638" y="1711127"/>
              <a:ext cx="494847" cy="457930"/>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sp>
          <p:nvSpPr>
            <p:cNvPr id="18" name="五角星 41"/>
            <p:cNvSpPr/>
            <p:nvPr/>
          </p:nvSpPr>
          <p:spPr>
            <a:xfrm>
              <a:off x="6502434" y="1765303"/>
              <a:ext cx="377760" cy="349577"/>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sp>
          <p:nvSpPr>
            <p:cNvPr id="19" name="五角星 40"/>
            <p:cNvSpPr/>
            <p:nvPr/>
          </p:nvSpPr>
          <p:spPr>
            <a:xfrm>
              <a:off x="5321596" y="1669855"/>
              <a:ext cx="584046" cy="54047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grpSp>
          <p:nvGrpSpPr>
            <p:cNvPr id="20" name="组合 19"/>
            <p:cNvGrpSpPr/>
            <p:nvPr/>
          </p:nvGrpSpPr>
          <p:grpSpPr>
            <a:xfrm flipH="1">
              <a:off x="4349587" y="1711127"/>
              <a:ext cx="892556" cy="457930"/>
              <a:chOff x="4349587" y="1711127"/>
              <a:chExt cx="892556" cy="457930"/>
            </a:xfrm>
            <a:grpFill/>
          </p:grpSpPr>
          <p:sp>
            <p:nvSpPr>
              <p:cNvPr id="21" name="五角星 40"/>
              <p:cNvSpPr/>
              <p:nvPr/>
            </p:nvSpPr>
            <p:spPr>
              <a:xfrm>
                <a:off x="4349587" y="1711127"/>
                <a:ext cx="494847" cy="457930"/>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sp>
            <p:nvSpPr>
              <p:cNvPr id="22" name="五角星 41"/>
              <p:cNvSpPr/>
              <p:nvPr/>
            </p:nvSpPr>
            <p:spPr>
              <a:xfrm>
                <a:off x="4864383" y="1765303"/>
                <a:ext cx="377760" cy="349577"/>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grpSp>
      </p:grpSp>
      <p:cxnSp>
        <p:nvCxnSpPr>
          <p:cNvPr id="23" name="直接连接符 22"/>
          <p:cNvCxnSpPr>
            <a:endCxn id="22" idx="4"/>
          </p:cNvCxnSpPr>
          <p:nvPr/>
        </p:nvCxnSpPr>
        <p:spPr>
          <a:xfrm flipV="1">
            <a:off x="3799840" y="6282690"/>
            <a:ext cx="6263005" cy="3175"/>
          </a:xfrm>
          <a:prstGeom prst="line">
            <a:avLst/>
          </a:prstGeom>
          <a:ln>
            <a:solidFill>
              <a:srgbClr val="D91C21"/>
            </a:solidFill>
            <a:prstDash val="lgDash"/>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956945" y="309880"/>
            <a:ext cx="5154295" cy="521970"/>
          </a:xfrm>
          <a:prstGeom prst="rect">
            <a:avLst/>
          </a:prstGeom>
          <a:noFill/>
        </p:spPr>
        <p:txBody>
          <a:bodyPr wrap="square" rtlCol="0">
            <a:spAutoFit/>
          </a:bodyPr>
          <a:lstStyle/>
          <a:p>
            <a:pPr algn="dist"/>
            <a:r>
              <a:rPr lang="zh-CN" altLang="en-US" sz="2800" dirty="0">
                <a:solidFill>
                  <a:schemeClr val="bg1"/>
                </a:solidFill>
                <a:latin typeface="楷体" panose="02010609060101010101" charset="-122"/>
                <a:ea typeface="楷体" panose="02010609060101010101" charset="-122"/>
                <a:cs typeface="楷体" panose="02010609060101010101" charset="-122"/>
                <a:sym typeface="宋体" panose="02010600030101010101" pitchFamily="2" charset="-122"/>
              </a:rPr>
              <a:t>征文要写好 追求新奇巧</a:t>
            </a:r>
          </a:p>
        </p:txBody>
      </p:sp>
      <p:sp>
        <p:nvSpPr>
          <p:cNvPr id="2" name="文本框 1"/>
          <p:cNvSpPr txBox="1"/>
          <p:nvPr/>
        </p:nvSpPr>
        <p:spPr>
          <a:xfrm>
            <a:off x="761365" y="1591310"/>
            <a:ext cx="3208020" cy="460375"/>
          </a:xfrm>
          <a:prstGeom prst="rect">
            <a:avLst/>
          </a:prstGeom>
          <a:noFill/>
        </p:spPr>
        <p:txBody>
          <a:bodyPr wrap="square">
            <a:spAutoFit/>
          </a:bodyPr>
          <a:lstStyle>
            <a:defPPr>
              <a:defRPr lang="zh-CN"/>
            </a:defPPr>
            <a:lvl1pPr>
              <a:defRPr sz="2400">
                <a:solidFill>
                  <a:srgbClr val="B30D1D"/>
                </a:solidFill>
                <a:latin typeface="思源黑体 CN Medium" panose="020B0600000000000000" pitchFamily="34" charset="-122"/>
                <a:ea typeface="思源黑体 CN Medium" panose="020B0600000000000000" pitchFamily="34" charset="-122"/>
              </a:defRPr>
            </a:lvl1pPr>
          </a:lstStyle>
          <a:p>
            <a:r>
              <a:rPr lang="zh-CN" b="1" dirty="0">
                <a:solidFill>
                  <a:srgbClr val="FF0000"/>
                </a:solidFill>
                <a:latin typeface="楷体" panose="02010609060101010101" charset="-122"/>
                <a:ea typeface="楷体" panose="02010609060101010101" charset="-122"/>
                <a:sym typeface="宋体" panose="02010600030101010101" pitchFamily="2" charset="-122"/>
              </a:rPr>
              <a:t>写作方法提示</a:t>
            </a:r>
          </a:p>
        </p:txBody>
      </p:sp>
      <p:cxnSp>
        <p:nvCxnSpPr>
          <p:cNvPr id="10" name="直接连接符 9"/>
          <p:cNvCxnSpPr>
            <a:endCxn id="30" idx="4"/>
          </p:cNvCxnSpPr>
          <p:nvPr/>
        </p:nvCxnSpPr>
        <p:spPr>
          <a:xfrm>
            <a:off x="824865" y="2094230"/>
            <a:ext cx="8282940" cy="6985"/>
          </a:xfrm>
          <a:prstGeom prst="line">
            <a:avLst/>
          </a:prstGeom>
          <a:ln>
            <a:solidFill>
              <a:srgbClr val="D91C21"/>
            </a:solidFill>
            <a:prstDash val="lgDash"/>
          </a:ln>
        </p:spPr>
        <p:style>
          <a:lnRef idx="1">
            <a:schemeClr val="accent1"/>
          </a:lnRef>
          <a:fillRef idx="0">
            <a:schemeClr val="accent1"/>
          </a:fillRef>
          <a:effectRef idx="0">
            <a:schemeClr val="accent1"/>
          </a:effectRef>
          <a:fontRef idx="minor">
            <a:schemeClr val="tx1"/>
          </a:fontRef>
        </p:style>
      </p:cxnSp>
      <p:grpSp>
        <p:nvGrpSpPr>
          <p:cNvPr id="24" name="组合 23"/>
          <p:cNvGrpSpPr/>
          <p:nvPr/>
        </p:nvGrpSpPr>
        <p:grpSpPr>
          <a:xfrm>
            <a:off x="9107948" y="1991122"/>
            <a:ext cx="1219200" cy="260391"/>
            <a:chOff x="4349587" y="1669855"/>
            <a:chExt cx="2530607" cy="540474"/>
          </a:xfrm>
          <a:solidFill>
            <a:srgbClr val="D91C21"/>
          </a:solidFill>
        </p:grpSpPr>
        <p:sp>
          <p:nvSpPr>
            <p:cNvPr id="25" name="五角星 40"/>
            <p:cNvSpPr/>
            <p:nvPr/>
          </p:nvSpPr>
          <p:spPr>
            <a:xfrm>
              <a:off x="5987638" y="1711127"/>
              <a:ext cx="494847" cy="457930"/>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sp>
          <p:nvSpPr>
            <p:cNvPr id="26" name="五角星 41"/>
            <p:cNvSpPr/>
            <p:nvPr/>
          </p:nvSpPr>
          <p:spPr>
            <a:xfrm>
              <a:off x="6502434" y="1765303"/>
              <a:ext cx="377760" cy="349577"/>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sp>
          <p:nvSpPr>
            <p:cNvPr id="27" name="五角星 40"/>
            <p:cNvSpPr/>
            <p:nvPr/>
          </p:nvSpPr>
          <p:spPr>
            <a:xfrm>
              <a:off x="5321596" y="1669855"/>
              <a:ext cx="584046" cy="54047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grpSp>
          <p:nvGrpSpPr>
            <p:cNvPr id="28" name="组合 27"/>
            <p:cNvGrpSpPr/>
            <p:nvPr/>
          </p:nvGrpSpPr>
          <p:grpSpPr>
            <a:xfrm flipH="1">
              <a:off x="4349587" y="1711127"/>
              <a:ext cx="892556" cy="457930"/>
              <a:chOff x="4349587" y="1711127"/>
              <a:chExt cx="892556" cy="457930"/>
            </a:xfrm>
            <a:grpFill/>
          </p:grpSpPr>
          <p:sp>
            <p:nvSpPr>
              <p:cNvPr id="29" name="五角星 40"/>
              <p:cNvSpPr/>
              <p:nvPr/>
            </p:nvSpPr>
            <p:spPr>
              <a:xfrm>
                <a:off x="4349587" y="1711127"/>
                <a:ext cx="494847" cy="457930"/>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sp>
            <p:nvSpPr>
              <p:cNvPr id="30" name="五角星 41"/>
              <p:cNvSpPr/>
              <p:nvPr/>
            </p:nvSpPr>
            <p:spPr>
              <a:xfrm>
                <a:off x="4864383" y="1765303"/>
                <a:ext cx="377760" cy="349577"/>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grpSp>
      </p:grpSp>
    </p:spTree>
  </p:cSld>
  <p:clrMapOvr>
    <a:masterClrMapping/>
  </p:clrMapOvr>
  <mc:AlternateContent xmlns:mc="http://schemas.openxmlformats.org/markup-compatibility/2006">
    <mc:Choice xmlns="" xmlns:p14="http://schemas.microsoft.com/office/powerpoint/2010/main" Requires="p14">
      <p:transition spd="slow" p14:dur="1500">
        <p:random/>
      </p:transition>
    </mc:Choice>
    <mc:Fallback>
      <p:transition spd="slow">
        <p:random/>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622300" y="1468755"/>
            <a:ext cx="3347085" cy="5052695"/>
          </a:xfrm>
          <a:prstGeom prst="rect">
            <a:avLst/>
          </a:prstGeom>
          <a:gradFill flip="none" rotWithShape="1">
            <a:gsLst>
              <a:gs pos="0">
                <a:srgbClr val="DF0E15"/>
              </a:gs>
              <a:gs pos="100000">
                <a:srgbClr val="FE7F52">
                  <a:alpha val="0"/>
                </a:srgbClr>
              </a:gs>
            </a:gsLst>
            <a:lin ang="189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2400">
              <a:solidFill>
                <a:schemeClr val="bg1"/>
              </a:solidFill>
              <a:latin typeface="宋体" panose="02010600030101010101" pitchFamily="2" charset="-122"/>
              <a:ea typeface="宋体" panose="02010600030101010101" pitchFamily="2" charset="-122"/>
              <a:sym typeface="宋体" panose="02010600030101010101" pitchFamily="2" charset="-122"/>
            </a:endParaRPr>
          </a:p>
        </p:txBody>
      </p:sp>
      <p:sp>
        <p:nvSpPr>
          <p:cNvPr id="6" name="矩形 5"/>
          <p:cNvSpPr/>
          <p:nvPr/>
        </p:nvSpPr>
        <p:spPr>
          <a:xfrm>
            <a:off x="876300" y="1595120"/>
            <a:ext cx="3311525" cy="4577715"/>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sz="2400" dirty="0">
              <a:solidFill>
                <a:schemeClr val="bg1"/>
              </a:solidFill>
              <a:latin typeface="宋体" panose="02010600030101010101" pitchFamily="2" charset="-122"/>
              <a:ea typeface="宋体" panose="02010600030101010101" pitchFamily="2" charset="-122"/>
              <a:sym typeface="宋体" panose="02010600030101010101" pitchFamily="2" charset="-122"/>
            </a:endParaRPr>
          </a:p>
        </p:txBody>
      </p:sp>
      <p:sp>
        <p:nvSpPr>
          <p:cNvPr id="9" name="平行四边形 8"/>
          <p:cNvSpPr/>
          <p:nvPr/>
        </p:nvSpPr>
        <p:spPr>
          <a:xfrm>
            <a:off x="0" y="264707"/>
            <a:ext cx="12192000" cy="587115"/>
          </a:xfrm>
          <a:prstGeom prst="parallelogram">
            <a:avLst>
              <a:gd name="adj" fmla="val 0"/>
            </a:avLst>
          </a:prstGeom>
          <a:gradFill flip="none" rotWithShape="1">
            <a:gsLst>
              <a:gs pos="0">
                <a:srgbClr val="DF0E15"/>
              </a:gs>
              <a:gs pos="100000">
                <a:srgbClr val="FE7F52"/>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400" dirty="0">
                <a:solidFill>
                  <a:schemeClr val="bg1"/>
                </a:solidFill>
                <a:latin typeface="宋体" panose="02010600030101010101" pitchFamily="2" charset="-122"/>
                <a:ea typeface="宋体" panose="02010600030101010101" pitchFamily="2" charset="-122"/>
                <a:sym typeface="宋体" panose="02010600030101010101" pitchFamily="2" charset="-122"/>
              </a:rPr>
              <a:t> </a:t>
            </a:r>
            <a:endParaRPr lang="zh-CN" altLang="en-US" sz="2400" dirty="0">
              <a:solidFill>
                <a:schemeClr val="bg1"/>
              </a:solidFill>
              <a:latin typeface="宋体" panose="02010600030101010101" pitchFamily="2" charset="-122"/>
              <a:ea typeface="宋体" panose="02010600030101010101" pitchFamily="2" charset="-122"/>
              <a:sym typeface="宋体" panose="02010600030101010101" pitchFamily="2" charset="-122"/>
            </a:endParaRPr>
          </a:p>
        </p:txBody>
      </p:sp>
      <p:grpSp>
        <p:nvGrpSpPr>
          <p:cNvPr id="3" name="组合 2"/>
          <p:cNvGrpSpPr/>
          <p:nvPr/>
        </p:nvGrpSpPr>
        <p:grpSpPr>
          <a:xfrm>
            <a:off x="298450" y="264707"/>
            <a:ext cx="565007" cy="568402"/>
            <a:chOff x="467606" y="208867"/>
            <a:chExt cx="565007" cy="568402"/>
          </a:xfrm>
        </p:grpSpPr>
        <p:sp>
          <p:nvSpPr>
            <p:cNvPr id="4" name="椭圆 3"/>
            <p:cNvSpPr/>
            <p:nvPr/>
          </p:nvSpPr>
          <p:spPr>
            <a:xfrm>
              <a:off x="467606" y="208867"/>
              <a:ext cx="565007" cy="568402"/>
            </a:xfrm>
            <a:prstGeom prst="ellipse">
              <a:avLst/>
            </a:prstGeom>
            <a:solidFill>
              <a:schemeClr val="bg1"/>
            </a:solidFill>
            <a:ln>
              <a:solidFill>
                <a:srgbClr val="DF0E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2">
                    <a:lumMod val="25000"/>
                  </a:schemeClr>
                </a:solidFill>
                <a:latin typeface="宋体" panose="02010600030101010101" pitchFamily="2" charset="-122"/>
                <a:ea typeface="宋体" panose="02010600030101010101" pitchFamily="2" charset="-122"/>
                <a:sym typeface="宋体" panose="02010600030101010101" pitchFamily="2" charset="-122"/>
              </a:endParaRPr>
            </a:p>
          </p:txBody>
        </p:sp>
        <p:sp>
          <p:nvSpPr>
            <p:cNvPr id="5" name="星形: 五角 4"/>
            <p:cNvSpPr/>
            <p:nvPr/>
          </p:nvSpPr>
          <p:spPr>
            <a:xfrm rot="6500145" flipV="1">
              <a:off x="502719" y="253387"/>
              <a:ext cx="479364" cy="479361"/>
            </a:xfrm>
            <a:prstGeom prst="star5">
              <a:avLst/>
            </a:prstGeom>
            <a:gradFill flip="none" rotWithShape="1">
              <a:gsLst>
                <a:gs pos="0">
                  <a:srgbClr val="DF0E15"/>
                </a:gs>
                <a:gs pos="100000">
                  <a:srgbClr val="FE7F52"/>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2400">
                <a:solidFill>
                  <a:schemeClr val="bg1"/>
                </a:solidFill>
                <a:latin typeface="宋体" panose="02010600030101010101" pitchFamily="2" charset="-122"/>
                <a:ea typeface="宋体" panose="02010600030101010101" pitchFamily="2" charset="-122"/>
                <a:sym typeface="宋体" panose="02010600030101010101" pitchFamily="2" charset="-122"/>
              </a:endParaRPr>
            </a:p>
          </p:txBody>
        </p:sp>
      </p:grpSp>
      <p:cxnSp>
        <p:nvCxnSpPr>
          <p:cNvPr id="7" name="直接连接符 6"/>
          <p:cNvCxnSpPr>
            <a:stCxn id="11" idx="3"/>
          </p:cNvCxnSpPr>
          <p:nvPr/>
        </p:nvCxnSpPr>
        <p:spPr>
          <a:xfrm flipV="1">
            <a:off x="6111240" y="551180"/>
            <a:ext cx="6080760" cy="19685"/>
          </a:xfrm>
          <a:prstGeom prst="line">
            <a:avLst/>
          </a:prstGeom>
          <a:ln>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4" name="半闭框 13"/>
          <p:cNvSpPr/>
          <p:nvPr/>
        </p:nvSpPr>
        <p:spPr>
          <a:xfrm rot="5400000">
            <a:off x="10668635" y="1496060"/>
            <a:ext cx="1097280" cy="1028700"/>
          </a:xfrm>
          <a:prstGeom prst="halfFrame">
            <a:avLst>
              <a:gd name="adj1" fmla="val 9876"/>
              <a:gd name="adj2" fmla="val 9876"/>
            </a:avLst>
          </a:prstGeom>
          <a:gradFill flip="none" rotWithShape="1">
            <a:gsLst>
              <a:gs pos="0">
                <a:srgbClr val="DF0E15"/>
              </a:gs>
              <a:gs pos="100000">
                <a:srgbClr val="FE7F52"/>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sz="2400" dirty="0">
              <a:solidFill>
                <a:schemeClr val="bg1"/>
              </a:solidFill>
              <a:latin typeface="宋体" panose="02010600030101010101" pitchFamily="2" charset="-122"/>
              <a:ea typeface="宋体" panose="02010600030101010101" pitchFamily="2" charset="-122"/>
              <a:sym typeface="宋体" panose="02010600030101010101" pitchFamily="2" charset="-122"/>
            </a:endParaRPr>
          </a:p>
        </p:txBody>
      </p:sp>
      <p:grpSp>
        <p:nvGrpSpPr>
          <p:cNvPr id="16" name="组合 15"/>
          <p:cNvGrpSpPr/>
          <p:nvPr/>
        </p:nvGrpSpPr>
        <p:grpSpPr>
          <a:xfrm>
            <a:off x="10088388" y="6389767"/>
            <a:ext cx="1219200" cy="260391"/>
            <a:chOff x="4349587" y="1669855"/>
            <a:chExt cx="2530607" cy="540474"/>
          </a:xfrm>
          <a:solidFill>
            <a:srgbClr val="D91C21"/>
          </a:solidFill>
        </p:grpSpPr>
        <p:sp>
          <p:nvSpPr>
            <p:cNvPr id="17" name="五角星 40"/>
            <p:cNvSpPr/>
            <p:nvPr/>
          </p:nvSpPr>
          <p:spPr>
            <a:xfrm>
              <a:off x="5987638" y="1711127"/>
              <a:ext cx="494847" cy="457930"/>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sp>
          <p:nvSpPr>
            <p:cNvPr id="18" name="五角星 41"/>
            <p:cNvSpPr/>
            <p:nvPr/>
          </p:nvSpPr>
          <p:spPr>
            <a:xfrm>
              <a:off x="6502434" y="1765303"/>
              <a:ext cx="377760" cy="349577"/>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sp>
          <p:nvSpPr>
            <p:cNvPr id="19" name="五角星 40"/>
            <p:cNvSpPr/>
            <p:nvPr/>
          </p:nvSpPr>
          <p:spPr>
            <a:xfrm>
              <a:off x="5321596" y="1669855"/>
              <a:ext cx="584046" cy="54047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grpSp>
          <p:nvGrpSpPr>
            <p:cNvPr id="20" name="组合 19"/>
            <p:cNvGrpSpPr/>
            <p:nvPr/>
          </p:nvGrpSpPr>
          <p:grpSpPr>
            <a:xfrm flipH="1">
              <a:off x="4349587" y="1711127"/>
              <a:ext cx="892556" cy="457930"/>
              <a:chOff x="4349587" y="1711127"/>
              <a:chExt cx="892556" cy="457930"/>
            </a:xfrm>
            <a:grpFill/>
          </p:grpSpPr>
          <p:sp>
            <p:nvSpPr>
              <p:cNvPr id="21" name="五角星 40"/>
              <p:cNvSpPr/>
              <p:nvPr/>
            </p:nvSpPr>
            <p:spPr>
              <a:xfrm>
                <a:off x="4349587" y="1711127"/>
                <a:ext cx="494847" cy="457930"/>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sp>
            <p:nvSpPr>
              <p:cNvPr id="22" name="五角星 41"/>
              <p:cNvSpPr/>
              <p:nvPr/>
            </p:nvSpPr>
            <p:spPr>
              <a:xfrm>
                <a:off x="4864383" y="1765303"/>
                <a:ext cx="377760" cy="349577"/>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grpSp>
      </p:grpSp>
      <p:cxnSp>
        <p:nvCxnSpPr>
          <p:cNvPr id="23" name="直接连接符 22"/>
          <p:cNvCxnSpPr/>
          <p:nvPr/>
        </p:nvCxnSpPr>
        <p:spPr>
          <a:xfrm flipV="1">
            <a:off x="3799840" y="6518275"/>
            <a:ext cx="6263005" cy="3175"/>
          </a:xfrm>
          <a:prstGeom prst="line">
            <a:avLst/>
          </a:prstGeom>
          <a:ln>
            <a:solidFill>
              <a:srgbClr val="D91C21"/>
            </a:solidFill>
            <a:prstDash val="lgDash"/>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956945" y="309880"/>
            <a:ext cx="5154295" cy="521970"/>
          </a:xfrm>
          <a:prstGeom prst="rect">
            <a:avLst/>
          </a:prstGeom>
          <a:noFill/>
        </p:spPr>
        <p:txBody>
          <a:bodyPr wrap="square" rtlCol="0">
            <a:spAutoFit/>
          </a:bodyPr>
          <a:lstStyle/>
          <a:p>
            <a:pPr algn="dist"/>
            <a:r>
              <a:rPr lang="zh-CN" altLang="en-US" sz="2800" dirty="0">
                <a:solidFill>
                  <a:schemeClr val="bg1"/>
                </a:solidFill>
                <a:latin typeface="楷体" panose="02010609060101010101" charset="-122"/>
                <a:ea typeface="楷体" panose="02010609060101010101" charset="-122"/>
                <a:cs typeface="楷体" panose="02010609060101010101" charset="-122"/>
                <a:sym typeface="宋体" panose="02010600030101010101" pitchFamily="2" charset="-122"/>
              </a:rPr>
              <a:t>征文要写好 追求新奇巧</a:t>
            </a:r>
          </a:p>
        </p:txBody>
      </p:sp>
      <p:sp>
        <p:nvSpPr>
          <p:cNvPr id="2" name="文本框 1"/>
          <p:cNvSpPr txBox="1"/>
          <p:nvPr/>
        </p:nvSpPr>
        <p:spPr>
          <a:xfrm>
            <a:off x="5140960" y="1700530"/>
            <a:ext cx="4623435" cy="460375"/>
          </a:xfrm>
          <a:prstGeom prst="rect">
            <a:avLst/>
          </a:prstGeom>
          <a:noFill/>
        </p:spPr>
        <p:txBody>
          <a:bodyPr wrap="square">
            <a:spAutoFit/>
          </a:bodyPr>
          <a:lstStyle>
            <a:defPPr>
              <a:defRPr lang="zh-CN"/>
            </a:defPPr>
            <a:lvl1pPr>
              <a:defRPr sz="2400">
                <a:solidFill>
                  <a:srgbClr val="B30D1D"/>
                </a:solidFill>
                <a:latin typeface="思源黑体 CN Medium" panose="020B0600000000000000" pitchFamily="34" charset="-122"/>
                <a:ea typeface="思源黑体 CN Medium" panose="020B0600000000000000" pitchFamily="34" charset="-122"/>
              </a:defRPr>
            </a:lvl1pPr>
          </a:lstStyle>
          <a:p>
            <a:r>
              <a:rPr lang="zh-CN" b="1" dirty="0">
                <a:solidFill>
                  <a:srgbClr val="FF0000"/>
                </a:solidFill>
                <a:latin typeface="楷体" panose="02010609060101010101" charset="-122"/>
                <a:ea typeface="楷体" panose="02010609060101010101" charset="-122"/>
                <a:sym typeface="宋体" panose="02010600030101010101" pitchFamily="2" charset="-122"/>
              </a:rPr>
              <a:t>第一种情况：平铺直叙</a:t>
            </a:r>
          </a:p>
        </p:txBody>
      </p:sp>
      <p:cxnSp>
        <p:nvCxnSpPr>
          <p:cNvPr id="10" name="直接连接符 9"/>
          <p:cNvCxnSpPr/>
          <p:nvPr/>
        </p:nvCxnSpPr>
        <p:spPr>
          <a:xfrm>
            <a:off x="863600" y="1461770"/>
            <a:ext cx="8570595" cy="42545"/>
          </a:xfrm>
          <a:prstGeom prst="line">
            <a:avLst/>
          </a:prstGeom>
          <a:ln>
            <a:solidFill>
              <a:srgbClr val="D91C21"/>
            </a:solidFill>
            <a:prstDash val="lgDash"/>
          </a:ln>
        </p:spPr>
        <p:style>
          <a:lnRef idx="1">
            <a:schemeClr val="accent1"/>
          </a:lnRef>
          <a:fillRef idx="0">
            <a:schemeClr val="accent1"/>
          </a:fillRef>
          <a:effectRef idx="0">
            <a:schemeClr val="accent1"/>
          </a:effectRef>
          <a:fontRef idx="minor">
            <a:schemeClr val="tx1"/>
          </a:fontRef>
        </p:style>
      </p:cxnSp>
      <p:grpSp>
        <p:nvGrpSpPr>
          <p:cNvPr id="24" name="组合 23"/>
          <p:cNvGrpSpPr/>
          <p:nvPr/>
        </p:nvGrpSpPr>
        <p:grpSpPr>
          <a:xfrm>
            <a:off x="9480693" y="1380887"/>
            <a:ext cx="1219200" cy="260391"/>
            <a:chOff x="4349587" y="1669855"/>
            <a:chExt cx="2530607" cy="540474"/>
          </a:xfrm>
          <a:solidFill>
            <a:srgbClr val="D91C21"/>
          </a:solidFill>
        </p:grpSpPr>
        <p:sp>
          <p:nvSpPr>
            <p:cNvPr id="25" name="五角星 40"/>
            <p:cNvSpPr/>
            <p:nvPr/>
          </p:nvSpPr>
          <p:spPr>
            <a:xfrm>
              <a:off x="5987638" y="1711127"/>
              <a:ext cx="494847" cy="457930"/>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sp>
          <p:nvSpPr>
            <p:cNvPr id="26" name="五角星 41"/>
            <p:cNvSpPr/>
            <p:nvPr/>
          </p:nvSpPr>
          <p:spPr>
            <a:xfrm>
              <a:off x="6502434" y="1765303"/>
              <a:ext cx="377760" cy="349577"/>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sp>
          <p:nvSpPr>
            <p:cNvPr id="27" name="五角星 40"/>
            <p:cNvSpPr/>
            <p:nvPr/>
          </p:nvSpPr>
          <p:spPr>
            <a:xfrm>
              <a:off x="5321596" y="1669855"/>
              <a:ext cx="584046" cy="54047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grpSp>
          <p:nvGrpSpPr>
            <p:cNvPr id="28" name="组合 27"/>
            <p:cNvGrpSpPr/>
            <p:nvPr/>
          </p:nvGrpSpPr>
          <p:grpSpPr>
            <a:xfrm flipH="1">
              <a:off x="4349587" y="1711127"/>
              <a:ext cx="892556" cy="457930"/>
              <a:chOff x="4349587" y="1711127"/>
              <a:chExt cx="892556" cy="457930"/>
            </a:xfrm>
            <a:grpFill/>
          </p:grpSpPr>
          <p:sp>
            <p:nvSpPr>
              <p:cNvPr id="29" name="五角星 40"/>
              <p:cNvSpPr/>
              <p:nvPr/>
            </p:nvSpPr>
            <p:spPr>
              <a:xfrm>
                <a:off x="4349587" y="1711127"/>
                <a:ext cx="494847" cy="457930"/>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sp>
            <p:nvSpPr>
              <p:cNvPr id="30" name="五角星 41"/>
              <p:cNvSpPr/>
              <p:nvPr/>
            </p:nvSpPr>
            <p:spPr>
              <a:xfrm>
                <a:off x="4864383" y="1765303"/>
                <a:ext cx="377760" cy="349577"/>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grpSp>
      </p:grpSp>
      <p:pic>
        <p:nvPicPr>
          <p:cNvPr id="12" name="图片 1" descr="http://img1.gtimg.com/sh/pics/hv1/113/165/2228/144917888.jpg">
            <a:hlinkClick r:id="rId2"/>
          </p:cNvPr>
          <p:cNvPicPr>
            <a:picLocks noChangeAspect="1" noChangeArrowheads="1"/>
          </p:cNvPicPr>
          <p:nvPr/>
        </p:nvPicPr>
        <p:blipFill>
          <a:blip r:embed="rId3" cstate="print"/>
          <a:srcRect/>
          <a:stretch>
            <a:fillRect/>
          </a:stretch>
        </p:blipFill>
        <p:spPr>
          <a:xfrm>
            <a:off x="876300" y="1700530"/>
            <a:ext cx="2786380" cy="4366260"/>
          </a:xfrm>
          <a:prstGeom prst="rect">
            <a:avLst/>
          </a:prstGeom>
          <a:noFill/>
          <a:ln w="9525">
            <a:noFill/>
            <a:miter lim="800000"/>
            <a:headEnd/>
            <a:tailEnd/>
          </a:ln>
        </p:spPr>
      </p:pic>
      <p:sp>
        <p:nvSpPr>
          <p:cNvPr id="31" name="文本框 30"/>
          <p:cNvSpPr txBox="1"/>
          <p:nvPr/>
        </p:nvSpPr>
        <p:spPr>
          <a:xfrm>
            <a:off x="761365" y="920750"/>
            <a:ext cx="3208020" cy="460375"/>
          </a:xfrm>
          <a:prstGeom prst="rect">
            <a:avLst/>
          </a:prstGeom>
          <a:noFill/>
        </p:spPr>
        <p:txBody>
          <a:bodyPr wrap="square">
            <a:spAutoFit/>
          </a:bodyPr>
          <a:lstStyle>
            <a:defPPr>
              <a:defRPr lang="zh-CN"/>
            </a:defPPr>
            <a:lvl1pPr>
              <a:defRPr sz="2400">
                <a:solidFill>
                  <a:srgbClr val="B30D1D"/>
                </a:solidFill>
                <a:latin typeface="思源黑体 CN Medium" panose="020B0600000000000000" pitchFamily="34" charset="-122"/>
                <a:ea typeface="思源黑体 CN Medium" panose="020B0600000000000000" pitchFamily="34" charset="-122"/>
              </a:defRPr>
            </a:lvl1pPr>
          </a:lstStyle>
          <a:p>
            <a:r>
              <a:rPr lang="zh-CN" b="1" dirty="0">
                <a:solidFill>
                  <a:srgbClr val="FF0000"/>
                </a:solidFill>
                <a:latin typeface="楷体" panose="02010609060101010101" charset="-122"/>
                <a:ea typeface="楷体" panose="02010609060101010101" charset="-122"/>
                <a:sym typeface="宋体" panose="02010600030101010101" pitchFamily="2" charset="-122"/>
              </a:rPr>
              <a:t>写作方法提示</a:t>
            </a:r>
          </a:p>
        </p:txBody>
      </p:sp>
      <p:sp>
        <p:nvSpPr>
          <p:cNvPr id="8" name="文本框 7"/>
          <p:cNvSpPr txBox="1"/>
          <p:nvPr/>
        </p:nvSpPr>
        <p:spPr>
          <a:xfrm>
            <a:off x="1814195" y="2102485"/>
            <a:ext cx="9870440" cy="456565"/>
          </a:xfrm>
          <a:prstGeom prst="rect">
            <a:avLst/>
          </a:prstGeom>
          <a:noFill/>
        </p:spPr>
        <p:txBody>
          <a:bodyPr wrap="square">
            <a:spAutoFit/>
          </a:bodyPr>
          <a:lstStyle>
            <a:defPPr>
              <a:defRPr lang="zh-CN"/>
            </a:defPPr>
            <a:lvl1pPr>
              <a:lnSpc>
                <a:spcPct val="132000"/>
              </a:lnSpc>
              <a:defRPr sz="1600">
                <a:solidFill>
                  <a:schemeClr val="bg2">
                    <a:lumMod val="25000"/>
                  </a:schemeClr>
                </a:solidFill>
                <a:latin typeface="+mn-ea"/>
              </a:defRPr>
            </a:lvl1pPr>
          </a:lstStyle>
          <a:p>
            <a:r>
              <a:rPr sz="1800" dirty="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我这次考试不及格，回到家后，爸爸狠狠地把我打了一顿。他打得很重，我哭得很伤心。（39字）</a:t>
            </a:r>
          </a:p>
        </p:txBody>
      </p:sp>
      <p:sp>
        <p:nvSpPr>
          <p:cNvPr id="32" name="文本框 31"/>
          <p:cNvSpPr txBox="1"/>
          <p:nvPr/>
        </p:nvSpPr>
        <p:spPr>
          <a:xfrm>
            <a:off x="5101590" y="2755265"/>
            <a:ext cx="4623435" cy="460375"/>
          </a:xfrm>
          <a:prstGeom prst="rect">
            <a:avLst/>
          </a:prstGeom>
          <a:noFill/>
        </p:spPr>
        <p:txBody>
          <a:bodyPr wrap="square">
            <a:spAutoFit/>
          </a:bodyPr>
          <a:lstStyle>
            <a:defPPr>
              <a:defRPr lang="zh-CN"/>
            </a:defPPr>
            <a:lvl1pPr>
              <a:defRPr sz="2400">
                <a:solidFill>
                  <a:srgbClr val="B30D1D"/>
                </a:solidFill>
                <a:latin typeface="思源黑体 CN Medium" panose="020B0600000000000000" pitchFamily="34" charset="-122"/>
                <a:ea typeface="思源黑体 CN Medium" panose="020B0600000000000000" pitchFamily="34" charset="-122"/>
              </a:defRPr>
            </a:lvl1pPr>
          </a:lstStyle>
          <a:p>
            <a:r>
              <a:rPr lang="zh-CN" b="1" dirty="0">
                <a:solidFill>
                  <a:srgbClr val="FF0000"/>
                </a:solidFill>
                <a:latin typeface="楷体" panose="02010609060101010101" charset="-122"/>
                <a:ea typeface="楷体" panose="02010609060101010101" charset="-122"/>
                <a:sym typeface="宋体" panose="02010600030101010101" pitchFamily="2" charset="-122"/>
              </a:rPr>
              <a:t>第二种情况：生动具体</a:t>
            </a:r>
          </a:p>
        </p:txBody>
      </p:sp>
      <p:sp>
        <p:nvSpPr>
          <p:cNvPr id="33" name="文本框 32"/>
          <p:cNvSpPr txBox="1"/>
          <p:nvPr/>
        </p:nvSpPr>
        <p:spPr>
          <a:xfrm>
            <a:off x="3799840" y="3332480"/>
            <a:ext cx="7604125" cy="2284095"/>
          </a:xfrm>
          <a:prstGeom prst="rect">
            <a:avLst/>
          </a:prstGeom>
          <a:noFill/>
        </p:spPr>
        <p:txBody>
          <a:bodyPr wrap="square">
            <a:spAutoFit/>
          </a:bodyPr>
          <a:lstStyle>
            <a:defPPr>
              <a:defRPr lang="zh-CN"/>
            </a:defPPr>
            <a:lvl1pPr>
              <a:lnSpc>
                <a:spcPct val="132000"/>
              </a:lnSpc>
              <a:defRPr sz="1600">
                <a:solidFill>
                  <a:schemeClr val="bg2">
                    <a:lumMod val="25000"/>
                  </a:schemeClr>
                </a:solidFill>
                <a:latin typeface="+mn-ea"/>
              </a:defRPr>
            </a:lvl1pPr>
          </a:lstStyle>
          <a:p>
            <a:r>
              <a:rPr lang="en-US" sz="1800" dirty="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    </a:t>
            </a:r>
            <a:r>
              <a:rPr sz="1800" dirty="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爸爸看了我的成绩单，愣愣地盯了我有半分钟，“好啊，长本事了，56分都考出来了！”说完，伸手把我拉过来，按倒在板凳上，扒下我的裤子，露出我的白白的屁股，抡起他那长满老茧，握惯锄头的大手，重重地拍了下去。“啪！”顿时，我的屁股上出现五道鲜红的手印。我对着镜子一看，“哇塞，五道杠呀，老爸，你把大队长和中队长全戴在我的屁股上了！”（161字）</a:t>
            </a:r>
            <a:r>
              <a:rPr sz="1800" b="1" dirty="0">
                <a:solidFill>
                  <a:srgbClr val="FF0000"/>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体现在动作描写比较细腻上。</a:t>
            </a:r>
          </a:p>
        </p:txBody>
      </p:sp>
    </p:spTree>
  </p:cSld>
  <p:clrMapOvr>
    <a:masterClrMapping/>
  </p:clrMapOvr>
  <mc:AlternateContent xmlns:mc="http://schemas.openxmlformats.org/markup-compatibility/2006">
    <mc:Choice xmlns="" xmlns:p14="http://schemas.microsoft.com/office/powerpoint/2010/main" Requires="p14">
      <p:transition spd="slow" p14:dur="1500">
        <p:random/>
      </p:transition>
    </mc:Choice>
    <mc:Fallback>
      <p:transition spd="slow">
        <p:random/>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622300" y="1468755"/>
            <a:ext cx="3347085" cy="5274310"/>
          </a:xfrm>
          <a:prstGeom prst="rect">
            <a:avLst/>
          </a:prstGeom>
          <a:gradFill flip="none" rotWithShape="1">
            <a:gsLst>
              <a:gs pos="0">
                <a:srgbClr val="DF0E15"/>
              </a:gs>
              <a:gs pos="100000">
                <a:srgbClr val="FE7F52">
                  <a:alpha val="0"/>
                </a:srgbClr>
              </a:gs>
            </a:gsLst>
            <a:lin ang="189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2400">
              <a:solidFill>
                <a:schemeClr val="bg1"/>
              </a:solidFill>
              <a:latin typeface="宋体" panose="02010600030101010101" pitchFamily="2" charset="-122"/>
              <a:ea typeface="宋体" panose="02010600030101010101" pitchFamily="2" charset="-122"/>
              <a:sym typeface="宋体" panose="02010600030101010101" pitchFamily="2" charset="-122"/>
            </a:endParaRPr>
          </a:p>
        </p:txBody>
      </p:sp>
      <p:sp>
        <p:nvSpPr>
          <p:cNvPr id="6" name="矩形 5"/>
          <p:cNvSpPr/>
          <p:nvPr/>
        </p:nvSpPr>
        <p:spPr>
          <a:xfrm>
            <a:off x="876300" y="1595120"/>
            <a:ext cx="3311525" cy="4794885"/>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sz="2400" dirty="0">
              <a:solidFill>
                <a:schemeClr val="bg1"/>
              </a:solidFill>
              <a:latin typeface="宋体" panose="02010600030101010101" pitchFamily="2" charset="-122"/>
              <a:ea typeface="宋体" panose="02010600030101010101" pitchFamily="2" charset="-122"/>
              <a:sym typeface="宋体" panose="02010600030101010101" pitchFamily="2" charset="-122"/>
            </a:endParaRPr>
          </a:p>
        </p:txBody>
      </p:sp>
      <p:sp>
        <p:nvSpPr>
          <p:cNvPr id="9" name="平行四边形 8"/>
          <p:cNvSpPr/>
          <p:nvPr/>
        </p:nvSpPr>
        <p:spPr>
          <a:xfrm>
            <a:off x="0" y="264707"/>
            <a:ext cx="12192000" cy="587115"/>
          </a:xfrm>
          <a:prstGeom prst="parallelogram">
            <a:avLst>
              <a:gd name="adj" fmla="val 0"/>
            </a:avLst>
          </a:prstGeom>
          <a:gradFill flip="none" rotWithShape="1">
            <a:gsLst>
              <a:gs pos="0">
                <a:srgbClr val="DF0E15"/>
              </a:gs>
              <a:gs pos="100000">
                <a:srgbClr val="FE7F52"/>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400" dirty="0">
                <a:solidFill>
                  <a:schemeClr val="bg1"/>
                </a:solidFill>
                <a:latin typeface="宋体" panose="02010600030101010101" pitchFamily="2" charset="-122"/>
                <a:ea typeface="宋体" panose="02010600030101010101" pitchFamily="2" charset="-122"/>
                <a:sym typeface="宋体" panose="02010600030101010101" pitchFamily="2" charset="-122"/>
              </a:rPr>
              <a:t> </a:t>
            </a:r>
            <a:endParaRPr lang="zh-CN" altLang="en-US" sz="2400" dirty="0">
              <a:solidFill>
                <a:schemeClr val="bg1"/>
              </a:solidFill>
              <a:latin typeface="宋体" panose="02010600030101010101" pitchFamily="2" charset="-122"/>
              <a:ea typeface="宋体" panose="02010600030101010101" pitchFamily="2" charset="-122"/>
              <a:sym typeface="宋体" panose="02010600030101010101" pitchFamily="2" charset="-122"/>
            </a:endParaRPr>
          </a:p>
        </p:txBody>
      </p:sp>
      <p:grpSp>
        <p:nvGrpSpPr>
          <p:cNvPr id="3" name="组合 2"/>
          <p:cNvGrpSpPr/>
          <p:nvPr/>
        </p:nvGrpSpPr>
        <p:grpSpPr>
          <a:xfrm>
            <a:off x="298450" y="264707"/>
            <a:ext cx="565007" cy="568402"/>
            <a:chOff x="467606" y="208867"/>
            <a:chExt cx="565007" cy="568402"/>
          </a:xfrm>
        </p:grpSpPr>
        <p:sp>
          <p:nvSpPr>
            <p:cNvPr id="4" name="椭圆 3"/>
            <p:cNvSpPr/>
            <p:nvPr/>
          </p:nvSpPr>
          <p:spPr>
            <a:xfrm>
              <a:off x="467606" y="208867"/>
              <a:ext cx="565007" cy="568402"/>
            </a:xfrm>
            <a:prstGeom prst="ellipse">
              <a:avLst/>
            </a:prstGeom>
            <a:solidFill>
              <a:schemeClr val="bg1"/>
            </a:solidFill>
            <a:ln>
              <a:solidFill>
                <a:srgbClr val="DF0E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2">
                    <a:lumMod val="25000"/>
                  </a:schemeClr>
                </a:solidFill>
                <a:latin typeface="宋体" panose="02010600030101010101" pitchFamily="2" charset="-122"/>
                <a:ea typeface="宋体" panose="02010600030101010101" pitchFamily="2" charset="-122"/>
                <a:sym typeface="宋体" panose="02010600030101010101" pitchFamily="2" charset="-122"/>
              </a:endParaRPr>
            </a:p>
          </p:txBody>
        </p:sp>
        <p:sp>
          <p:nvSpPr>
            <p:cNvPr id="5" name="星形: 五角 4"/>
            <p:cNvSpPr/>
            <p:nvPr/>
          </p:nvSpPr>
          <p:spPr>
            <a:xfrm rot="6500145" flipV="1">
              <a:off x="502719" y="253387"/>
              <a:ext cx="479364" cy="479361"/>
            </a:xfrm>
            <a:prstGeom prst="star5">
              <a:avLst/>
            </a:prstGeom>
            <a:gradFill flip="none" rotWithShape="1">
              <a:gsLst>
                <a:gs pos="0">
                  <a:srgbClr val="DF0E15"/>
                </a:gs>
                <a:gs pos="100000">
                  <a:srgbClr val="FE7F52"/>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2400">
                <a:solidFill>
                  <a:schemeClr val="bg1"/>
                </a:solidFill>
                <a:latin typeface="宋体" panose="02010600030101010101" pitchFamily="2" charset="-122"/>
                <a:ea typeface="宋体" panose="02010600030101010101" pitchFamily="2" charset="-122"/>
                <a:sym typeface="宋体" panose="02010600030101010101" pitchFamily="2" charset="-122"/>
              </a:endParaRPr>
            </a:p>
          </p:txBody>
        </p:sp>
      </p:grpSp>
      <p:cxnSp>
        <p:nvCxnSpPr>
          <p:cNvPr id="7" name="直接连接符 6"/>
          <p:cNvCxnSpPr>
            <a:stCxn id="11" idx="3"/>
          </p:cNvCxnSpPr>
          <p:nvPr/>
        </p:nvCxnSpPr>
        <p:spPr>
          <a:xfrm flipV="1">
            <a:off x="6111240" y="551180"/>
            <a:ext cx="6080760" cy="19685"/>
          </a:xfrm>
          <a:prstGeom prst="line">
            <a:avLst/>
          </a:prstGeom>
          <a:ln>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4" name="半闭框 13"/>
          <p:cNvSpPr/>
          <p:nvPr/>
        </p:nvSpPr>
        <p:spPr>
          <a:xfrm rot="5400000">
            <a:off x="10668635" y="1496060"/>
            <a:ext cx="1097280" cy="1028700"/>
          </a:xfrm>
          <a:prstGeom prst="halfFrame">
            <a:avLst>
              <a:gd name="adj1" fmla="val 9876"/>
              <a:gd name="adj2" fmla="val 9876"/>
            </a:avLst>
          </a:prstGeom>
          <a:gradFill flip="none" rotWithShape="1">
            <a:gsLst>
              <a:gs pos="0">
                <a:srgbClr val="DF0E15"/>
              </a:gs>
              <a:gs pos="100000">
                <a:srgbClr val="FE7F52"/>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sz="2400" dirty="0">
              <a:solidFill>
                <a:schemeClr val="bg1"/>
              </a:solidFill>
              <a:latin typeface="宋体" panose="02010600030101010101" pitchFamily="2" charset="-122"/>
              <a:ea typeface="宋体" panose="02010600030101010101" pitchFamily="2" charset="-122"/>
              <a:sym typeface="宋体" panose="02010600030101010101" pitchFamily="2" charset="-122"/>
            </a:endParaRPr>
          </a:p>
        </p:txBody>
      </p:sp>
      <p:grpSp>
        <p:nvGrpSpPr>
          <p:cNvPr id="16" name="组合 15"/>
          <p:cNvGrpSpPr/>
          <p:nvPr/>
        </p:nvGrpSpPr>
        <p:grpSpPr>
          <a:xfrm>
            <a:off x="10088388" y="6389767"/>
            <a:ext cx="1219200" cy="260391"/>
            <a:chOff x="4349587" y="1669855"/>
            <a:chExt cx="2530607" cy="540474"/>
          </a:xfrm>
          <a:solidFill>
            <a:srgbClr val="D91C21"/>
          </a:solidFill>
        </p:grpSpPr>
        <p:sp>
          <p:nvSpPr>
            <p:cNvPr id="17" name="五角星 40"/>
            <p:cNvSpPr/>
            <p:nvPr/>
          </p:nvSpPr>
          <p:spPr>
            <a:xfrm>
              <a:off x="5987638" y="1711127"/>
              <a:ext cx="494847" cy="457930"/>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sp>
          <p:nvSpPr>
            <p:cNvPr id="18" name="五角星 41"/>
            <p:cNvSpPr/>
            <p:nvPr/>
          </p:nvSpPr>
          <p:spPr>
            <a:xfrm>
              <a:off x="6502434" y="1765303"/>
              <a:ext cx="377760" cy="349577"/>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sp>
          <p:nvSpPr>
            <p:cNvPr id="19" name="五角星 40"/>
            <p:cNvSpPr/>
            <p:nvPr/>
          </p:nvSpPr>
          <p:spPr>
            <a:xfrm>
              <a:off x="5321596" y="1669855"/>
              <a:ext cx="584046" cy="54047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grpSp>
          <p:nvGrpSpPr>
            <p:cNvPr id="20" name="组合 19"/>
            <p:cNvGrpSpPr/>
            <p:nvPr/>
          </p:nvGrpSpPr>
          <p:grpSpPr>
            <a:xfrm flipH="1">
              <a:off x="4349587" y="1711127"/>
              <a:ext cx="892556" cy="457930"/>
              <a:chOff x="4349587" y="1711127"/>
              <a:chExt cx="892556" cy="457930"/>
            </a:xfrm>
            <a:grpFill/>
          </p:grpSpPr>
          <p:sp>
            <p:nvSpPr>
              <p:cNvPr id="21" name="五角星 40"/>
              <p:cNvSpPr/>
              <p:nvPr/>
            </p:nvSpPr>
            <p:spPr>
              <a:xfrm>
                <a:off x="4349587" y="1711127"/>
                <a:ext cx="494847" cy="457930"/>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sp>
            <p:nvSpPr>
              <p:cNvPr id="22" name="五角星 41"/>
              <p:cNvSpPr/>
              <p:nvPr/>
            </p:nvSpPr>
            <p:spPr>
              <a:xfrm>
                <a:off x="4864383" y="1765303"/>
                <a:ext cx="377760" cy="349577"/>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grpSp>
      </p:grpSp>
      <p:cxnSp>
        <p:nvCxnSpPr>
          <p:cNvPr id="23" name="直接连接符 22"/>
          <p:cNvCxnSpPr/>
          <p:nvPr/>
        </p:nvCxnSpPr>
        <p:spPr>
          <a:xfrm flipV="1">
            <a:off x="3799840" y="6518275"/>
            <a:ext cx="6263005" cy="3175"/>
          </a:xfrm>
          <a:prstGeom prst="line">
            <a:avLst/>
          </a:prstGeom>
          <a:ln>
            <a:solidFill>
              <a:srgbClr val="D91C21"/>
            </a:solidFill>
            <a:prstDash val="lgDash"/>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956945" y="309880"/>
            <a:ext cx="5154295" cy="521970"/>
          </a:xfrm>
          <a:prstGeom prst="rect">
            <a:avLst/>
          </a:prstGeom>
          <a:noFill/>
        </p:spPr>
        <p:txBody>
          <a:bodyPr wrap="square" rtlCol="0">
            <a:spAutoFit/>
          </a:bodyPr>
          <a:lstStyle/>
          <a:p>
            <a:pPr algn="dist"/>
            <a:r>
              <a:rPr lang="zh-CN" altLang="en-US" sz="2800" dirty="0">
                <a:solidFill>
                  <a:schemeClr val="bg1"/>
                </a:solidFill>
                <a:latin typeface="华文楷体" panose="02010600040101010101" charset="-122"/>
                <a:ea typeface="华文楷体" panose="02010600040101010101" charset="-122"/>
                <a:cs typeface="华文楷体" panose="02010600040101010101" charset="-122"/>
                <a:sym typeface="宋体" panose="02010600030101010101" pitchFamily="2" charset="-122"/>
              </a:rPr>
              <a:t>征文要写好 追求新奇巧</a:t>
            </a:r>
          </a:p>
        </p:txBody>
      </p:sp>
      <p:sp>
        <p:nvSpPr>
          <p:cNvPr id="2" name="文本框 1"/>
          <p:cNvSpPr txBox="1"/>
          <p:nvPr/>
        </p:nvSpPr>
        <p:spPr>
          <a:xfrm>
            <a:off x="5133975" y="1641475"/>
            <a:ext cx="4623435" cy="460375"/>
          </a:xfrm>
          <a:prstGeom prst="rect">
            <a:avLst/>
          </a:prstGeom>
          <a:noFill/>
        </p:spPr>
        <p:txBody>
          <a:bodyPr wrap="square">
            <a:spAutoFit/>
          </a:bodyPr>
          <a:lstStyle>
            <a:defPPr>
              <a:defRPr lang="zh-CN"/>
            </a:defPPr>
            <a:lvl1pPr>
              <a:defRPr sz="2400">
                <a:solidFill>
                  <a:srgbClr val="B30D1D"/>
                </a:solidFill>
                <a:latin typeface="思源黑体 CN Medium" panose="020B0600000000000000" pitchFamily="34" charset="-122"/>
                <a:ea typeface="思源黑体 CN Medium" panose="020B0600000000000000" pitchFamily="34" charset="-122"/>
              </a:defRPr>
            </a:lvl1pPr>
          </a:lstStyle>
          <a:p>
            <a:r>
              <a:rPr lang="zh-CN" b="1" dirty="0">
                <a:solidFill>
                  <a:srgbClr val="FF0000"/>
                </a:solidFill>
                <a:latin typeface="楷体" panose="02010609060101010101" charset="-122"/>
                <a:ea typeface="楷体" panose="02010609060101010101" charset="-122"/>
                <a:sym typeface="宋体" panose="02010600030101010101" pitchFamily="2" charset="-122"/>
              </a:rPr>
              <a:t>第三种情况：情景交融</a:t>
            </a:r>
          </a:p>
        </p:txBody>
      </p:sp>
      <p:cxnSp>
        <p:nvCxnSpPr>
          <p:cNvPr id="10" name="直接连接符 9"/>
          <p:cNvCxnSpPr/>
          <p:nvPr/>
        </p:nvCxnSpPr>
        <p:spPr>
          <a:xfrm>
            <a:off x="863600" y="1461770"/>
            <a:ext cx="8570595" cy="42545"/>
          </a:xfrm>
          <a:prstGeom prst="line">
            <a:avLst/>
          </a:prstGeom>
          <a:ln>
            <a:solidFill>
              <a:srgbClr val="D91C21"/>
            </a:solidFill>
            <a:prstDash val="lgDash"/>
          </a:ln>
        </p:spPr>
        <p:style>
          <a:lnRef idx="1">
            <a:schemeClr val="accent1"/>
          </a:lnRef>
          <a:fillRef idx="0">
            <a:schemeClr val="accent1"/>
          </a:fillRef>
          <a:effectRef idx="0">
            <a:schemeClr val="accent1"/>
          </a:effectRef>
          <a:fontRef idx="minor">
            <a:schemeClr val="tx1"/>
          </a:fontRef>
        </p:style>
      </p:cxnSp>
      <p:grpSp>
        <p:nvGrpSpPr>
          <p:cNvPr id="24" name="组合 23"/>
          <p:cNvGrpSpPr/>
          <p:nvPr/>
        </p:nvGrpSpPr>
        <p:grpSpPr>
          <a:xfrm>
            <a:off x="9480693" y="1380887"/>
            <a:ext cx="1219200" cy="260391"/>
            <a:chOff x="4349587" y="1669855"/>
            <a:chExt cx="2530607" cy="540474"/>
          </a:xfrm>
          <a:solidFill>
            <a:srgbClr val="D91C21"/>
          </a:solidFill>
        </p:grpSpPr>
        <p:sp>
          <p:nvSpPr>
            <p:cNvPr id="25" name="五角星 40"/>
            <p:cNvSpPr/>
            <p:nvPr/>
          </p:nvSpPr>
          <p:spPr>
            <a:xfrm>
              <a:off x="5987638" y="1711127"/>
              <a:ext cx="494847" cy="457930"/>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sp>
          <p:nvSpPr>
            <p:cNvPr id="26" name="五角星 41"/>
            <p:cNvSpPr/>
            <p:nvPr/>
          </p:nvSpPr>
          <p:spPr>
            <a:xfrm>
              <a:off x="6502434" y="1765303"/>
              <a:ext cx="377760" cy="349577"/>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sp>
          <p:nvSpPr>
            <p:cNvPr id="27" name="五角星 40"/>
            <p:cNvSpPr/>
            <p:nvPr/>
          </p:nvSpPr>
          <p:spPr>
            <a:xfrm>
              <a:off x="5321596" y="1669855"/>
              <a:ext cx="584046" cy="54047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grpSp>
          <p:nvGrpSpPr>
            <p:cNvPr id="28" name="组合 27"/>
            <p:cNvGrpSpPr/>
            <p:nvPr/>
          </p:nvGrpSpPr>
          <p:grpSpPr>
            <a:xfrm flipH="1">
              <a:off x="4349587" y="1711127"/>
              <a:ext cx="892556" cy="457930"/>
              <a:chOff x="4349587" y="1711127"/>
              <a:chExt cx="892556" cy="457930"/>
            </a:xfrm>
            <a:grpFill/>
          </p:grpSpPr>
          <p:sp>
            <p:nvSpPr>
              <p:cNvPr id="29" name="五角星 40"/>
              <p:cNvSpPr/>
              <p:nvPr/>
            </p:nvSpPr>
            <p:spPr>
              <a:xfrm>
                <a:off x="4349587" y="1711127"/>
                <a:ext cx="494847" cy="457930"/>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sp>
            <p:nvSpPr>
              <p:cNvPr id="30" name="五角星 41"/>
              <p:cNvSpPr/>
              <p:nvPr/>
            </p:nvSpPr>
            <p:spPr>
              <a:xfrm>
                <a:off x="4864383" y="1765303"/>
                <a:ext cx="377760" cy="349577"/>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grpSp>
      </p:grpSp>
      <p:pic>
        <p:nvPicPr>
          <p:cNvPr id="12" name="图片 1" descr="http://img1.gtimg.com/sh/pics/hv1/113/165/2228/144917888.jpg">
            <a:hlinkClick r:id="rId2"/>
          </p:cNvPr>
          <p:cNvPicPr>
            <a:picLocks noChangeAspect="1" noChangeArrowheads="1"/>
          </p:cNvPicPr>
          <p:nvPr/>
        </p:nvPicPr>
        <p:blipFill>
          <a:blip r:embed="rId3" cstate="print"/>
          <a:srcRect/>
          <a:stretch>
            <a:fillRect/>
          </a:stretch>
        </p:blipFill>
        <p:spPr>
          <a:xfrm>
            <a:off x="876300" y="1700530"/>
            <a:ext cx="2786380" cy="4366260"/>
          </a:xfrm>
          <a:prstGeom prst="rect">
            <a:avLst/>
          </a:prstGeom>
          <a:noFill/>
          <a:ln w="9525">
            <a:noFill/>
            <a:miter lim="800000"/>
            <a:headEnd/>
            <a:tailEnd/>
          </a:ln>
        </p:spPr>
      </p:pic>
      <p:sp>
        <p:nvSpPr>
          <p:cNvPr id="31" name="文本框 30"/>
          <p:cNvSpPr txBox="1"/>
          <p:nvPr/>
        </p:nvSpPr>
        <p:spPr>
          <a:xfrm>
            <a:off x="761365" y="920750"/>
            <a:ext cx="3208020" cy="460375"/>
          </a:xfrm>
          <a:prstGeom prst="rect">
            <a:avLst/>
          </a:prstGeom>
          <a:noFill/>
        </p:spPr>
        <p:txBody>
          <a:bodyPr wrap="square">
            <a:spAutoFit/>
          </a:bodyPr>
          <a:lstStyle>
            <a:defPPr>
              <a:defRPr lang="zh-CN"/>
            </a:defPPr>
            <a:lvl1pPr>
              <a:defRPr sz="2400">
                <a:solidFill>
                  <a:srgbClr val="B30D1D"/>
                </a:solidFill>
                <a:latin typeface="思源黑体 CN Medium" panose="020B0600000000000000" pitchFamily="34" charset="-122"/>
                <a:ea typeface="思源黑体 CN Medium" panose="020B0600000000000000" pitchFamily="34" charset="-122"/>
              </a:defRPr>
            </a:lvl1pPr>
          </a:lstStyle>
          <a:p>
            <a:r>
              <a:rPr lang="zh-CN" b="1" dirty="0">
                <a:solidFill>
                  <a:srgbClr val="FF0000"/>
                </a:solidFill>
                <a:latin typeface="楷体" panose="02010609060101010101" charset="-122"/>
                <a:ea typeface="楷体" panose="02010609060101010101" charset="-122"/>
                <a:sym typeface="宋体" panose="02010600030101010101" pitchFamily="2" charset="-122"/>
              </a:rPr>
              <a:t>写作方法提示</a:t>
            </a:r>
          </a:p>
        </p:txBody>
      </p:sp>
      <p:sp>
        <p:nvSpPr>
          <p:cNvPr id="33" name="文本框 32"/>
          <p:cNvSpPr txBox="1"/>
          <p:nvPr/>
        </p:nvSpPr>
        <p:spPr>
          <a:xfrm>
            <a:off x="3662680" y="2085340"/>
            <a:ext cx="8068945" cy="4350385"/>
          </a:xfrm>
          <a:prstGeom prst="rect">
            <a:avLst/>
          </a:prstGeom>
          <a:noFill/>
        </p:spPr>
        <p:txBody>
          <a:bodyPr wrap="square">
            <a:spAutoFit/>
          </a:bodyPr>
          <a:lstStyle>
            <a:defPPr>
              <a:defRPr lang="zh-CN"/>
            </a:defPPr>
            <a:lvl1pPr>
              <a:lnSpc>
                <a:spcPct val="132000"/>
              </a:lnSpc>
              <a:defRPr sz="1600">
                <a:solidFill>
                  <a:schemeClr val="bg2">
                    <a:lumMod val="25000"/>
                  </a:schemeClr>
                </a:solidFill>
                <a:latin typeface="+mn-ea"/>
              </a:defRPr>
            </a:lvl1pPr>
          </a:lstStyle>
          <a:p>
            <a:r>
              <a:rPr lang="en-US" dirty="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    </a:t>
            </a:r>
            <a:r>
              <a:rPr dirty="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我拿着不及格的考卷走在回家的路上，尽管外面艳阳高照，可我的心里却是乌云沉沉，我不敢想象，爸爸看了我的成绩后，会有一场怎样的狂风暴雨，还有那惊心动魄的皮肉之苦。</a:t>
            </a:r>
          </a:p>
          <a:p>
            <a:r>
              <a:rPr dirty="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    果不其然，爸爸看了我的成绩单，不由分说地把我按倒在板凳上痛打了一顿。他打得是那么结实有力，是那么毫无保留，全然不顾我杀猪般的哀嚎和痛哭流涕的求饶。那一刻，我感觉仿佛是世界末日到了，同时我还怀疑，他到底是不是我的亲爹，对自己的儿子居然下手这么狠？</a:t>
            </a:r>
          </a:p>
          <a:p>
            <a:r>
              <a:rPr dirty="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    爸爸打累了这才住手，一个人坐在椅子上默默地抹眼泪。我倒是奇了怪了，你把我打疼了，你哭个啥呀？我把一张纸巾递过去，爸爸边擦眼泪边说“打疼了吗？其实爸爸也舍不得打你，可这心里急呀。看看爸爸现在的样子，除了能干点下力气的活，别的活路都不会做，就是吃了没有文化的亏呀。你现在不好好读书，将来还要跟爸爸一样吗？”听了爸爸的话，我的眼泪再一次流了出来。而这次流泪，是惭愧，是懊悔，更有从头开始的勇气和决心。（402字）</a:t>
            </a:r>
            <a:r>
              <a:rPr sz="1800" dirty="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 </a:t>
            </a:r>
            <a:r>
              <a:rPr sz="1800" b="1" dirty="0">
                <a:solidFill>
                  <a:srgbClr val="FF0000"/>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体现在心理活动和情感的宣泄比较充分。</a:t>
            </a:r>
          </a:p>
        </p:txBody>
      </p:sp>
    </p:spTree>
  </p:cSld>
  <p:clrMapOvr>
    <a:masterClrMapping/>
  </p:clrMapOvr>
  <mc:AlternateContent xmlns:mc="http://schemas.openxmlformats.org/markup-compatibility/2006">
    <mc:Choice xmlns="" xmlns:p14="http://schemas.microsoft.com/office/powerpoint/2010/main" Requires="p14">
      <p:transition spd="slow" p14:dur="1500">
        <p:random/>
      </p:transition>
    </mc:Choice>
    <mc:Fallback>
      <p:transition spd="slow">
        <p:random/>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4544695" y="1751330"/>
            <a:ext cx="6814961" cy="3873499"/>
          </a:xfrm>
          <a:prstGeom prst="rect">
            <a:avLst/>
          </a:prstGeom>
          <a:solidFill>
            <a:schemeClr val="bg1">
              <a:alpha val="77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sz="2400" dirty="0">
              <a:solidFill>
                <a:schemeClr val="bg1"/>
              </a:solidFill>
              <a:latin typeface="宋体" panose="02010600030101010101" pitchFamily="2" charset="-122"/>
              <a:ea typeface="宋体" panose="02010600030101010101" pitchFamily="2" charset="-122"/>
              <a:sym typeface="宋体" panose="02010600030101010101" pitchFamily="2" charset="-122"/>
            </a:endParaRPr>
          </a:p>
        </p:txBody>
      </p:sp>
      <p:sp>
        <p:nvSpPr>
          <p:cNvPr id="13" name="矩形 12"/>
          <p:cNvSpPr/>
          <p:nvPr/>
        </p:nvSpPr>
        <p:spPr>
          <a:xfrm>
            <a:off x="537845" y="2243455"/>
            <a:ext cx="3347085" cy="3922395"/>
          </a:xfrm>
          <a:prstGeom prst="rect">
            <a:avLst/>
          </a:prstGeom>
          <a:gradFill flip="none" rotWithShape="1">
            <a:gsLst>
              <a:gs pos="0">
                <a:srgbClr val="DF0E15"/>
              </a:gs>
              <a:gs pos="100000">
                <a:srgbClr val="FE7F52">
                  <a:alpha val="0"/>
                </a:srgbClr>
              </a:gs>
            </a:gsLst>
            <a:lin ang="189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2400">
              <a:solidFill>
                <a:schemeClr val="bg1"/>
              </a:solidFill>
              <a:latin typeface="宋体" panose="02010600030101010101" pitchFamily="2" charset="-122"/>
              <a:ea typeface="宋体" panose="02010600030101010101" pitchFamily="2" charset="-122"/>
              <a:sym typeface="宋体" panose="02010600030101010101" pitchFamily="2" charset="-122"/>
            </a:endParaRPr>
          </a:p>
        </p:txBody>
      </p:sp>
      <p:sp>
        <p:nvSpPr>
          <p:cNvPr id="6" name="矩形 5"/>
          <p:cNvSpPr/>
          <p:nvPr/>
        </p:nvSpPr>
        <p:spPr>
          <a:xfrm>
            <a:off x="876300" y="2177415"/>
            <a:ext cx="3311525" cy="364236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sz="2400" dirty="0">
              <a:solidFill>
                <a:schemeClr val="bg1"/>
              </a:solidFill>
              <a:latin typeface="宋体" panose="02010600030101010101" pitchFamily="2" charset="-122"/>
              <a:ea typeface="宋体" panose="02010600030101010101" pitchFamily="2" charset="-122"/>
              <a:sym typeface="宋体" panose="02010600030101010101" pitchFamily="2" charset="-122"/>
            </a:endParaRPr>
          </a:p>
        </p:txBody>
      </p:sp>
      <p:sp>
        <p:nvSpPr>
          <p:cNvPr id="9" name="平行四边形 8"/>
          <p:cNvSpPr/>
          <p:nvPr/>
        </p:nvSpPr>
        <p:spPr>
          <a:xfrm>
            <a:off x="0" y="264707"/>
            <a:ext cx="12192000" cy="587115"/>
          </a:xfrm>
          <a:prstGeom prst="parallelogram">
            <a:avLst>
              <a:gd name="adj" fmla="val 0"/>
            </a:avLst>
          </a:prstGeom>
          <a:gradFill flip="none" rotWithShape="1">
            <a:gsLst>
              <a:gs pos="0">
                <a:srgbClr val="DF0E15"/>
              </a:gs>
              <a:gs pos="100000">
                <a:srgbClr val="FE7F52"/>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400" dirty="0">
                <a:solidFill>
                  <a:schemeClr val="bg1"/>
                </a:solidFill>
                <a:latin typeface="宋体" panose="02010600030101010101" pitchFamily="2" charset="-122"/>
                <a:ea typeface="宋体" panose="02010600030101010101" pitchFamily="2" charset="-122"/>
                <a:sym typeface="宋体" panose="02010600030101010101" pitchFamily="2" charset="-122"/>
              </a:rPr>
              <a:t> </a:t>
            </a:r>
            <a:endParaRPr lang="zh-CN" altLang="en-US" sz="2400" dirty="0">
              <a:solidFill>
                <a:schemeClr val="bg1"/>
              </a:solidFill>
              <a:latin typeface="宋体" panose="02010600030101010101" pitchFamily="2" charset="-122"/>
              <a:ea typeface="宋体" panose="02010600030101010101" pitchFamily="2" charset="-122"/>
              <a:sym typeface="宋体" panose="02010600030101010101" pitchFamily="2" charset="-122"/>
            </a:endParaRPr>
          </a:p>
        </p:txBody>
      </p:sp>
      <p:grpSp>
        <p:nvGrpSpPr>
          <p:cNvPr id="3" name="组合 2"/>
          <p:cNvGrpSpPr/>
          <p:nvPr/>
        </p:nvGrpSpPr>
        <p:grpSpPr>
          <a:xfrm>
            <a:off x="298450" y="264707"/>
            <a:ext cx="565007" cy="568402"/>
            <a:chOff x="467606" y="208867"/>
            <a:chExt cx="565007" cy="568402"/>
          </a:xfrm>
        </p:grpSpPr>
        <p:sp>
          <p:nvSpPr>
            <p:cNvPr id="4" name="椭圆 3"/>
            <p:cNvSpPr/>
            <p:nvPr/>
          </p:nvSpPr>
          <p:spPr>
            <a:xfrm>
              <a:off x="467606" y="208867"/>
              <a:ext cx="565007" cy="568402"/>
            </a:xfrm>
            <a:prstGeom prst="ellipse">
              <a:avLst/>
            </a:prstGeom>
            <a:solidFill>
              <a:schemeClr val="bg1"/>
            </a:solidFill>
            <a:ln>
              <a:solidFill>
                <a:srgbClr val="DF0E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2">
                    <a:lumMod val="25000"/>
                  </a:schemeClr>
                </a:solidFill>
                <a:latin typeface="宋体" panose="02010600030101010101" pitchFamily="2" charset="-122"/>
                <a:ea typeface="宋体" panose="02010600030101010101" pitchFamily="2" charset="-122"/>
                <a:sym typeface="宋体" panose="02010600030101010101" pitchFamily="2" charset="-122"/>
              </a:endParaRPr>
            </a:p>
          </p:txBody>
        </p:sp>
        <p:sp>
          <p:nvSpPr>
            <p:cNvPr id="5" name="星形: 五角 4"/>
            <p:cNvSpPr/>
            <p:nvPr/>
          </p:nvSpPr>
          <p:spPr>
            <a:xfrm rot="6500145" flipV="1">
              <a:off x="502719" y="253387"/>
              <a:ext cx="479364" cy="479361"/>
            </a:xfrm>
            <a:prstGeom prst="star5">
              <a:avLst/>
            </a:prstGeom>
            <a:gradFill flip="none" rotWithShape="1">
              <a:gsLst>
                <a:gs pos="0">
                  <a:srgbClr val="DF0E15"/>
                </a:gs>
                <a:gs pos="100000">
                  <a:srgbClr val="FE7F52"/>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2400">
                <a:solidFill>
                  <a:schemeClr val="bg1"/>
                </a:solidFill>
                <a:latin typeface="宋体" panose="02010600030101010101" pitchFamily="2" charset="-122"/>
                <a:ea typeface="宋体" panose="02010600030101010101" pitchFamily="2" charset="-122"/>
                <a:sym typeface="宋体" panose="02010600030101010101" pitchFamily="2" charset="-122"/>
              </a:endParaRPr>
            </a:p>
          </p:txBody>
        </p:sp>
      </p:grpSp>
      <p:cxnSp>
        <p:nvCxnSpPr>
          <p:cNvPr id="7" name="直接连接符 6"/>
          <p:cNvCxnSpPr>
            <a:stCxn id="11" idx="3"/>
          </p:cNvCxnSpPr>
          <p:nvPr/>
        </p:nvCxnSpPr>
        <p:spPr>
          <a:xfrm flipV="1">
            <a:off x="6111240" y="551180"/>
            <a:ext cx="6080760" cy="19685"/>
          </a:xfrm>
          <a:prstGeom prst="line">
            <a:avLst/>
          </a:prstGeom>
          <a:ln>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956945" y="2465070"/>
            <a:ext cx="7120890" cy="3743960"/>
          </a:xfrm>
          <a:prstGeom prst="rect">
            <a:avLst/>
          </a:prstGeom>
          <a:noFill/>
        </p:spPr>
        <p:txBody>
          <a:bodyPr wrap="square">
            <a:spAutoFit/>
          </a:bodyPr>
          <a:lstStyle>
            <a:defPPr>
              <a:defRPr lang="zh-CN"/>
            </a:defPPr>
            <a:lvl1pPr>
              <a:lnSpc>
                <a:spcPct val="132000"/>
              </a:lnSpc>
              <a:defRPr sz="1600">
                <a:solidFill>
                  <a:schemeClr val="bg2">
                    <a:lumMod val="25000"/>
                  </a:schemeClr>
                </a:solidFill>
                <a:latin typeface="+mn-ea"/>
              </a:defRPr>
            </a:lvl1pPr>
          </a:lstStyle>
          <a:p>
            <a:r>
              <a:rPr lang="en-US" sz="2000" b="1" dirty="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    </a:t>
            </a:r>
            <a:r>
              <a:rPr sz="2000" b="1" dirty="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1、标题的重要：</a:t>
            </a:r>
            <a:r>
              <a:rPr sz="2000" dirty="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起到点明主题、吸引读者的作用</a:t>
            </a:r>
          </a:p>
          <a:p>
            <a:r>
              <a:rPr sz="2000" dirty="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标题像人的名字，文章是你的孩子，要给他起个好名字。《我想有个星期八》《我捐了一次海南岛》《外婆家的电视机长大了《挑战老爸》等。</a:t>
            </a:r>
          </a:p>
          <a:p>
            <a:r>
              <a:rPr sz="2000" b="1" dirty="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    2、标题要新颖别致：</a:t>
            </a:r>
            <a:r>
              <a:rPr sz="2000" dirty="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一个好的标题，是一篇好作文</a:t>
            </a:r>
          </a:p>
          <a:p>
            <a:r>
              <a:rPr sz="2000" dirty="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必不可少的因素。如救落水儿童，我们可以起这几个名字：</a:t>
            </a:r>
          </a:p>
          <a:p>
            <a:r>
              <a:rPr sz="2000" dirty="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《他是英雄》《生死5分钟》《别怕，我来了》《巧救落水者》《背影》《她得救了》《水冷心暖》。</a:t>
            </a:r>
            <a:r>
              <a:rPr sz="2000" b="1" dirty="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 </a:t>
            </a:r>
          </a:p>
          <a:p>
            <a:endParaRPr sz="2000" b="1" dirty="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endParaRPr>
          </a:p>
        </p:txBody>
      </p:sp>
      <p:sp>
        <p:nvSpPr>
          <p:cNvPr id="14" name="半闭框 13"/>
          <p:cNvSpPr/>
          <p:nvPr/>
        </p:nvSpPr>
        <p:spPr>
          <a:xfrm rot="5400000">
            <a:off x="10119360" y="2364740"/>
            <a:ext cx="1097280" cy="1028700"/>
          </a:xfrm>
          <a:prstGeom prst="halfFrame">
            <a:avLst>
              <a:gd name="adj1" fmla="val 9876"/>
              <a:gd name="adj2" fmla="val 9876"/>
            </a:avLst>
          </a:prstGeom>
          <a:gradFill flip="none" rotWithShape="1">
            <a:gsLst>
              <a:gs pos="0">
                <a:srgbClr val="DF0E15"/>
              </a:gs>
              <a:gs pos="100000">
                <a:srgbClr val="FE7F52"/>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sz="2400" dirty="0">
              <a:solidFill>
                <a:schemeClr val="bg1"/>
              </a:solidFill>
              <a:latin typeface="宋体" panose="02010600030101010101" pitchFamily="2" charset="-122"/>
              <a:ea typeface="宋体" panose="02010600030101010101" pitchFamily="2" charset="-122"/>
              <a:sym typeface="宋体" panose="02010600030101010101" pitchFamily="2" charset="-122"/>
            </a:endParaRPr>
          </a:p>
        </p:txBody>
      </p:sp>
      <p:grpSp>
        <p:nvGrpSpPr>
          <p:cNvPr id="16" name="组合 15"/>
          <p:cNvGrpSpPr/>
          <p:nvPr/>
        </p:nvGrpSpPr>
        <p:grpSpPr>
          <a:xfrm>
            <a:off x="9632458" y="6018292"/>
            <a:ext cx="1219200" cy="260391"/>
            <a:chOff x="4349587" y="1669855"/>
            <a:chExt cx="2530607" cy="540474"/>
          </a:xfrm>
          <a:solidFill>
            <a:srgbClr val="D91C21"/>
          </a:solidFill>
        </p:grpSpPr>
        <p:sp>
          <p:nvSpPr>
            <p:cNvPr id="17" name="五角星 40"/>
            <p:cNvSpPr/>
            <p:nvPr/>
          </p:nvSpPr>
          <p:spPr>
            <a:xfrm>
              <a:off x="5987638" y="1711127"/>
              <a:ext cx="494847" cy="457930"/>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sp>
          <p:nvSpPr>
            <p:cNvPr id="18" name="五角星 41"/>
            <p:cNvSpPr/>
            <p:nvPr/>
          </p:nvSpPr>
          <p:spPr>
            <a:xfrm>
              <a:off x="6502434" y="1765303"/>
              <a:ext cx="377760" cy="349577"/>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sp>
          <p:nvSpPr>
            <p:cNvPr id="19" name="五角星 40"/>
            <p:cNvSpPr/>
            <p:nvPr/>
          </p:nvSpPr>
          <p:spPr>
            <a:xfrm>
              <a:off x="5321596" y="1669855"/>
              <a:ext cx="584046" cy="54047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grpSp>
          <p:nvGrpSpPr>
            <p:cNvPr id="20" name="组合 19"/>
            <p:cNvGrpSpPr/>
            <p:nvPr/>
          </p:nvGrpSpPr>
          <p:grpSpPr>
            <a:xfrm flipH="1">
              <a:off x="4349587" y="1711127"/>
              <a:ext cx="892556" cy="457930"/>
              <a:chOff x="4349587" y="1711127"/>
              <a:chExt cx="892556" cy="457930"/>
            </a:xfrm>
            <a:grpFill/>
          </p:grpSpPr>
          <p:sp>
            <p:nvSpPr>
              <p:cNvPr id="21" name="五角星 40"/>
              <p:cNvSpPr/>
              <p:nvPr/>
            </p:nvSpPr>
            <p:spPr>
              <a:xfrm>
                <a:off x="4349587" y="1711127"/>
                <a:ext cx="494847" cy="457930"/>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sp>
            <p:nvSpPr>
              <p:cNvPr id="22" name="五角星 41"/>
              <p:cNvSpPr/>
              <p:nvPr/>
            </p:nvSpPr>
            <p:spPr>
              <a:xfrm>
                <a:off x="4864383" y="1765303"/>
                <a:ext cx="377760" cy="349577"/>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grpSp>
      </p:grpSp>
      <p:cxnSp>
        <p:nvCxnSpPr>
          <p:cNvPr id="23" name="直接连接符 22"/>
          <p:cNvCxnSpPr/>
          <p:nvPr/>
        </p:nvCxnSpPr>
        <p:spPr>
          <a:xfrm>
            <a:off x="4047490" y="6130925"/>
            <a:ext cx="5584825" cy="34925"/>
          </a:xfrm>
          <a:prstGeom prst="line">
            <a:avLst/>
          </a:prstGeom>
          <a:ln>
            <a:solidFill>
              <a:srgbClr val="D91C21"/>
            </a:solidFill>
            <a:prstDash val="lgDash"/>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956945" y="309880"/>
            <a:ext cx="5154295" cy="521970"/>
          </a:xfrm>
          <a:prstGeom prst="rect">
            <a:avLst/>
          </a:prstGeom>
          <a:noFill/>
        </p:spPr>
        <p:txBody>
          <a:bodyPr wrap="square" rtlCol="0">
            <a:spAutoFit/>
          </a:bodyPr>
          <a:lstStyle/>
          <a:p>
            <a:pPr algn="dist"/>
            <a:r>
              <a:rPr lang="zh-CN" altLang="en-US" sz="2800" dirty="0">
                <a:solidFill>
                  <a:schemeClr val="bg1"/>
                </a:solidFill>
                <a:latin typeface="楷体" panose="02010609060101010101" charset="-122"/>
                <a:ea typeface="楷体" panose="02010609060101010101" charset="-122"/>
                <a:cs typeface="楷体" panose="02010609060101010101" charset="-122"/>
                <a:sym typeface="宋体" panose="02010600030101010101" pitchFamily="2" charset="-122"/>
              </a:rPr>
              <a:t>征文要写好 追求新奇巧</a:t>
            </a:r>
          </a:p>
        </p:txBody>
      </p:sp>
      <p:sp>
        <p:nvSpPr>
          <p:cNvPr id="12" name="文本框 11"/>
          <p:cNvSpPr txBox="1"/>
          <p:nvPr/>
        </p:nvSpPr>
        <p:spPr>
          <a:xfrm>
            <a:off x="407183" y="1164231"/>
            <a:ext cx="11348423" cy="587115"/>
          </a:xfrm>
          <a:prstGeom prst="roundRect">
            <a:avLst>
              <a:gd name="adj" fmla="val 50000"/>
            </a:avLst>
          </a:prstGeom>
          <a:gradFill flip="none" rotWithShape="1">
            <a:gsLst>
              <a:gs pos="0">
                <a:srgbClr val="DF0E15"/>
              </a:gs>
              <a:gs pos="100000">
                <a:srgbClr val="FE7F52"/>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defRPr sz="2400">
                <a:solidFill>
                  <a:schemeClr val="bg1"/>
                </a:solidFill>
                <a:latin typeface="思源黑体 CN Medium" panose="020B0600000000000000" pitchFamily="34" charset="-122"/>
                <a:ea typeface="思源黑体 CN Medium" panose="020B0600000000000000" pitchFamily="34"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a:r>
              <a:rPr lang="en-US" altLang="zh-CN" dirty="0">
                <a:latin typeface="宋体" panose="02010600030101010101" pitchFamily="2" charset="-122"/>
                <a:ea typeface="宋体" panose="02010600030101010101" pitchFamily="2" charset="-122"/>
                <a:sym typeface="宋体" panose="02010600030101010101" pitchFamily="2" charset="-122"/>
              </a:rPr>
              <a:t>4.</a:t>
            </a:r>
            <a:r>
              <a:rPr lang="en-US" altLang="zh-CN" dirty="0">
                <a:latin typeface="楷体" panose="02010609060101010101" charset="-122"/>
                <a:ea typeface="楷体" panose="02010609060101010101" charset="-122"/>
                <a:sym typeface="宋体" panose="02010600030101010101" pitchFamily="2" charset="-122"/>
              </a:rPr>
              <a:t>精心设计标题、开头和结尾</a:t>
            </a:r>
          </a:p>
        </p:txBody>
      </p:sp>
      <p:grpSp>
        <p:nvGrpSpPr>
          <p:cNvPr id="24" name="组合 23"/>
          <p:cNvGrpSpPr/>
          <p:nvPr/>
        </p:nvGrpSpPr>
        <p:grpSpPr>
          <a:xfrm>
            <a:off x="8882523" y="2204482"/>
            <a:ext cx="1219200" cy="260391"/>
            <a:chOff x="4349587" y="1669855"/>
            <a:chExt cx="2530607" cy="540474"/>
          </a:xfrm>
          <a:solidFill>
            <a:srgbClr val="D91C21"/>
          </a:solidFill>
        </p:grpSpPr>
        <p:sp>
          <p:nvSpPr>
            <p:cNvPr id="25" name="五角星 40"/>
            <p:cNvSpPr/>
            <p:nvPr/>
          </p:nvSpPr>
          <p:spPr>
            <a:xfrm>
              <a:off x="5987638" y="1711127"/>
              <a:ext cx="494847" cy="457930"/>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sp>
          <p:nvSpPr>
            <p:cNvPr id="26" name="五角星 41"/>
            <p:cNvSpPr/>
            <p:nvPr/>
          </p:nvSpPr>
          <p:spPr>
            <a:xfrm>
              <a:off x="6502434" y="1765303"/>
              <a:ext cx="377760" cy="349577"/>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sp>
          <p:nvSpPr>
            <p:cNvPr id="27" name="五角星 40"/>
            <p:cNvSpPr/>
            <p:nvPr/>
          </p:nvSpPr>
          <p:spPr>
            <a:xfrm>
              <a:off x="5321596" y="1669855"/>
              <a:ext cx="584046" cy="54047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grpSp>
          <p:nvGrpSpPr>
            <p:cNvPr id="28" name="组合 27"/>
            <p:cNvGrpSpPr/>
            <p:nvPr/>
          </p:nvGrpSpPr>
          <p:grpSpPr>
            <a:xfrm flipH="1">
              <a:off x="4349587" y="1711127"/>
              <a:ext cx="892556" cy="457930"/>
              <a:chOff x="4349587" y="1711127"/>
              <a:chExt cx="892556" cy="457930"/>
            </a:xfrm>
            <a:grpFill/>
          </p:grpSpPr>
          <p:sp>
            <p:nvSpPr>
              <p:cNvPr id="29" name="五角星 40"/>
              <p:cNvSpPr/>
              <p:nvPr/>
            </p:nvSpPr>
            <p:spPr>
              <a:xfrm>
                <a:off x="4349587" y="1711127"/>
                <a:ext cx="494847" cy="457930"/>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sp>
            <p:nvSpPr>
              <p:cNvPr id="30" name="五角星 41"/>
              <p:cNvSpPr/>
              <p:nvPr/>
            </p:nvSpPr>
            <p:spPr>
              <a:xfrm>
                <a:off x="4864383" y="1765303"/>
                <a:ext cx="377760" cy="349577"/>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grpSp>
      </p:grpSp>
      <p:cxnSp>
        <p:nvCxnSpPr>
          <p:cNvPr id="2" name="直接连接符 1"/>
          <p:cNvCxnSpPr/>
          <p:nvPr/>
        </p:nvCxnSpPr>
        <p:spPr>
          <a:xfrm flipV="1">
            <a:off x="1009650" y="2330450"/>
            <a:ext cx="7848600" cy="8890"/>
          </a:xfrm>
          <a:prstGeom prst="line">
            <a:avLst/>
          </a:prstGeom>
          <a:ln>
            <a:solidFill>
              <a:srgbClr val="D91C21"/>
            </a:solidFill>
            <a:prstDash val="lgDash"/>
          </a:ln>
        </p:spPr>
        <p:style>
          <a:lnRef idx="1">
            <a:schemeClr val="accent1"/>
          </a:lnRef>
          <a:fillRef idx="0">
            <a:schemeClr val="accent1"/>
          </a:fillRef>
          <a:effectRef idx="0">
            <a:schemeClr val="accent1"/>
          </a:effectRef>
          <a:fontRef idx="minor">
            <a:schemeClr val="tx1"/>
          </a:fontRef>
        </p:style>
      </p:cxnSp>
      <p:sp>
        <p:nvSpPr>
          <p:cNvPr id="31" name="文本框 30"/>
          <p:cNvSpPr txBox="1"/>
          <p:nvPr/>
        </p:nvSpPr>
        <p:spPr>
          <a:xfrm>
            <a:off x="927735" y="1878965"/>
            <a:ext cx="3208020" cy="460375"/>
          </a:xfrm>
          <a:prstGeom prst="rect">
            <a:avLst/>
          </a:prstGeom>
          <a:noFill/>
        </p:spPr>
        <p:txBody>
          <a:bodyPr wrap="square">
            <a:spAutoFit/>
          </a:bodyPr>
          <a:lstStyle>
            <a:defPPr>
              <a:defRPr lang="zh-CN"/>
            </a:defPPr>
            <a:lvl1pPr>
              <a:defRPr sz="2400">
                <a:solidFill>
                  <a:srgbClr val="B30D1D"/>
                </a:solidFill>
                <a:latin typeface="思源黑体 CN Medium" panose="020B0600000000000000" pitchFamily="34" charset="-122"/>
                <a:ea typeface="思源黑体 CN Medium" panose="020B0600000000000000" pitchFamily="34" charset="-122"/>
              </a:defRPr>
            </a:lvl1pPr>
          </a:lstStyle>
          <a:p>
            <a:r>
              <a:rPr lang="zh-CN" b="1" dirty="0">
                <a:solidFill>
                  <a:srgbClr val="FF0000"/>
                </a:solidFill>
                <a:latin typeface="楷体" panose="02010609060101010101" charset="-122"/>
                <a:ea typeface="楷体" panose="02010609060101010101" charset="-122"/>
                <a:sym typeface="宋体" panose="02010600030101010101" pitchFamily="2" charset="-122"/>
              </a:rPr>
              <a:t>标题：起个好名字</a:t>
            </a:r>
          </a:p>
        </p:txBody>
      </p:sp>
      <p:pic>
        <p:nvPicPr>
          <p:cNvPr id="10" name="图片 1" descr="https://p0.ssl.qhimgs1.com/sdr/400__/t014013f4cade08a770.jpg"/>
          <p:cNvPicPr>
            <a:picLocks noChangeAspect="1" noChangeArrowheads="1"/>
          </p:cNvPicPr>
          <p:nvPr/>
        </p:nvPicPr>
        <p:blipFill>
          <a:blip r:embed="rId2" cstate="print"/>
          <a:srcRect/>
          <a:stretch>
            <a:fillRect/>
          </a:stretch>
        </p:blipFill>
        <p:spPr>
          <a:xfrm>
            <a:off x="8189595" y="2465070"/>
            <a:ext cx="2873375" cy="3554095"/>
          </a:xfrm>
          <a:prstGeom prst="rect">
            <a:avLst/>
          </a:prstGeom>
          <a:noFill/>
          <a:ln w="9525">
            <a:noFill/>
            <a:miter lim="800000"/>
            <a:headEnd/>
            <a:tailEnd/>
          </a:ln>
        </p:spPr>
      </p:pic>
    </p:spTree>
  </p:cSld>
  <p:clrMapOvr>
    <a:masterClrMapping/>
  </p:clrMapOvr>
  <mc:AlternateContent xmlns:mc="http://schemas.openxmlformats.org/markup-compatibility/2006">
    <mc:Choice xmlns="" xmlns:p14="http://schemas.microsoft.com/office/powerpoint/2010/main" Requires="p14">
      <p:transition spd="slow" p14:dur="1500">
        <p:random/>
      </p:transition>
    </mc:Choice>
    <mc:Fallback>
      <p:transition spd="slow">
        <p:random/>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537845" y="1734820"/>
            <a:ext cx="3347085" cy="4697095"/>
          </a:xfrm>
          <a:prstGeom prst="rect">
            <a:avLst/>
          </a:prstGeom>
          <a:gradFill flip="none" rotWithShape="1">
            <a:gsLst>
              <a:gs pos="0">
                <a:srgbClr val="DF0E15"/>
              </a:gs>
              <a:gs pos="100000">
                <a:srgbClr val="FE7F52">
                  <a:alpha val="0"/>
                </a:srgbClr>
              </a:gs>
            </a:gsLst>
            <a:lin ang="189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2400">
              <a:solidFill>
                <a:schemeClr val="bg1"/>
              </a:solidFill>
              <a:latin typeface="宋体" panose="02010600030101010101" pitchFamily="2" charset="-122"/>
              <a:ea typeface="宋体" panose="02010600030101010101" pitchFamily="2" charset="-122"/>
              <a:sym typeface="宋体" panose="02010600030101010101" pitchFamily="2" charset="-122"/>
            </a:endParaRPr>
          </a:p>
        </p:txBody>
      </p:sp>
      <p:sp>
        <p:nvSpPr>
          <p:cNvPr id="6" name="矩形 5"/>
          <p:cNvSpPr/>
          <p:nvPr/>
        </p:nvSpPr>
        <p:spPr>
          <a:xfrm>
            <a:off x="876300" y="1734820"/>
            <a:ext cx="3311525" cy="4275455"/>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sz="2400" dirty="0">
              <a:solidFill>
                <a:schemeClr val="bg1"/>
              </a:solidFill>
              <a:latin typeface="宋体" panose="02010600030101010101" pitchFamily="2" charset="-122"/>
              <a:ea typeface="宋体" panose="02010600030101010101" pitchFamily="2" charset="-122"/>
              <a:sym typeface="宋体" panose="02010600030101010101" pitchFamily="2" charset="-122"/>
            </a:endParaRPr>
          </a:p>
        </p:txBody>
      </p:sp>
      <p:sp>
        <p:nvSpPr>
          <p:cNvPr id="9" name="平行四边形 8"/>
          <p:cNvSpPr/>
          <p:nvPr/>
        </p:nvSpPr>
        <p:spPr>
          <a:xfrm>
            <a:off x="0" y="264707"/>
            <a:ext cx="12192000" cy="587115"/>
          </a:xfrm>
          <a:prstGeom prst="parallelogram">
            <a:avLst>
              <a:gd name="adj" fmla="val 0"/>
            </a:avLst>
          </a:prstGeom>
          <a:gradFill flip="none" rotWithShape="1">
            <a:gsLst>
              <a:gs pos="0">
                <a:srgbClr val="DF0E15"/>
              </a:gs>
              <a:gs pos="100000">
                <a:srgbClr val="FE7F52"/>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400" dirty="0">
                <a:solidFill>
                  <a:schemeClr val="bg1"/>
                </a:solidFill>
                <a:latin typeface="宋体" panose="02010600030101010101" pitchFamily="2" charset="-122"/>
                <a:ea typeface="宋体" panose="02010600030101010101" pitchFamily="2" charset="-122"/>
                <a:sym typeface="宋体" panose="02010600030101010101" pitchFamily="2" charset="-122"/>
              </a:rPr>
              <a:t> </a:t>
            </a:r>
            <a:endParaRPr lang="zh-CN" altLang="en-US" sz="2400" dirty="0">
              <a:solidFill>
                <a:schemeClr val="bg1"/>
              </a:solidFill>
              <a:latin typeface="宋体" panose="02010600030101010101" pitchFamily="2" charset="-122"/>
              <a:ea typeface="宋体" panose="02010600030101010101" pitchFamily="2" charset="-122"/>
              <a:sym typeface="宋体" panose="02010600030101010101" pitchFamily="2" charset="-122"/>
            </a:endParaRPr>
          </a:p>
        </p:txBody>
      </p:sp>
      <p:grpSp>
        <p:nvGrpSpPr>
          <p:cNvPr id="3" name="组合 2"/>
          <p:cNvGrpSpPr/>
          <p:nvPr/>
        </p:nvGrpSpPr>
        <p:grpSpPr>
          <a:xfrm>
            <a:off x="298450" y="264707"/>
            <a:ext cx="565007" cy="568402"/>
            <a:chOff x="467606" y="208867"/>
            <a:chExt cx="565007" cy="568402"/>
          </a:xfrm>
        </p:grpSpPr>
        <p:sp>
          <p:nvSpPr>
            <p:cNvPr id="4" name="椭圆 3"/>
            <p:cNvSpPr/>
            <p:nvPr/>
          </p:nvSpPr>
          <p:spPr>
            <a:xfrm>
              <a:off x="467606" y="208867"/>
              <a:ext cx="565007" cy="568402"/>
            </a:xfrm>
            <a:prstGeom prst="ellipse">
              <a:avLst/>
            </a:prstGeom>
            <a:solidFill>
              <a:schemeClr val="bg1"/>
            </a:solidFill>
            <a:ln>
              <a:solidFill>
                <a:srgbClr val="DF0E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2">
                    <a:lumMod val="25000"/>
                  </a:schemeClr>
                </a:solidFill>
                <a:latin typeface="宋体" panose="02010600030101010101" pitchFamily="2" charset="-122"/>
                <a:ea typeface="宋体" panose="02010600030101010101" pitchFamily="2" charset="-122"/>
                <a:sym typeface="宋体" panose="02010600030101010101" pitchFamily="2" charset="-122"/>
              </a:endParaRPr>
            </a:p>
          </p:txBody>
        </p:sp>
        <p:sp>
          <p:nvSpPr>
            <p:cNvPr id="5" name="星形: 五角 4"/>
            <p:cNvSpPr/>
            <p:nvPr/>
          </p:nvSpPr>
          <p:spPr>
            <a:xfrm rot="6500145" flipV="1">
              <a:off x="502719" y="253387"/>
              <a:ext cx="479364" cy="479361"/>
            </a:xfrm>
            <a:prstGeom prst="star5">
              <a:avLst/>
            </a:prstGeom>
            <a:gradFill flip="none" rotWithShape="1">
              <a:gsLst>
                <a:gs pos="0">
                  <a:srgbClr val="DF0E15"/>
                </a:gs>
                <a:gs pos="100000">
                  <a:srgbClr val="FE7F52"/>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2400">
                <a:solidFill>
                  <a:schemeClr val="bg1"/>
                </a:solidFill>
                <a:latin typeface="宋体" panose="02010600030101010101" pitchFamily="2" charset="-122"/>
                <a:ea typeface="宋体" panose="02010600030101010101" pitchFamily="2" charset="-122"/>
                <a:sym typeface="宋体" panose="02010600030101010101" pitchFamily="2" charset="-122"/>
              </a:endParaRPr>
            </a:p>
          </p:txBody>
        </p:sp>
      </p:grpSp>
      <p:cxnSp>
        <p:nvCxnSpPr>
          <p:cNvPr id="7" name="直接连接符 6"/>
          <p:cNvCxnSpPr>
            <a:stCxn id="11" idx="3"/>
          </p:cNvCxnSpPr>
          <p:nvPr/>
        </p:nvCxnSpPr>
        <p:spPr>
          <a:xfrm flipV="1">
            <a:off x="6111240" y="551180"/>
            <a:ext cx="6080760" cy="19685"/>
          </a:xfrm>
          <a:prstGeom prst="line">
            <a:avLst/>
          </a:prstGeom>
          <a:ln>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1033780" y="1860550"/>
            <a:ext cx="7120890" cy="4561249"/>
          </a:xfrm>
          <a:prstGeom prst="rect">
            <a:avLst/>
          </a:prstGeom>
          <a:noFill/>
        </p:spPr>
        <p:txBody>
          <a:bodyPr wrap="square">
            <a:spAutoFit/>
          </a:bodyPr>
          <a:lstStyle>
            <a:defPPr>
              <a:defRPr lang="zh-CN"/>
            </a:defPPr>
            <a:lvl1pPr>
              <a:lnSpc>
                <a:spcPct val="132000"/>
              </a:lnSpc>
              <a:defRPr sz="1600">
                <a:solidFill>
                  <a:schemeClr val="bg2">
                    <a:lumMod val="25000"/>
                  </a:schemeClr>
                </a:solidFill>
                <a:latin typeface="+mn-ea"/>
              </a:defRPr>
            </a:lvl1pPr>
          </a:lstStyle>
          <a:p>
            <a:r>
              <a:rPr lang="en-US" sz="2000" b="1" dirty="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    </a:t>
            </a:r>
            <a:r>
              <a:rPr sz="2000" b="1" dirty="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3、不要用主题做标题，要根据内容具体化</a:t>
            </a:r>
            <a:r>
              <a:rPr sz="2000" dirty="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 </a:t>
            </a:r>
          </a:p>
          <a:p>
            <a:r>
              <a:rPr lang="en-US" sz="2000" b="1" dirty="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    4</a:t>
            </a:r>
            <a:r>
              <a:rPr sz="2000" b="1" dirty="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a:t>
            </a:r>
            <a:r>
              <a:rPr sz="2000" b="1" dirty="0" smtClean="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怎样写标题</a:t>
            </a:r>
            <a:endParaRPr lang="en-US" sz="2000" b="1" dirty="0" smtClean="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endParaRPr>
          </a:p>
          <a:p>
            <a:r>
              <a:rPr sz="2000" b="1" dirty="0" smtClean="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a:t>
            </a:r>
            <a:r>
              <a:rPr sz="2000" b="1" dirty="0">
                <a:solidFill>
                  <a:srgbClr val="FF0000"/>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根据文章的内容开宗明义的标题。</a:t>
            </a:r>
            <a:r>
              <a:rPr sz="2000" b="1" dirty="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如给一个重病的同学捐款：</a:t>
            </a:r>
          </a:p>
          <a:p>
            <a:r>
              <a:rPr sz="2000" dirty="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    《为了挽救同学的生命》《爱心满校园》《晴暖病房》《众人拾柴火焰高》《我们和你在一起》《请让我来帮助你》</a:t>
            </a:r>
          </a:p>
          <a:p>
            <a:r>
              <a:rPr lang="en-US" sz="2000" smtClean="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    </a:t>
            </a:r>
            <a:r>
              <a:rPr sz="2000" smtClean="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还有</a:t>
            </a:r>
            <a:r>
              <a:rPr sz="2000" dirty="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：《挑战老爸》《家乡变了》《今天是我的生日》《我最敬佩的人》等。</a:t>
            </a:r>
          </a:p>
          <a:p>
            <a:r>
              <a:rPr sz="2000" b="1" dirty="0">
                <a:solidFill>
                  <a:srgbClr val="FF0000"/>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——用数字做标题</a:t>
            </a:r>
          </a:p>
          <a:p>
            <a:r>
              <a:rPr sz="2000" dirty="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    《第52份捐款 》《 2个妈妈》《三只小兔》《两把钥匙》《生死10分钟》《最后一个苹果》</a:t>
            </a:r>
          </a:p>
        </p:txBody>
      </p:sp>
      <p:sp>
        <p:nvSpPr>
          <p:cNvPr id="14" name="半闭框 13"/>
          <p:cNvSpPr/>
          <p:nvPr/>
        </p:nvSpPr>
        <p:spPr>
          <a:xfrm rot="5400000">
            <a:off x="10604500" y="1662430"/>
            <a:ext cx="1203960" cy="1116330"/>
          </a:xfrm>
          <a:prstGeom prst="halfFrame">
            <a:avLst>
              <a:gd name="adj1" fmla="val 9876"/>
              <a:gd name="adj2" fmla="val 9876"/>
            </a:avLst>
          </a:prstGeom>
          <a:gradFill flip="none" rotWithShape="1">
            <a:gsLst>
              <a:gs pos="0">
                <a:srgbClr val="DF0E15"/>
              </a:gs>
              <a:gs pos="100000">
                <a:srgbClr val="FE7F52"/>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sz="2400" dirty="0">
              <a:solidFill>
                <a:schemeClr val="bg1"/>
              </a:solidFill>
              <a:latin typeface="宋体" panose="02010600030101010101" pitchFamily="2" charset="-122"/>
              <a:ea typeface="宋体" panose="02010600030101010101" pitchFamily="2" charset="-122"/>
              <a:sym typeface="宋体" panose="02010600030101010101" pitchFamily="2" charset="-122"/>
            </a:endParaRPr>
          </a:p>
        </p:txBody>
      </p:sp>
      <p:grpSp>
        <p:nvGrpSpPr>
          <p:cNvPr id="16" name="组合 15"/>
          <p:cNvGrpSpPr/>
          <p:nvPr/>
        </p:nvGrpSpPr>
        <p:grpSpPr>
          <a:xfrm>
            <a:off x="10342388" y="6299597"/>
            <a:ext cx="1219200" cy="260391"/>
            <a:chOff x="4349587" y="1669855"/>
            <a:chExt cx="2530607" cy="540474"/>
          </a:xfrm>
          <a:solidFill>
            <a:srgbClr val="D91C21"/>
          </a:solidFill>
        </p:grpSpPr>
        <p:sp>
          <p:nvSpPr>
            <p:cNvPr id="17" name="五角星 40"/>
            <p:cNvSpPr/>
            <p:nvPr/>
          </p:nvSpPr>
          <p:spPr>
            <a:xfrm>
              <a:off x="5987638" y="1711127"/>
              <a:ext cx="494847" cy="457930"/>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sp>
          <p:nvSpPr>
            <p:cNvPr id="18" name="五角星 41"/>
            <p:cNvSpPr/>
            <p:nvPr/>
          </p:nvSpPr>
          <p:spPr>
            <a:xfrm>
              <a:off x="6502434" y="1765303"/>
              <a:ext cx="377760" cy="349577"/>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sp>
          <p:nvSpPr>
            <p:cNvPr id="19" name="五角星 40"/>
            <p:cNvSpPr/>
            <p:nvPr/>
          </p:nvSpPr>
          <p:spPr>
            <a:xfrm>
              <a:off x="5321596" y="1669855"/>
              <a:ext cx="584046" cy="54047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grpSp>
          <p:nvGrpSpPr>
            <p:cNvPr id="20" name="组合 19"/>
            <p:cNvGrpSpPr/>
            <p:nvPr/>
          </p:nvGrpSpPr>
          <p:grpSpPr>
            <a:xfrm flipH="1">
              <a:off x="4349587" y="1711127"/>
              <a:ext cx="892556" cy="457930"/>
              <a:chOff x="4349587" y="1711127"/>
              <a:chExt cx="892556" cy="457930"/>
            </a:xfrm>
            <a:grpFill/>
          </p:grpSpPr>
          <p:sp>
            <p:nvSpPr>
              <p:cNvPr id="21" name="五角星 40"/>
              <p:cNvSpPr/>
              <p:nvPr/>
            </p:nvSpPr>
            <p:spPr>
              <a:xfrm>
                <a:off x="4349587" y="1711127"/>
                <a:ext cx="494847" cy="457930"/>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sp>
            <p:nvSpPr>
              <p:cNvPr id="22" name="五角星 41"/>
              <p:cNvSpPr/>
              <p:nvPr/>
            </p:nvSpPr>
            <p:spPr>
              <a:xfrm>
                <a:off x="4864383" y="1765303"/>
                <a:ext cx="377760" cy="349577"/>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grpSp>
      </p:grpSp>
      <p:cxnSp>
        <p:nvCxnSpPr>
          <p:cNvPr id="23" name="直接连接符 22"/>
          <p:cNvCxnSpPr/>
          <p:nvPr/>
        </p:nvCxnSpPr>
        <p:spPr>
          <a:xfrm>
            <a:off x="3724910" y="6416040"/>
            <a:ext cx="6520180" cy="27305"/>
          </a:xfrm>
          <a:prstGeom prst="line">
            <a:avLst/>
          </a:prstGeom>
          <a:ln>
            <a:solidFill>
              <a:srgbClr val="D91C21"/>
            </a:solidFill>
            <a:prstDash val="lgDash"/>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956945" y="309880"/>
            <a:ext cx="5154295" cy="521970"/>
          </a:xfrm>
          <a:prstGeom prst="rect">
            <a:avLst/>
          </a:prstGeom>
          <a:noFill/>
        </p:spPr>
        <p:txBody>
          <a:bodyPr wrap="square" rtlCol="0">
            <a:spAutoFit/>
          </a:bodyPr>
          <a:lstStyle/>
          <a:p>
            <a:pPr algn="dist"/>
            <a:r>
              <a:rPr lang="zh-CN" altLang="en-US" sz="2800" dirty="0">
                <a:solidFill>
                  <a:schemeClr val="bg1"/>
                </a:solidFill>
                <a:latin typeface="楷体" panose="02010609060101010101" charset="-122"/>
                <a:ea typeface="楷体" panose="02010609060101010101" charset="-122"/>
                <a:cs typeface="楷体" panose="02010609060101010101" charset="-122"/>
                <a:sym typeface="宋体" panose="02010600030101010101" pitchFamily="2" charset="-122"/>
              </a:rPr>
              <a:t>征文要写好 追求新奇巧</a:t>
            </a:r>
          </a:p>
        </p:txBody>
      </p:sp>
      <p:grpSp>
        <p:nvGrpSpPr>
          <p:cNvPr id="24" name="组合 23"/>
          <p:cNvGrpSpPr/>
          <p:nvPr/>
        </p:nvGrpSpPr>
        <p:grpSpPr>
          <a:xfrm>
            <a:off x="9314323" y="1572657"/>
            <a:ext cx="1219200" cy="260391"/>
            <a:chOff x="4349587" y="1669855"/>
            <a:chExt cx="2530607" cy="540474"/>
          </a:xfrm>
          <a:solidFill>
            <a:srgbClr val="D91C21"/>
          </a:solidFill>
        </p:grpSpPr>
        <p:sp>
          <p:nvSpPr>
            <p:cNvPr id="25" name="五角星 40"/>
            <p:cNvSpPr/>
            <p:nvPr/>
          </p:nvSpPr>
          <p:spPr>
            <a:xfrm>
              <a:off x="5987638" y="1711127"/>
              <a:ext cx="494847" cy="457930"/>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sp>
          <p:nvSpPr>
            <p:cNvPr id="26" name="五角星 41"/>
            <p:cNvSpPr/>
            <p:nvPr/>
          </p:nvSpPr>
          <p:spPr>
            <a:xfrm>
              <a:off x="6502434" y="1765303"/>
              <a:ext cx="377760" cy="349577"/>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sp>
          <p:nvSpPr>
            <p:cNvPr id="27" name="五角星 40"/>
            <p:cNvSpPr/>
            <p:nvPr/>
          </p:nvSpPr>
          <p:spPr>
            <a:xfrm>
              <a:off x="5321596" y="1669855"/>
              <a:ext cx="584046" cy="54047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grpSp>
          <p:nvGrpSpPr>
            <p:cNvPr id="28" name="组合 27"/>
            <p:cNvGrpSpPr/>
            <p:nvPr/>
          </p:nvGrpSpPr>
          <p:grpSpPr>
            <a:xfrm flipH="1">
              <a:off x="4349587" y="1711127"/>
              <a:ext cx="892556" cy="457930"/>
              <a:chOff x="4349587" y="1711127"/>
              <a:chExt cx="892556" cy="457930"/>
            </a:xfrm>
            <a:grpFill/>
          </p:grpSpPr>
          <p:sp>
            <p:nvSpPr>
              <p:cNvPr id="29" name="五角星 40"/>
              <p:cNvSpPr/>
              <p:nvPr/>
            </p:nvSpPr>
            <p:spPr>
              <a:xfrm>
                <a:off x="4349587" y="1711127"/>
                <a:ext cx="494847" cy="457930"/>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sp>
            <p:nvSpPr>
              <p:cNvPr id="30" name="五角星 41"/>
              <p:cNvSpPr/>
              <p:nvPr/>
            </p:nvSpPr>
            <p:spPr>
              <a:xfrm>
                <a:off x="4864383" y="1765303"/>
                <a:ext cx="377760" cy="349577"/>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grpSp>
      </p:grpSp>
      <p:cxnSp>
        <p:nvCxnSpPr>
          <p:cNvPr id="2" name="直接连接符 1"/>
          <p:cNvCxnSpPr/>
          <p:nvPr/>
        </p:nvCxnSpPr>
        <p:spPr>
          <a:xfrm flipV="1">
            <a:off x="1033780" y="1725295"/>
            <a:ext cx="8253095" cy="9525"/>
          </a:xfrm>
          <a:prstGeom prst="line">
            <a:avLst/>
          </a:prstGeom>
          <a:ln>
            <a:solidFill>
              <a:srgbClr val="D91C21"/>
            </a:solidFill>
            <a:prstDash val="lgDash"/>
          </a:ln>
        </p:spPr>
        <p:style>
          <a:lnRef idx="1">
            <a:schemeClr val="accent1"/>
          </a:lnRef>
          <a:fillRef idx="0">
            <a:schemeClr val="accent1"/>
          </a:fillRef>
          <a:effectRef idx="0">
            <a:schemeClr val="accent1"/>
          </a:effectRef>
          <a:fontRef idx="minor">
            <a:schemeClr val="tx1"/>
          </a:fontRef>
        </p:style>
      </p:cxnSp>
      <p:sp>
        <p:nvSpPr>
          <p:cNvPr id="31" name="文本框 30"/>
          <p:cNvSpPr txBox="1"/>
          <p:nvPr/>
        </p:nvSpPr>
        <p:spPr>
          <a:xfrm>
            <a:off x="676910" y="1112520"/>
            <a:ext cx="3208020" cy="460375"/>
          </a:xfrm>
          <a:prstGeom prst="rect">
            <a:avLst/>
          </a:prstGeom>
          <a:noFill/>
        </p:spPr>
        <p:txBody>
          <a:bodyPr wrap="square">
            <a:spAutoFit/>
          </a:bodyPr>
          <a:lstStyle>
            <a:defPPr>
              <a:defRPr lang="zh-CN"/>
            </a:defPPr>
            <a:lvl1pPr>
              <a:defRPr sz="2400">
                <a:solidFill>
                  <a:srgbClr val="B30D1D"/>
                </a:solidFill>
                <a:latin typeface="思源黑体 CN Medium" panose="020B0600000000000000" pitchFamily="34" charset="-122"/>
                <a:ea typeface="思源黑体 CN Medium" panose="020B0600000000000000" pitchFamily="34" charset="-122"/>
              </a:defRPr>
            </a:lvl1pPr>
          </a:lstStyle>
          <a:p>
            <a:r>
              <a:rPr lang="zh-CN" b="1" dirty="0">
                <a:solidFill>
                  <a:srgbClr val="FF0000"/>
                </a:solidFill>
                <a:latin typeface="楷体" panose="02010609060101010101" charset="-122"/>
                <a:ea typeface="楷体" panose="02010609060101010101" charset="-122"/>
                <a:sym typeface="宋体" panose="02010600030101010101" pitchFamily="2" charset="-122"/>
              </a:rPr>
              <a:t>标题：起个好名字</a:t>
            </a:r>
          </a:p>
        </p:txBody>
      </p:sp>
      <p:pic>
        <p:nvPicPr>
          <p:cNvPr id="32" name="图片 4" descr="https://p0.ssl.qhimgs1.com/sdr/400__/t017502bdd2525f6806.jpg"/>
          <p:cNvPicPr>
            <a:picLocks noChangeAspect="1" noChangeArrowheads="1"/>
          </p:cNvPicPr>
          <p:nvPr/>
        </p:nvPicPr>
        <p:blipFill>
          <a:blip r:embed="rId2" cstate="print"/>
          <a:srcRect/>
          <a:stretch>
            <a:fillRect/>
          </a:stretch>
        </p:blipFill>
        <p:spPr>
          <a:xfrm>
            <a:off x="8219440" y="1812925"/>
            <a:ext cx="3408045" cy="4365625"/>
          </a:xfrm>
          <a:prstGeom prst="rect">
            <a:avLst/>
          </a:prstGeom>
          <a:noFill/>
          <a:ln w="9525">
            <a:noFill/>
            <a:miter lim="800000"/>
            <a:headEnd/>
            <a:tailEnd/>
          </a:ln>
        </p:spPr>
      </p:pic>
    </p:spTree>
  </p:cSld>
  <p:clrMapOvr>
    <a:masterClrMapping/>
  </p:clrMapOvr>
  <mc:AlternateContent xmlns:mc="http://schemas.openxmlformats.org/markup-compatibility/2006">
    <mc:Choice xmlns="" xmlns:p14="http://schemas.microsoft.com/office/powerpoint/2010/main" Requires="p14">
      <p:transition spd="slow" p14:dur="1500">
        <p:random/>
      </p:transition>
    </mc:Choice>
    <mc:Fallback>
      <p:transition spd="slow">
        <p:random/>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7" descr="https://ss2.meipian.me/users/39215038/df12e0526c34469fa62ce56d13d0067b.jpg-mobile"/>
          <p:cNvPicPr>
            <a:picLocks noChangeAspect="1" noChangeArrowheads="1"/>
          </p:cNvPicPr>
          <p:nvPr/>
        </p:nvPicPr>
        <p:blipFill>
          <a:blip r:embed="rId2" cstate="print"/>
          <a:srcRect/>
          <a:stretch>
            <a:fillRect/>
          </a:stretch>
        </p:blipFill>
        <p:spPr>
          <a:xfrm>
            <a:off x="8176895" y="1734820"/>
            <a:ext cx="2896870" cy="2310765"/>
          </a:xfrm>
          <a:prstGeom prst="rect">
            <a:avLst/>
          </a:prstGeom>
          <a:noFill/>
          <a:ln w="9525">
            <a:noFill/>
            <a:miter lim="800000"/>
            <a:headEnd/>
            <a:tailEnd/>
          </a:ln>
        </p:spPr>
      </p:pic>
      <p:sp>
        <p:nvSpPr>
          <p:cNvPr id="13" name="矩形 12"/>
          <p:cNvSpPr/>
          <p:nvPr/>
        </p:nvSpPr>
        <p:spPr>
          <a:xfrm>
            <a:off x="537845" y="1734820"/>
            <a:ext cx="3347085" cy="4697095"/>
          </a:xfrm>
          <a:prstGeom prst="rect">
            <a:avLst/>
          </a:prstGeom>
          <a:gradFill flip="none" rotWithShape="1">
            <a:gsLst>
              <a:gs pos="0">
                <a:srgbClr val="DF0E15"/>
              </a:gs>
              <a:gs pos="100000">
                <a:srgbClr val="FE7F52">
                  <a:alpha val="0"/>
                </a:srgbClr>
              </a:gs>
            </a:gsLst>
            <a:lin ang="189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2400">
              <a:solidFill>
                <a:schemeClr val="bg1"/>
              </a:solidFill>
              <a:latin typeface="宋体" panose="02010600030101010101" pitchFamily="2" charset="-122"/>
              <a:ea typeface="宋体" panose="02010600030101010101" pitchFamily="2" charset="-122"/>
              <a:sym typeface="宋体" panose="02010600030101010101" pitchFamily="2" charset="-122"/>
            </a:endParaRPr>
          </a:p>
        </p:txBody>
      </p:sp>
      <p:sp>
        <p:nvSpPr>
          <p:cNvPr id="6" name="矩形 5"/>
          <p:cNvSpPr/>
          <p:nvPr/>
        </p:nvSpPr>
        <p:spPr>
          <a:xfrm>
            <a:off x="876300" y="1734820"/>
            <a:ext cx="3311525" cy="4275455"/>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sz="2400" dirty="0">
              <a:solidFill>
                <a:schemeClr val="bg1"/>
              </a:solidFill>
              <a:latin typeface="宋体" panose="02010600030101010101" pitchFamily="2" charset="-122"/>
              <a:ea typeface="宋体" panose="02010600030101010101" pitchFamily="2" charset="-122"/>
              <a:sym typeface="宋体" panose="02010600030101010101" pitchFamily="2" charset="-122"/>
            </a:endParaRPr>
          </a:p>
        </p:txBody>
      </p:sp>
      <p:sp>
        <p:nvSpPr>
          <p:cNvPr id="9" name="平行四边形 8"/>
          <p:cNvSpPr/>
          <p:nvPr/>
        </p:nvSpPr>
        <p:spPr>
          <a:xfrm>
            <a:off x="0" y="264707"/>
            <a:ext cx="12192000" cy="587115"/>
          </a:xfrm>
          <a:prstGeom prst="parallelogram">
            <a:avLst>
              <a:gd name="adj" fmla="val 0"/>
            </a:avLst>
          </a:prstGeom>
          <a:gradFill flip="none" rotWithShape="1">
            <a:gsLst>
              <a:gs pos="0">
                <a:srgbClr val="DF0E15"/>
              </a:gs>
              <a:gs pos="100000">
                <a:srgbClr val="FE7F52"/>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400" dirty="0">
                <a:solidFill>
                  <a:schemeClr val="bg1"/>
                </a:solidFill>
                <a:latin typeface="宋体" panose="02010600030101010101" pitchFamily="2" charset="-122"/>
                <a:ea typeface="宋体" panose="02010600030101010101" pitchFamily="2" charset="-122"/>
                <a:sym typeface="宋体" panose="02010600030101010101" pitchFamily="2" charset="-122"/>
              </a:rPr>
              <a:t> </a:t>
            </a:r>
            <a:endParaRPr lang="zh-CN" altLang="en-US" sz="2400" dirty="0">
              <a:solidFill>
                <a:schemeClr val="bg1"/>
              </a:solidFill>
              <a:latin typeface="宋体" panose="02010600030101010101" pitchFamily="2" charset="-122"/>
              <a:ea typeface="宋体" panose="02010600030101010101" pitchFamily="2" charset="-122"/>
              <a:sym typeface="宋体" panose="02010600030101010101" pitchFamily="2" charset="-122"/>
            </a:endParaRPr>
          </a:p>
        </p:txBody>
      </p:sp>
      <p:grpSp>
        <p:nvGrpSpPr>
          <p:cNvPr id="3" name="组合 2"/>
          <p:cNvGrpSpPr/>
          <p:nvPr/>
        </p:nvGrpSpPr>
        <p:grpSpPr>
          <a:xfrm>
            <a:off x="298450" y="264707"/>
            <a:ext cx="565007" cy="568402"/>
            <a:chOff x="467606" y="208867"/>
            <a:chExt cx="565007" cy="568402"/>
          </a:xfrm>
        </p:grpSpPr>
        <p:sp>
          <p:nvSpPr>
            <p:cNvPr id="4" name="椭圆 3"/>
            <p:cNvSpPr/>
            <p:nvPr/>
          </p:nvSpPr>
          <p:spPr>
            <a:xfrm>
              <a:off x="467606" y="208867"/>
              <a:ext cx="565007" cy="568402"/>
            </a:xfrm>
            <a:prstGeom prst="ellipse">
              <a:avLst/>
            </a:prstGeom>
            <a:solidFill>
              <a:schemeClr val="bg1"/>
            </a:solidFill>
            <a:ln>
              <a:solidFill>
                <a:srgbClr val="DF0E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2">
                    <a:lumMod val="25000"/>
                  </a:schemeClr>
                </a:solidFill>
                <a:latin typeface="宋体" panose="02010600030101010101" pitchFamily="2" charset="-122"/>
                <a:ea typeface="宋体" panose="02010600030101010101" pitchFamily="2" charset="-122"/>
                <a:sym typeface="宋体" panose="02010600030101010101" pitchFamily="2" charset="-122"/>
              </a:endParaRPr>
            </a:p>
          </p:txBody>
        </p:sp>
        <p:sp>
          <p:nvSpPr>
            <p:cNvPr id="5" name="星形: 五角 4"/>
            <p:cNvSpPr/>
            <p:nvPr/>
          </p:nvSpPr>
          <p:spPr>
            <a:xfrm rot="6500145" flipV="1">
              <a:off x="502719" y="253387"/>
              <a:ext cx="479364" cy="479361"/>
            </a:xfrm>
            <a:prstGeom prst="star5">
              <a:avLst/>
            </a:prstGeom>
            <a:gradFill flip="none" rotWithShape="1">
              <a:gsLst>
                <a:gs pos="0">
                  <a:srgbClr val="DF0E15"/>
                </a:gs>
                <a:gs pos="100000">
                  <a:srgbClr val="FE7F52"/>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2400">
                <a:solidFill>
                  <a:schemeClr val="bg1"/>
                </a:solidFill>
                <a:latin typeface="宋体" panose="02010600030101010101" pitchFamily="2" charset="-122"/>
                <a:ea typeface="宋体" panose="02010600030101010101" pitchFamily="2" charset="-122"/>
                <a:sym typeface="宋体" panose="02010600030101010101" pitchFamily="2" charset="-122"/>
              </a:endParaRPr>
            </a:p>
          </p:txBody>
        </p:sp>
      </p:grpSp>
      <p:cxnSp>
        <p:nvCxnSpPr>
          <p:cNvPr id="7" name="直接连接符 6"/>
          <p:cNvCxnSpPr>
            <a:stCxn id="11" idx="3"/>
          </p:cNvCxnSpPr>
          <p:nvPr/>
        </p:nvCxnSpPr>
        <p:spPr>
          <a:xfrm flipV="1">
            <a:off x="6111240" y="551180"/>
            <a:ext cx="6080760" cy="19685"/>
          </a:xfrm>
          <a:prstGeom prst="line">
            <a:avLst/>
          </a:prstGeom>
          <a:ln>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1033780" y="1860550"/>
            <a:ext cx="7120890" cy="3380740"/>
          </a:xfrm>
          <a:prstGeom prst="rect">
            <a:avLst/>
          </a:prstGeom>
          <a:noFill/>
        </p:spPr>
        <p:txBody>
          <a:bodyPr wrap="square">
            <a:spAutoFit/>
          </a:bodyPr>
          <a:lstStyle>
            <a:defPPr>
              <a:defRPr lang="zh-CN"/>
            </a:defPPr>
            <a:lvl1pPr>
              <a:lnSpc>
                <a:spcPct val="132000"/>
              </a:lnSpc>
              <a:defRPr sz="1600">
                <a:solidFill>
                  <a:schemeClr val="bg2">
                    <a:lumMod val="25000"/>
                  </a:schemeClr>
                </a:solidFill>
                <a:latin typeface="+mn-ea"/>
              </a:defRPr>
            </a:lvl1pPr>
          </a:lstStyle>
          <a:p>
            <a:r>
              <a:rPr sz="1800" b="1" dirty="0">
                <a:solidFill>
                  <a:srgbClr val="FF0000"/>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——时间地点式标题</a:t>
            </a:r>
          </a:p>
          <a:p>
            <a:r>
              <a:rPr lang="zh-CN" sz="1800" dirty="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《放学路上》《下雨的时候》《这个冬天不太冷》《秋天的森林》《春游歌乐山》</a:t>
            </a:r>
          </a:p>
          <a:p>
            <a:endParaRPr sz="1800" b="1" dirty="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endParaRPr>
          </a:p>
          <a:p>
            <a:endParaRPr sz="1800" b="1" dirty="0">
              <a:solidFill>
                <a:srgbClr val="FF0000"/>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endParaRPr>
          </a:p>
          <a:p>
            <a:r>
              <a:rPr sz="1800" b="1" dirty="0">
                <a:solidFill>
                  <a:srgbClr val="FF0000"/>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——抒情式标题</a:t>
            </a:r>
          </a:p>
          <a:p>
            <a:r>
              <a:rPr sz="1800" dirty="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《风雨情深》《开往春天的列车》《永恒的雕塑》《彩虹当头》《在灿烂的阳光下》《春光无限》《春天的歌谣》《逐梦苍穹》《午夜惊魂》</a:t>
            </a:r>
          </a:p>
        </p:txBody>
      </p:sp>
      <p:sp>
        <p:nvSpPr>
          <p:cNvPr id="14" name="半闭框 13"/>
          <p:cNvSpPr/>
          <p:nvPr/>
        </p:nvSpPr>
        <p:spPr>
          <a:xfrm rot="5400000">
            <a:off x="10604500" y="1662430"/>
            <a:ext cx="1203960" cy="1116330"/>
          </a:xfrm>
          <a:prstGeom prst="halfFrame">
            <a:avLst>
              <a:gd name="adj1" fmla="val 9876"/>
              <a:gd name="adj2" fmla="val 9876"/>
            </a:avLst>
          </a:prstGeom>
          <a:gradFill flip="none" rotWithShape="1">
            <a:gsLst>
              <a:gs pos="0">
                <a:srgbClr val="DF0E15"/>
              </a:gs>
              <a:gs pos="100000">
                <a:srgbClr val="FE7F52"/>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sz="2400" dirty="0">
              <a:solidFill>
                <a:schemeClr val="bg1"/>
              </a:solidFill>
              <a:latin typeface="宋体" panose="02010600030101010101" pitchFamily="2" charset="-122"/>
              <a:ea typeface="宋体" panose="02010600030101010101" pitchFamily="2" charset="-122"/>
              <a:sym typeface="宋体" panose="02010600030101010101" pitchFamily="2" charset="-122"/>
            </a:endParaRPr>
          </a:p>
        </p:txBody>
      </p:sp>
      <p:grpSp>
        <p:nvGrpSpPr>
          <p:cNvPr id="16" name="组合 15"/>
          <p:cNvGrpSpPr/>
          <p:nvPr/>
        </p:nvGrpSpPr>
        <p:grpSpPr>
          <a:xfrm>
            <a:off x="10342388" y="6299597"/>
            <a:ext cx="1219200" cy="260391"/>
            <a:chOff x="4349587" y="1669855"/>
            <a:chExt cx="2530607" cy="540474"/>
          </a:xfrm>
          <a:solidFill>
            <a:srgbClr val="D91C21"/>
          </a:solidFill>
        </p:grpSpPr>
        <p:sp>
          <p:nvSpPr>
            <p:cNvPr id="17" name="五角星 40"/>
            <p:cNvSpPr/>
            <p:nvPr/>
          </p:nvSpPr>
          <p:spPr>
            <a:xfrm>
              <a:off x="5987638" y="1711127"/>
              <a:ext cx="494847" cy="457930"/>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sp>
          <p:nvSpPr>
            <p:cNvPr id="18" name="五角星 41"/>
            <p:cNvSpPr/>
            <p:nvPr/>
          </p:nvSpPr>
          <p:spPr>
            <a:xfrm>
              <a:off x="6502434" y="1765303"/>
              <a:ext cx="377760" cy="349577"/>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sp>
          <p:nvSpPr>
            <p:cNvPr id="19" name="五角星 40"/>
            <p:cNvSpPr/>
            <p:nvPr/>
          </p:nvSpPr>
          <p:spPr>
            <a:xfrm>
              <a:off x="5321596" y="1669855"/>
              <a:ext cx="584046" cy="54047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grpSp>
          <p:nvGrpSpPr>
            <p:cNvPr id="20" name="组合 19"/>
            <p:cNvGrpSpPr/>
            <p:nvPr/>
          </p:nvGrpSpPr>
          <p:grpSpPr>
            <a:xfrm flipH="1">
              <a:off x="4349587" y="1711127"/>
              <a:ext cx="892556" cy="457930"/>
              <a:chOff x="4349587" y="1711127"/>
              <a:chExt cx="892556" cy="457930"/>
            </a:xfrm>
            <a:grpFill/>
          </p:grpSpPr>
          <p:sp>
            <p:nvSpPr>
              <p:cNvPr id="21" name="五角星 40"/>
              <p:cNvSpPr/>
              <p:nvPr/>
            </p:nvSpPr>
            <p:spPr>
              <a:xfrm>
                <a:off x="4349587" y="1711127"/>
                <a:ext cx="494847" cy="457930"/>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sp>
            <p:nvSpPr>
              <p:cNvPr id="22" name="五角星 41"/>
              <p:cNvSpPr/>
              <p:nvPr/>
            </p:nvSpPr>
            <p:spPr>
              <a:xfrm>
                <a:off x="4864383" y="1765303"/>
                <a:ext cx="377760" cy="349577"/>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grpSp>
      </p:grpSp>
      <p:cxnSp>
        <p:nvCxnSpPr>
          <p:cNvPr id="23" name="直接连接符 22"/>
          <p:cNvCxnSpPr/>
          <p:nvPr/>
        </p:nvCxnSpPr>
        <p:spPr>
          <a:xfrm>
            <a:off x="3724910" y="6416040"/>
            <a:ext cx="6520180" cy="27305"/>
          </a:xfrm>
          <a:prstGeom prst="line">
            <a:avLst/>
          </a:prstGeom>
          <a:ln>
            <a:solidFill>
              <a:srgbClr val="D91C21"/>
            </a:solidFill>
            <a:prstDash val="lgDash"/>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956945" y="309880"/>
            <a:ext cx="5154295" cy="521970"/>
          </a:xfrm>
          <a:prstGeom prst="rect">
            <a:avLst/>
          </a:prstGeom>
          <a:noFill/>
        </p:spPr>
        <p:txBody>
          <a:bodyPr wrap="square" rtlCol="0">
            <a:spAutoFit/>
          </a:bodyPr>
          <a:lstStyle/>
          <a:p>
            <a:pPr algn="dist"/>
            <a:r>
              <a:rPr lang="zh-CN" altLang="en-US" sz="2800" dirty="0">
                <a:solidFill>
                  <a:schemeClr val="bg1"/>
                </a:solidFill>
                <a:latin typeface="楷体" panose="02010609060101010101" charset="-122"/>
                <a:ea typeface="楷体" panose="02010609060101010101" charset="-122"/>
                <a:cs typeface="楷体" panose="02010609060101010101" charset="-122"/>
                <a:sym typeface="宋体" panose="02010600030101010101" pitchFamily="2" charset="-122"/>
              </a:rPr>
              <a:t>征文要写好 追求新奇巧</a:t>
            </a:r>
          </a:p>
        </p:txBody>
      </p:sp>
      <p:grpSp>
        <p:nvGrpSpPr>
          <p:cNvPr id="24" name="组合 23"/>
          <p:cNvGrpSpPr/>
          <p:nvPr/>
        </p:nvGrpSpPr>
        <p:grpSpPr>
          <a:xfrm>
            <a:off x="9314323" y="1572657"/>
            <a:ext cx="1219200" cy="260391"/>
            <a:chOff x="4349587" y="1669855"/>
            <a:chExt cx="2530607" cy="540474"/>
          </a:xfrm>
          <a:solidFill>
            <a:srgbClr val="D91C21"/>
          </a:solidFill>
        </p:grpSpPr>
        <p:sp>
          <p:nvSpPr>
            <p:cNvPr id="25" name="五角星 40"/>
            <p:cNvSpPr/>
            <p:nvPr/>
          </p:nvSpPr>
          <p:spPr>
            <a:xfrm>
              <a:off x="5987638" y="1711127"/>
              <a:ext cx="494847" cy="457930"/>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sp>
          <p:nvSpPr>
            <p:cNvPr id="26" name="五角星 41"/>
            <p:cNvSpPr/>
            <p:nvPr/>
          </p:nvSpPr>
          <p:spPr>
            <a:xfrm>
              <a:off x="6502434" y="1765303"/>
              <a:ext cx="377760" cy="349577"/>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sp>
          <p:nvSpPr>
            <p:cNvPr id="27" name="五角星 40"/>
            <p:cNvSpPr/>
            <p:nvPr/>
          </p:nvSpPr>
          <p:spPr>
            <a:xfrm>
              <a:off x="5321596" y="1669855"/>
              <a:ext cx="584046" cy="54047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grpSp>
          <p:nvGrpSpPr>
            <p:cNvPr id="28" name="组合 27"/>
            <p:cNvGrpSpPr/>
            <p:nvPr/>
          </p:nvGrpSpPr>
          <p:grpSpPr>
            <a:xfrm flipH="1">
              <a:off x="4349587" y="1711127"/>
              <a:ext cx="892556" cy="457930"/>
              <a:chOff x="4349587" y="1711127"/>
              <a:chExt cx="892556" cy="457930"/>
            </a:xfrm>
            <a:grpFill/>
          </p:grpSpPr>
          <p:sp>
            <p:nvSpPr>
              <p:cNvPr id="29" name="五角星 40"/>
              <p:cNvSpPr/>
              <p:nvPr/>
            </p:nvSpPr>
            <p:spPr>
              <a:xfrm>
                <a:off x="4349587" y="1711127"/>
                <a:ext cx="494847" cy="457930"/>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sp>
            <p:nvSpPr>
              <p:cNvPr id="30" name="五角星 41"/>
              <p:cNvSpPr/>
              <p:nvPr/>
            </p:nvSpPr>
            <p:spPr>
              <a:xfrm>
                <a:off x="4864383" y="1765303"/>
                <a:ext cx="377760" cy="349577"/>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grpSp>
      </p:grpSp>
      <p:cxnSp>
        <p:nvCxnSpPr>
          <p:cNvPr id="2" name="直接连接符 1"/>
          <p:cNvCxnSpPr/>
          <p:nvPr/>
        </p:nvCxnSpPr>
        <p:spPr>
          <a:xfrm flipV="1">
            <a:off x="1033780" y="1725295"/>
            <a:ext cx="8253095" cy="9525"/>
          </a:xfrm>
          <a:prstGeom prst="line">
            <a:avLst/>
          </a:prstGeom>
          <a:ln>
            <a:solidFill>
              <a:srgbClr val="D91C21"/>
            </a:solidFill>
            <a:prstDash val="lgDash"/>
          </a:ln>
        </p:spPr>
        <p:style>
          <a:lnRef idx="1">
            <a:schemeClr val="accent1"/>
          </a:lnRef>
          <a:fillRef idx="0">
            <a:schemeClr val="accent1"/>
          </a:fillRef>
          <a:effectRef idx="0">
            <a:schemeClr val="accent1"/>
          </a:effectRef>
          <a:fontRef idx="minor">
            <a:schemeClr val="tx1"/>
          </a:fontRef>
        </p:style>
      </p:cxnSp>
      <p:sp>
        <p:nvSpPr>
          <p:cNvPr id="31" name="文本框 30"/>
          <p:cNvSpPr txBox="1"/>
          <p:nvPr/>
        </p:nvSpPr>
        <p:spPr>
          <a:xfrm>
            <a:off x="676910" y="1112520"/>
            <a:ext cx="3208020" cy="460375"/>
          </a:xfrm>
          <a:prstGeom prst="rect">
            <a:avLst/>
          </a:prstGeom>
          <a:noFill/>
        </p:spPr>
        <p:txBody>
          <a:bodyPr wrap="square">
            <a:spAutoFit/>
          </a:bodyPr>
          <a:lstStyle>
            <a:defPPr>
              <a:defRPr lang="zh-CN"/>
            </a:defPPr>
            <a:lvl1pPr>
              <a:defRPr sz="2400">
                <a:solidFill>
                  <a:srgbClr val="B30D1D"/>
                </a:solidFill>
                <a:latin typeface="思源黑体 CN Medium" panose="020B0600000000000000" pitchFamily="34" charset="-122"/>
                <a:ea typeface="思源黑体 CN Medium" panose="020B0600000000000000" pitchFamily="34" charset="-122"/>
              </a:defRPr>
            </a:lvl1pPr>
          </a:lstStyle>
          <a:p>
            <a:r>
              <a:rPr lang="zh-CN" b="1" dirty="0">
                <a:solidFill>
                  <a:srgbClr val="FF0000"/>
                </a:solidFill>
                <a:latin typeface="楷体" panose="02010609060101010101" charset="-122"/>
                <a:ea typeface="楷体" panose="02010609060101010101" charset="-122"/>
                <a:sym typeface="宋体" panose="02010600030101010101" pitchFamily="2" charset="-122"/>
              </a:rPr>
              <a:t>标题：起个好名字</a:t>
            </a:r>
          </a:p>
        </p:txBody>
      </p:sp>
      <p:pic>
        <p:nvPicPr>
          <p:cNvPr id="12" name="图片 10" descr="https://p3.ssl.qhimgs1.com/sdr/400__/t01471a0e992ff703c9.jpg"/>
          <p:cNvPicPr>
            <a:picLocks noChangeAspect="1" noChangeArrowheads="1"/>
          </p:cNvPicPr>
          <p:nvPr/>
        </p:nvPicPr>
        <p:blipFill>
          <a:blip r:embed="rId3" cstate="print"/>
          <a:srcRect/>
          <a:stretch>
            <a:fillRect/>
          </a:stretch>
        </p:blipFill>
        <p:spPr>
          <a:xfrm>
            <a:off x="8301990" y="4118610"/>
            <a:ext cx="2646045" cy="2181860"/>
          </a:xfrm>
          <a:prstGeom prst="rect">
            <a:avLst/>
          </a:prstGeom>
          <a:noFill/>
          <a:ln w="9525">
            <a:noFill/>
            <a:miter lim="800000"/>
            <a:headEnd/>
            <a:tailEnd/>
          </a:ln>
        </p:spPr>
      </p:pic>
    </p:spTree>
  </p:cSld>
  <p:clrMapOvr>
    <a:masterClrMapping/>
  </p:clrMapOvr>
  <mc:AlternateContent xmlns:mc="http://schemas.openxmlformats.org/markup-compatibility/2006">
    <mc:Choice xmlns="" xmlns:p14="http://schemas.microsoft.com/office/powerpoint/2010/main" Requires="p14">
      <p:transition spd="slow" p14:dur="1500">
        <p:random/>
      </p:transition>
    </mc:Choice>
    <mc:Fallback>
      <p:transition spd="slow">
        <p:random/>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537845" y="1734820"/>
            <a:ext cx="3347085" cy="4918075"/>
          </a:xfrm>
          <a:prstGeom prst="rect">
            <a:avLst/>
          </a:prstGeom>
          <a:gradFill flip="none" rotWithShape="1">
            <a:gsLst>
              <a:gs pos="0">
                <a:srgbClr val="DF0E15"/>
              </a:gs>
              <a:gs pos="100000">
                <a:srgbClr val="FE7F52">
                  <a:alpha val="0"/>
                </a:srgbClr>
              </a:gs>
            </a:gsLst>
            <a:lin ang="189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2400">
              <a:solidFill>
                <a:schemeClr val="bg1"/>
              </a:solidFill>
              <a:latin typeface="宋体" panose="02010600030101010101" pitchFamily="2" charset="-122"/>
              <a:ea typeface="宋体" panose="02010600030101010101" pitchFamily="2" charset="-122"/>
              <a:sym typeface="宋体" panose="02010600030101010101" pitchFamily="2" charset="-122"/>
            </a:endParaRPr>
          </a:p>
        </p:txBody>
      </p:sp>
      <p:sp>
        <p:nvSpPr>
          <p:cNvPr id="6" name="矩形 5"/>
          <p:cNvSpPr/>
          <p:nvPr/>
        </p:nvSpPr>
        <p:spPr>
          <a:xfrm>
            <a:off x="876300" y="1734820"/>
            <a:ext cx="3311525" cy="46101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sz="2400" dirty="0">
              <a:solidFill>
                <a:schemeClr val="bg1"/>
              </a:solidFill>
              <a:latin typeface="宋体" panose="02010600030101010101" pitchFamily="2" charset="-122"/>
              <a:ea typeface="宋体" panose="02010600030101010101" pitchFamily="2" charset="-122"/>
              <a:sym typeface="宋体" panose="02010600030101010101" pitchFamily="2" charset="-122"/>
            </a:endParaRPr>
          </a:p>
        </p:txBody>
      </p:sp>
      <p:sp>
        <p:nvSpPr>
          <p:cNvPr id="9" name="平行四边形 8"/>
          <p:cNvSpPr/>
          <p:nvPr/>
        </p:nvSpPr>
        <p:spPr>
          <a:xfrm>
            <a:off x="0" y="264707"/>
            <a:ext cx="12192000" cy="587115"/>
          </a:xfrm>
          <a:prstGeom prst="parallelogram">
            <a:avLst>
              <a:gd name="adj" fmla="val 0"/>
            </a:avLst>
          </a:prstGeom>
          <a:gradFill flip="none" rotWithShape="1">
            <a:gsLst>
              <a:gs pos="0">
                <a:srgbClr val="DF0E15"/>
              </a:gs>
              <a:gs pos="100000">
                <a:srgbClr val="FE7F52"/>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400" dirty="0">
                <a:solidFill>
                  <a:schemeClr val="bg1"/>
                </a:solidFill>
                <a:latin typeface="宋体" panose="02010600030101010101" pitchFamily="2" charset="-122"/>
                <a:ea typeface="宋体" panose="02010600030101010101" pitchFamily="2" charset="-122"/>
                <a:sym typeface="宋体" panose="02010600030101010101" pitchFamily="2" charset="-122"/>
              </a:rPr>
              <a:t> </a:t>
            </a:r>
            <a:endParaRPr lang="zh-CN" altLang="en-US" sz="2400" dirty="0">
              <a:solidFill>
                <a:schemeClr val="bg1"/>
              </a:solidFill>
              <a:latin typeface="宋体" panose="02010600030101010101" pitchFamily="2" charset="-122"/>
              <a:ea typeface="宋体" panose="02010600030101010101" pitchFamily="2" charset="-122"/>
              <a:sym typeface="宋体" panose="02010600030101010101" pitchFamily="2" charset="-122"/>
            </a:endParaRPr>
          </a:p>
        </p:txBody>
      </p:sp>
      <p:grpSp>
        <p:nvGrpSpPr>
          <p:cNvPr id="3" name="组合 2"/>
          <p:cNvGrpSpPr/>
          <p:nvPr/>
        </p:nvGrpSpPr>
        <p:grpSpPr>
          <a:xfrm>
            <a:off x="298450" y="264707"/>
            <a:ext cx="565007" cy="568402"/>
            <a:chOff x="467606" y="208867"/>
            <a:chExt cx="565007" cy="568402"/>
          </a:xfrm>
        </p:grpSpPr>
        <p:sp>
          <p:nvSpPr>
            <p:cNvPr id="4" name="椭圆 3"/>
            <p:cNvSpPr/>
            <p:nvPr/>
          </p:nvSpPr>
          <p:spPr>
            <a:xfrm>
              <a:off x="467606" y="208867"/>
              <a:ext cx="565007" cy="568402"/>
            </a:xfrm>
            <a:prstGeom prst="ellipse">
              <a:avLst/>
            </a:prstGeom>
            <a:solidFill>
              <a:schemeClr val="bg1"/>
            </a:solidFill>
            <a:ln>
              <a:solidFill>
                <a:srgbClr val="DF0E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2">
                    <a:lumMod val="25000"/>
                  </a:schemeClr>
                </a:solidFill>
                <a:latin typeface="宋体" panose="02010600030101010101" pitchFamily="2" charset="-122"/>
                <a:ea typeface="宋体" panose="02010600030101010101" pitchFamily="2" charset="-122"/>
                <a:sym typeface="宋体" panose="02010600030101010101" pitchFamily="2" charset="-122"/>
              </a:endParaRPr>
            </a:p>
          </p:txBody>
        </p:sp>
        <p:sp>
          <p:nvSpPr>
            <p:cNvPr id="5" name="星形: 五角 4"/>
            <p:cNvSpPr/>
            <p:nvPr/>
          </p:nvSpPr>
          <p:spPr>
            <a:xfrm rot="6500145" flipV="1">
              <a:off x="502719" y="253387"/>
              <a:ext cx="479364" cy="479361"/>
            </a:xfrm>
            <a:prstGeom prst="star5">
              <a:avLst/>
            </a:prstGeom>
            <a:gradFill flip="none" rotWithShape="1">
              <a:gsLst>
                <a:gs pos="0">
                  <a:srgbClr val="DF0E15"/>
                </a:gs>
                <a:gs pos="100000">
                  <a:srgbClr val="FE7F52"/>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2400">
                <a:solidFill>
                  <a:schemeClr val="bg1"/>
                </a:solidFill>
                <a:latin typeface="宋体" panose="02010600030101010101" pitchFamily="2" charset="-122"/>
                <a:ea typeface="宋体" panose="02010600030101010101" pitchFamily="2" charset="-122"/>
                <a:sym typeface="宋体" panose="02010600030101010101" pitchFamily="2" charset="-122"/>
              </a:endParaRPr>
            </a:p>
          </p:txBody>
        </p:sp>
      </p:grpSp>
      <p:cxnSp>
        <p:nvCxnSpPr>
          <p:cNvPr id="7" name="直接连接符 6"/>
          <p:cNvCxnSpPr>
            <a:stCxn id="11" idx="3"/>
          </p:cNvCxnSpPr>
          <p:nvPr/>
        </p:nvCxnSpPr>
        <p:spPr>
          <a:xfrm flipV="1">
            <a:off x="6111240" y="551180"/>
            <a:ext cx="6080760" cy="19685"/>
          </a:xfrm>
          <a:prstGeom prst="line">
            <a:avLst/>
          </a:prstGeom>
          <a:ln>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956945" y="1534160"/>
            <a:ext cx="8860790" cy="4842510"/>
          </a:xfrm>
          <a:prstGeom prst="rect">
            <a:avLst/>
          </a:prstGeom>
          <a:noFill/>
        </p:spPr>
        <p:txBody>
          <a:bodyPr wrap="square">
            <a:spAutoFit/>
          </a:bodyPr>
          <a:lstStyle>
            <a:defPPr>
              <a:defRPr lang="zh-CN"/>
            </a:defPPr>
            <a:lvl1pPr>
              <a:lnSpc>
                <a:spcPct val="132000"/>
              </a:lnSpc>
              <a:defRPr sz="1600">
                <a:solidFill>
                  <a:schemeClr val="bg2">
                    <a:lumMod val="25000"/>
                  </a:schemeClr>
                </a:solidFill>
                <a:latin typeface="+mn-ea"/>
              </a:defRPr>
            </a:lvl1pPr>
          </a:lstStyle>
          <a:p>
            <a:r>
              <a:rPr sz="1800" b="1" dirty="0">
                <a:solidFill>
                  <a:srgbClr val="FF0000"/>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——对话式标题</a:t>
            </a:r>
            <a:endParaRPr sz="1800" dirty="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endParaRPr>
          </a:p>
          <a:p>
            <a:r>
              <a:rPr sz="1800" dirty="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《重庆，你好》《缙云山，我来了》《叔叔，我来帮你》《孩子，不哭》</a:t>
            </a:r>
          </a:p>
          <a:p>
            <a:r>
              <a:rPr sz="1800" b="1" dirty="0">
                <a:solidFill>
                  <a:srgbClr val="FF0000"/>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——情景再现式标题</a:t>
            </a:r>
            <a:endParaRPr sz="1800" dirty="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endParaRPr>
          </a:p>
          <a:p>
            <a:r>
              <a:rPr sz="1800" dirty="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   《大雨哗哗下》《高天惊雷》《台风来了》《花儿笑了》《爷爷哭了》《春风吹》《风筝飞啊飞》</a:t>
            </a:r>
          </a:p>
          <a:p>
            <a:r>
              <a:rPr sz="1800" b="1" dirty="0">
                <a:solidFill>
                  <a:srgbClr val="FF0000"/>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——对比式标题</a:t>
            </a:r>
            <a:endParaRPr sz="1800" dirty="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endParaRPr>
          </a:p>
          <a:p>
            <a:r>
              <a:rPr sz="1800" dirty="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《大小信封》《真假警察》《黑白标签》《生死瞬间》《阴晴面孔》</a:t>
            </a:r>
          </a:p>
          <a:p>
            <a:r>
              <a:rPr sz="1800" dirty="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《哭笑不得》</a:t>
            </a:r>
          </a:p>
          <a:p>
            <a:r>
              <a:rPr sz="1800" b="1" dirty="0">
                <a:solidFill>
                  <a:srgbClr val="FF0000"/>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——疑问式标题</a:t>
            </a:r>
            <a:endParaRPr sz="1800" dirty="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endParaRPr>
          </a:p>
          <a:p>
            <a:r>
              <a:rPr sz="1800" dirty="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《谁是小偷》《感谢信送给谁》《谁做的好事》《找到了什么》</a:t>
            </a:r>
          </a:p>
          <a:p>
            <a:r>
              <a:rPr sz="1800" b="1" dirty="0">
                <a:solidFill>
                  <a:srgbClr val="FF0000"/>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——借物比喻式标题</a:t>
            </a:r>
          </a:p>
          <a:p>
            <a:r>
              <a:rPr sz="1800" dirty="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《美丽的小花伞》《春天的花朵》《暖流》《黑色星期一》《丰碑》</a:t>
            </a:r>
          </a:p>
          <a:p>
            <a:r>
              <a:rPr sz="1800" dirty="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可以先起好名字再写，也可以写完了最后安个合适的名字，如《大小信封》</a:t>
            </a:r>
          </a:p>
        </p:txBody>
      </p:sp>
      <p:sp>
        <p:nvSpPr>
          <p:cNvPr id="14" name="半闭框 13"/>
          <p:cNvSpPr/>
          <p:nvPr/>
        </p:nvSpPr>
        <p:spPr>
          <a:xfrm rot="5400000">
            <a:off x="10677525" y="1489075"/>
            <a:ext cx="1203960" cy="1116330"/>
          </a:xfrm>
          <a:prstGeom prst="halfFrame">
            <a:avLst>
              <a:gd name="adj1" fmla="val 9876"/>
              <a:gd name="adj2" fmla="val 9876"/>
            </a:avLst>
          </a:prstGeom>
          <a:gradFill flip="none" rotWithShape="1">
            <a:gsLst>
              <a:gs pos="0">
                <a:srgbClr val="DF0E15"/>
              </a:gs>
              <a:gs pos="100000">
                <a:srgbClr val="FE7F52"/>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sz="2400" dirty="0">
              <a:solidFill>
                <a:schemeClr val="bg1"/>
              </a:solidFill>
              <a:latin typeface="宋体" panose="02010600030101010101" pitchFamily="2" charset="-122"/>
              <a:ea typeface="宋体" panose="02010600030101010101" pitchFamily="2" charset="-122"/>
              <a:sym typeface="宋体" panose="02010600030101010101" pitchFamily="2" charset="-122"/>
            </a:endParaRPr>
          </a:p>
        </p:txBody>
      </p:sp>
      <p:grpSp>
        <p:nvGrpSpPr>
          <p:cNvPr id="16" name="组合 15"/>
          <p:cNvGrpSpPr/>
          <p:nvPr/>
        </p:nvGrpSpPr>
        <p:grpSpPr>
          <a:xfrm>
            <a:off x="10371598" y="6509147"/>
            <a:ext cx="1219200" cy="260391"/>
            <a:chOff x="4349587" y="1669855"/>
            <a:chExt cx="2530607" cy="540474"/>
          </a:xfrm>
          <a:solidFill>
            <a:srgbClr val="D91C21"/>
          </a:solidFill>
        </p:grpSpPr>
        <p:sp>
          <p:nvSpPr>
            <p:cNvPr id="17" name="五角星 40"/>
            <p:cNvSpPr/>
            <p:nvPr/>
          </p:nvSpPr>
          <p:spPr>
            <a:xfrm>
              <a:off x="5987638" y="1711127"/>
              <a:ext cx="494847" cy="457930"/>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sp>
          <p:nvSpPr>
            <p:cNvPr id="18" name="五角星 41"/>
            <p:cNvSpPr/>
            <p:nvPr/>
          </p:nvSpPr>
          <p:spPr>
            <a:xfrm>
              <a:off x="6502434" y="1765303"/>
              <a:ext cx="377760" cy="349577"/>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sp>
          <p:nvSpPr>
            <p:cNvPr id="19" name="五角星 40"/>
            <p:cNvSpPr/>
            <p:nvPr/>
          </p:nvSpPr>
          <p:spPr>
            <a:xfrm>
              <a:off x="5321596" y="1669855"/>
              <a:ext cx="584046" cy="54047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grpSp>
          <p:nvGrpSpPr>
            <p:cNvPr id="20" name="组合 19"/>
            <p:cNvGrpSpPr/>
            <p:nvPr/>
          </p:nvGrpSpPr>
          <p:grpSpPr>
            <a:xfrm flipH="1">
              <a:off x="4349587" y="1711127"/>
              <a:ext cx="892556" cy="457930"/>
              <a:chOff x="4349587" y="1711127"/>
              <a:chExt cx="892556" cy="457930"/>
            </a:xfrm>
            <a:grpFill/>
          </p:grpSpPr>
          <p:sp>
            <p:nvSpPr>
              <p:cNvPr id="21" name="五角星 40"/>
              <p:cNvSpPr/>
              <p:nvPr/>
            </p:nvSpPr>
            <p:spPr>
              <a:xfrm>
                <a:off x="4349587" y="1711127"/>
                <a:ext cx="494847" cy="457930"/>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sp>
            <p:nvSpPr>
              <p:cNvPr id="22" name="五角星 41"/>
              <p:cNvSpPr/>
              <p:nvPr/>
            </p:nvSpPr>
            <p:spPr>
              <a:xfrm>
                <a:off x="4864383" y="1765303"/>
                <a:ext cx="377760" cy="349577"/>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grpSp>
      </p:grpSp>
      <p:cxnSp>
        <p:nvCxnSpPr>
          <p:cNvPr id="23" name="直接连接符 22"/>
          <p:cNvCxnSpPr/>
          <p:nvPr/>
        </p:nvCxnSpPr>
        <p:spPr>
          <a:xfrm>
            <a:off x="3821430" y="6625590"/>
            <a:ext cx="6520180" cy="27305"/>
          </a:xfrm>
          <a:prstGeom prst="line">
            <a:avLst/>
          </a:prstGeom>
          <a:ln>
            <a:solidFill>
              <a:srgbClr val="D91C21"/>
            </a:solidFill>
            <a:prstDash val="lgDash"/>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956945" y="309880"/>
            <a:ext cx="5154295" cy="521970"/>
          </a:xfrm>
          <a:prstGeom prst="rect">
            <a:avLst/>
          </a:prstGeom>
          <a:noFill/>
        </p:spPr>
        <p:txBody>
          <a:bodyPr wrap="square" rtlCol="0">
            <a:spAutoFit/>
          </a:bodyPr>
          <a:lstStyle/>
          <a:p>
            <a:pPr algn="dist"/>
            <a:r>
              <a:rPr lang="zh-CN" altLang="en-US" sz="2800" dirty="0">
                <a:solidFill>
                  <a:schemeClr val="bg1"/>
                </a:solidFill>
                <a:latin typeface="楷体" panose="02010609060101010101" charset="-122"/>
                <a:ea typeface="楷体" panose="02010609060101010101" charset="-122"/>
                <a:cs typeface="楷体" panose="02010609060101010101" charset="-122"/>
                <a:sym typeface="宋体" panose="02010600030101010101" pitchFamily="2" charset="-122"/>
              </a:rPr>
              <a:t>征文要写好 追求新奇巧</a:t>
            </a:r>
          </a:p>
        </p:txBody>
      </p:sp>
      <p:grpSp>
        <p:nvGrpSpPr>
          <p:cNvPr id="24" name="组合 23"/>
          <p:cNvGrpSpPr/>
          <p:nvPr/>
        </p:nvGrpSpPr>
        <p:grpSpPr>
          <a:xfrm>
            <a:off x="9314323" y="1319927"/>
            <a:ext cx="1219200" cy="260391"/>
            <a:chOff x="4349587" y="1669855"/>
            <a:chExt cx="2530607" cy="540474"/>
          </a:xfrm>
          <a:solidFill>
            <a:srgbClr val="D91C21"/>
          </a:solidFill>
        </p:grpSpPr>
        <p:sp>
          <p:nvSpPr>
            <p:cNvPr id="25" name="五角星 40"/>
            <p:cNvSpPr/>
            <p:nvPr/>
          </p:nvSpPr>
          <p:spPr>
            <a:xfrm>
              <a:off x="5987638" y="1711127"/>
              <a:ext cx="494847" cy="457930"/>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sp>
          <p:nvSpPr>
            <p:cNvPr id="26" name="五角星 41"/>
            <p:cNvSpPr/>
            <p:nvPr/>
          </p:nvSpPr>
          <p:spPr>
            <a:xfrm>
              <a:off x="6502434" y="1765303"/>
              <a:ext cx="377760" cy="349577"/>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sp>
          <p:nvSpPr>
            <p:cNvPr id="27" name="五角星 40"/>
            <p:cNvSpPr/>
            <p:nvPr/>
          </p:nvSpPr>
          <p:spPr>
            <a:xfrm>
              <a:off x="5321596" y="1669855"/>
              <a:ext cx="584046" cy="54047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grpSp>
          <p:nvGrpSpPr>
            <p:cNvPr id="28" name="组合 27"/>
            <p:cNvGrpSpPr/>
            <p:nvPr/>
          </p:nvGrpSpPr>
          <p:grpSpPr>
            <a:xfrm flipH="1">
              <a:off x="4349587" y="1711127"/>
              <a:ext cx="892556" cy="457930"/>
              <a:chOff x="4349587" y="1711127"/>
              <a:chExt cx="892556" cy="457930"/>
            </a:xfrm>
            <a:grpFill/>
          </p:grpSpPr>
          <p:sp>
            <p:nvSpPr>
              <p:cNvPr id="29" name="五角星 40"/>
              <p:cNvSpPr/>
              <p:nvPr/>
            </p:nvSpPr>
            <p:spPr>
              <a:xfrm>
                <a:off x="4349587" y="1711127"/>
                <a:ext cx="494847" cy="457930"/>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sp>
            <p:nvSpPr>
              <p:cNvPr id="30" name="五角星 41"/>
              <p:cNvSpPr/>
              <p:nvPr/>
            </p:nvSpPr>
            <p:spPr>
              <a:xfrm>
                <a:off x="4864383" y="1765303"/>
                <a:ext cx="377760" cy="349577"/>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grpSp>
      </p:grpSp>
      <p:cxnSp>
        <p:nvCxnSpPr>
          <p:cNvPr id="2" name="直接连接符 1"/>
          <p:cNvCxnSpPr/>
          <p:nvPr/>
        </p:nvCxnSpPr>
        <p:spPr>
          <a:xfrm flipV="1">
            <a:off x="956945" y="1445260"/>
            <a:ext cx="8253095" cy="9525"/>
          </a:xfrm>
          <a:prstGeom prst="line">
            <a:avLst/>
          </a:prstGeom>
          <a:ln>
            <a:solidFill>
              <a:srgbClr val="D91C21"/>
            </a:solidFill>
            <a:prstDash val="lgDash"/>
          </a:ln>
        </p:spPr>
        <p:style>
          <a:lnRef idx="1">
            <a:schemeClr val="accent1"/>
          </a:lnRef>
          <a:fillRef idx="0">
            <a:schemeClr val="accent1"/>
          </a:fillRef>
          <a:effectRef idx="0">
            <a:schemeClr val="accent1"/>
          </a:effectRef>
          <a:fontRef idx="minor">
            <a:schemeClr val="tx1"/>
          </a:fontRef>
        </p:style>
      </p:cxnSp>
      <p:sp>
        <p:nvSpPr>
          <p:cNvPr id="31" name="文本框 30"/>
          <p:cNvSpPr txBox="1"/>
          <p:nvPr/>
        </p:nvSpPr>
        <p:spPr>
          <a:xfrm>
            <a:off x="676910" y="994410"/>
            <a:ext cx="3208020" cy="460375"/>
          </a:xfrm>
          <a:prstGeom prst="rect">
            <a:avLst/>
          </a:prstGeom>
          <a:noFill/>
        </p:spPr>
        <p:txBody>
          <a:bodyPr wrap="square">
            <a:spAutoFit/>
          </a:bodyPr>
          <a:lstStyle>
            <a:defPPr>
              <a:defRPr lang="zh-CN"/>
            </a:defPPr>
            <a:lvl1pPr>
              <a:defRPr sz="2400">
                <a:solidFill>
                  <a:srgbClr val="B30D1D"/>
                </a:solidFill>
                <a:latin typeface="思源黑体 CN Medium" panose="020B0600000000000000" pitchFamily="34" charset="-122"/>
                <a:ea typeface="思源黑体 CN Medium" panose="020B0600000000000000" pitchFamily="34" charset="-122"/>
              </a:defRPr>
            </a:lvl1pPr>
          </a:lstStyle>
          <a:p>
            <a:r>
              <a:rPr lang="zh-CN" b="1" dirty="0">
                <a:solidFill>
                  <a:srgbClr val="FF0000"/>
                </a:solidFill>
                <a:latin typeface="楷体" panose="02010609060101010101" charset="-122"/>
                <a:ea typeface="楷体" panose="02010609060101010101" charset="-122"/>
                <a:sym typeface="宋体" panose="02010600030101010101" pitchFamily="2" charset="-122"/>
              </a:rPr>
              <a:t>标题：起个好名字</a:t>
            </a:r>
          </a:p>
        </p:txBody>
      </p:sp>
      <p:pic>
        <p:nvPicPr>
          <p:cNvPr id="10" name="图片 13" descr="https://p0.ssl.qhimgs1.com/sdr/400__/t010e0dcd212ee8d020.jpg"/>
          <p:cNvPicPr>
            <a:picLocks noChangeAspect="1" noChangeArrowheads="1"/>
          </p:cNvPicPr>
          <p:nvPr/>
        </p:nvPicPr>
        <p:blipFill>
          <a:blip r:embed="rId2" cstate="print"/>
          <a:srcRect/>
          <a:stretch>
            <a:fillRect/>
          </a:stretch>
        </p:blipFill>
        <p:spPr>
          <a:xfrm>
            <a:off x="8644890" y="3609340"/>
            <a:ext cx="3193415" cy="2735580"/>
          </a:xfrm>
          <a:prstGeom prst="rect">
            <a:avLst/>
          </a:prstGeom>
          <a:noFill/>
          <a:ln w="9525">
            <a:noFill/>
            <a:miter lim="800000"/>
            <a:headEnd/>
            <a:tailEnd/>
          </a:ln>
        </p:spPr>
      </p:pic>
    </p:spTree>
  </p:cSld>
  <p:clrMapOvr>
    <a:masterClrMapping/>
  </p:clrMapOvr>
  <mc:AlternateContent xmlns:mc="http://schemas.openxmlformats.org/markup-compatibility/2006">
    <mc:Choice xmlns="" xmlns:p14="http://schemas.microsoft.com/office/powerpoint/2010/main" Requires="p14">
      <p:transition spd="slow" p14:dur="1500">
        <p:random/>
      </p:transition>
    </mc:Choice>
    <mc:Fallback>
      <p:transition spd="slow">
        <p:random/>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4544695" y="1751330"/>
            <a:ext cx="6814961" cy="3873499"/>
          </a:xfrm>
          <a:prstGeom prst="rect">
            <a:avLst/>
          </a:prstGeom>
          <a:solidFill>
            <a:schemeClr val="bg1">
              <a:alpha val="77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sz="2400" dirty="0">
              <a:solidFill>
                <a:schemeClr val="bg1"/>
              </a:solidFill>
              <a:latin typeface="宋体" panose="02010600030101010101" pitchFamily="2" charset="-122"/>
              <a:ea typeface="宋体" panose="02010600030101010101" pitchFamily="2" charset="-122"/>
              <a:sym typeface="宋体" panose="02010600030101010101" pitchFamily="2" charset="-122"/>
            </a:endParaRPr>
          </a:p>
        </p:txBody>
      </p:sp>
      <p:sp>
        <p:nvSpPr>
          <p:cNvPr id="13" name="矩形 12"/>
          <p:cNvSpPr/>
          <p:nvPr/>
        </p:nvSpPr>
        <p:spPr>
          <a:xfrm>
            <a:off x="582295" y="1631315"/>
            <a:ext cx="3347085" cy="4499610"/>
          </a:xfrm>
          <a:prstGeom prst="rect">
            <a:avLst/>
          </a:prstGeom>
          <a:gradFill flip="none" rotWithShape="1">
            <a:gsLst>
              <a:gs pos="0">
                <a:srgbClr val="DF0E15"/>
              </a:gs>
              <a:gs pos="100000">
                <a:srgbClr val="FE7F52">
                  <a:alpha val="0"/>
                </a:srgbClr>
              </a:gs>
            </a:gsLst>
            <a:lin ang="189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2400">
              <a:solidFill>
                <a:schemeClr val="bg1"/>
              </a:solidFill>
              <a:latin typeface="宋体" panose="02010600030101010101" pitchFamily="2" charset="-122"/>
              <a:ea typeface="宋体" panose="02010600030101010101" pitchFamily="2" charset="-122"/>
              <a:sym typeface="宋体" panose="02010600030101010101" pitchFamily="2" charset="-122"/>
            </a:endParaRPr>
          </a:p>
        </p:txBody>
      </p:sp>
      <p:sp>
        <p:nvSpPr>
          <p:cNvPr id="6" name="矩形 5"/>
          <p:cNvSpPr/>
          <p:nvPr/>
        </p:nvSpPr>
        <p:spPr>
          <a:xfrm>
            <a:off x="956945" y="1631315"/>
            <a:ext cx="3311525" cy="4170045"/>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sz="2400" dirty="0">
              <a:solidFill>
                <a:schemeClr val="bg1"/>
              </a:solidFill>
              <a:latin typeface="宋体" panose="02010600030101010101" pitchFamily="2" charset="-122"/>
              <a:ea typeface="宋体" panose="02010600030101010101" pitchFamily="2" charset="-122"/>
              <a:sym typeface="宋体" panose="02010600030101010101" pitchFamily="2" charset="-122"/>
            </a:endParaRPr>
          </a:p>
        </p:txBody>
      </p:sp>
      <p:sp>
        <p:nvSpPr>
          <p:cNvPr id="9" name="平行四边形 8"/>
          <p:cNvSpPr/>
          <p:nvPr/>
        </p:nvSpPr>
        <p:spPr>
          <a:xfrm>
            <a:off x="0" y="264707"/>
            <a:ext cx="12192000" cy="587115"/>
          </a:xfrm>
          <a:prstGeom prst="parallelogram">
            <a:avLst>
              <a:gd name="adj" fmla="val 0"/>
            </a:avLst>
          </a:prstGeom>
          <a:gradFill flip="none" rotWithShape="1">
            <a:gsLst>
              <a:gs pos="0">
                <a:srgbClr val="DF0E15"/>
              </a:gs>
              <a:gs pos="100000">
                <a:srgbClr val="FE7F52"/>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400" dirty="0">
                <a:solidFill>
                  <a:schemeClr val="bg1"/>
                </a:solidFill>
                <a:latin typeface="宋体" panose="02010600030101010101" pitchFamily="2" charset="-122"/>
                <a:ea typeface="宋体" panose="02010600030101010101" pitchFamily="2" charset="-122"/>
                <a:sym typeface="宋体" panose="02010600030101010101" pitchFamily="2" charset="-122"/>
              </a:rPr>
              <a:t> </a:t>
            </a:r>
            <a:endParaRPr lang="zh-CN" altLang="en-US" sz="2400" dirty="0">
              <a:solidFill>
                <a:schemeClr val="bg1"/>
              </a:solidFill>
              <a:latin typeface="宋体" panose="02010600030101010101" pitchFamily="2" charset="-122"/>
              <a:ea typeface="宋体" panose="02010600030101010101" pitchFamily="2" charset="-122"/>
              <a:sym typeface="宋体" panose="02010600030101010101" pitchFamily="2" charset="-122"/>
            </a:endParaRPr>
          </a:p>
        </p:txBody>
      </p:sp>
      <p:grpSp>
        <p:nvGrpSpPr>
          <p:cNvPr id="3" name="组合 2"/>
          <p:cNvGrpSpPr/>
          <p:nvPr/>
        </p:nvGrpSpPr>
        <p:grpSpPr>
          <a:xfrm>
            <a:off x="298450" y="264707"/>
            <a:ext cx="565007" cy="568402"/>
            <a:chOff x="467606" y="208867"/>
            <a:chExt cx="565007" cy="568402"/>
          </a:xfrm>
        </p:grpSpPr>
        <p:sp>
          <p:nvSpPr>
            <p:cNvPr id="4" name="椭圆 3"/>
            <p:cNvSpPr/>
            <p:nvPr/>
          </p:nvSpPr>
          <p:spPr>
            <a:xfrm>
              <a:off x="467606" y="208867"/>
              <a:ext cx="565007" cy="568402"/>
            </a:xfrm>
            <a:prstGeom prst="ellipse">
              <a:avLst/>
            </a:prstGeom>
            <a:solidFill>
              <a:schemeClr val="bg1"/>
            </a:solidFill>
            <a:ln>
              <a:solidFill>
                <a:srgbClr val="DF0E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2">
                    <a:lumMod val="25000"/>
                  </a:schemeClr>
                </a:solidFill>
                <a:latin typeface="宋体" panose="02010600030101010101" pitchFamily="2" charset="-122"/>
                <a:ea typeface="宋体" panose="02010600030101010101" pitchFamily="2" charset="-122"/>
                <a:sym typeface="宋体" panose="02010600030101010101" pitchFamily="2" charset="-122"/>
              </a:endParaRPr>
            </a:p>
          </p:txBody>
        </p:sp>
        <p:sp>
          <p:nvSpPr>
            <p:cNvPr id="5" name="星形: 五角 4"/>
            <p:cNvSpPr/>
            <p:nvPr/>
          </p:nvSpPr>
          <p:spPr>
            <a:xfrm rot="6500145" flipV="1">
              <a:off x="502719" y="253387"/>
              <a:ext cx="479364" cy="479361"/>
            </a:xfrm>
            <a:prstGeom prst="star5">
              <a:avLst/>
            </a:prstGeom>
            <a:gradFill flip="none" rotWithShape="1">
              <a:gsLst>
                <a:gs pos="0">
                  <a:srgbClr val="DF0E15"/>
                </a:gs>
                <a:gs pos="100000">
                  <a:srgbClr val="FE7F52"/>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2400">
                <a:solidFill>
                  <a:schemeClr val="bg1"/>
                </a:solidFill>
                <a:latin typeface="宋体" panose="02010600030101010101" pitchFamily="2" charset="-122"/>
                <a:ea typeface="宋体" panose="02010600030101010101" pitchFamily="2" charset="-122"/>
                <a:sym typeface="宋体" panose="02010600030101010101" pitchFamily="2" charset="-122"/>
              </a:endParaRPr>
            </a:p>
          </p:txBody>
        </p:sp>
      </p:grpSp>
      <p:cxnSp>
        <p:nvCxnSpPr>
          <p:cNvPr id="7" name="直接连接符 6"/>
          <p:cNvCxnSpPr>
            <a:stCxn id="11" idx="3"/>
          </p:cNvCxnSpPr>
          <p:nvPr/>
        </p:nvCxnSpPr>
        <p:spPr>
          <a:xfrm flipV="1">
            <a:off x="6111240" y="551180"/>
            <a:ext cx="6080760" cy="19685"/>
          </a:xfrm>
          <a:prstGeom prst="line">
            <a:avLst/>
          </a:prstGeom>
          <a:ln>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956945" y="1725295"/>
            <a:ext cx="7120890" cy="4111625"/>
          </a:xfrm>
          <a:prstGeom prst="rect">
            <a:avLst/>
          </a:prstGeom>
          <a:noFill/>
        </p:spPr>
        <p:txBody>
          <a:bodyPr wrap="square">
            <a:spAutoFit/>
          </a:bodyPr>
          <a:lstStyle>
            <a:defPPr>
              <a:defRPr lang="zh-CN"/>
            </a:defPPr>
            <a:lvl1pPr>
              <a:lnSpc>
                <a:spcPct val="132000"/>
              </a:lnSpc>
              <a:defRPr sz="1600">
                <a:solidFill>
                  <a:schemeClr val="bg2">
                    <a:lumMod val="25000"/>
                  </a:schemeClr>
                </a:solidFill>
                <a:latin typeface="+mn-ea"/>
              </a:defRPr>
            </a:lvl1pPr>
          </a:lstStyle>
          <a:p>
            <a:r>
              <a:rPr lang="en-US" sz="1800" b="1" dirty="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    </a:t>
            </a:r>
            <a:r>
              <a:rPr sz="1800" b="1" dirty="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1、开头的重要性</a:t>
            </a:r>
            <a:endParaRPr sz="1800" dirty="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endParaRPr>
          </a:p>
          <a:p>
            <a:r>
              <a:rPr sz="1800" dirty="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    文章的开头给读者第一印象，直接影响对整篇作文读下去的感觉。开头好像进房门，决定下面的写作方向。开头也为后面的文章做铺垫。</a:t>
            </a:r>
          </a:p>
          <a:p>
            <a:r>
              <a:rPr sz="1800" b="1" dirty="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    2、对开头的要求</a:t>
            </a:r>
            <a:endParaRPr sz="1800" dirty="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endParaRPr>
          </a:p>
          <a:p>
            <a:r>
              <a:rPr sz="1800" dirty="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    ——要简练，把主要的时间地点交代清楚就可以了</a:t>
            </a:r>
          </a:p>
          <a:p>
            <a:r>
              <a:rPr sz="1800" dirty="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    ——要有文采，不同于写话。</a:t>
            </a:r>
          </a:p>
          <a:p>
            <a:r>
              <a:rPr sz="1800" b="1" dirty="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《野炊》的开头方法：</a:t>
            </a:r>
          </a:p>
          <a:p>
            <a:r>
              <a:rPr sz="1800" b="1" dirty="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   </a:t>
            </a:r>
            <a:r>
              <a:rPr sz="1800" dirty="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 3月10日上午，我们全班同学在马老师的带领下，一起来到黄家码头的沙滩上开展野炊活动。</a:t>
            </a:r>
          </a:p>
          <a:p>
            <a:r>
              <a:rPr sz="1800" dirty="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    阳春三月，江风吹在身上还有阵阵寒意，可黄家码头的沙滩上却是一番热闹景象，一场别开生面的野炊活动就要开始了。</a:t>
            </a:r>
          </a:p>
        </p:txBody>
      </p:sp>
      <p:sp>
        <p:nvSpPr>
          <p:cNvPr id="14" name="半闭框 13"/>
          <p:cNvSpPr/>
          <p:nvPr/>
        </p:nvSpPr>
        <p:spPr>
          <a:xfrm rot="5400000">
            <a:off x="10635615" y="1665605"/>
            <a:ext cx="1097280" cy="1028700"/>
          </a:xfrm>
          <a:prstGeom prst="halfFrame">
            <a:avLst>
              <a:gd name="adj1" fmla="val 9876"/>
              <a:gd name="adj2" fmla="val 9876"/>
            </a:avLst>
          </a:prstGeom>
          <a:gradFill flip="none" rotWithShape="1">
            <a:gsLst>
              <a:gs pos="0">
                <a:srgbClr val="DF0E15"/>
              </a:gs>
              <a:gs pos="100000">
                <a:srgbClr val="FE7F52"/>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sz="2400" dirty="0">
              <a:solidFill>
                <a:schemeClr val="bg1"/>
              </a:solidFill>
              <a:latin typeface="宋体" panose="02010600030101010101" pitchFamily="2" charset="-122"/>
              <a:ea typeface="宋体" panose="02010600030101010101" pitchFamily="2" charset="-122"/>
              <a:sym typeface="宋体" panose="02010600030101010101" pitchFamily="2" charset="-122"/>
            </a:endParaRPr>
          </a:p>
        </p:txBody>
      </p:sp>
      <p:grpSp>
        <p:nvGrpSpPr>
          <p:cNvPr id="16" name="组合 15"/>
          <p:cNvGrpSpPr/>
          <p:nvPr/>
        </p:nvGrpSpPr>
        <p:grpSpPr>
          <a:xfrm>
            <a:off x="9632458" y="6018292"/>
            <a:ext cx="1219200" cy="260391"/>
            <a:chOff x="4349587" y="1669855"/>
            <a:chExt cx="2530607" cy="540474"/>
          </a:xfrm>
          <a:solidFill>
            <a:srgbClr val="D91C21"/>
          </a:solidFill>
        </p:grpSpPr>
        <p:sp>
          <p:nvSpPr>
            <p:cNvPr id="17" name="五角星 40"/>
            <p:cNvSpPr/>
            <p:nvPr/>
          </p:nvSpPr>
          <p:spPr>
            <a:xfrm>
              <a:off x="5987638" y="1711127"/>
              <a:ext cx="494847" cy="457930"/>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sp>
          <p:nvSpPr>
            <p:cNvPr id="18" name="五角星 41"/>
            <p:cNvSpPr/>
            <p:nvPr/>
          </p:nvSpPr>
          <p:spPr>
            <a:xfrm>
              <a:off x="6502434" y="1765303"/>
              <a:ext cx="377760" cy="349577"/>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sp>
          <p:nvSpPr>
            <p:cNvPr id="19" name="五角星 40"/>
            <p:cNvSpPr/>
            <p:nvPr/>
          </p:nvSpPr>
          <p:spPr>
            <a:xfrm>
              <a:off x="5321596" y="1669855"/>
              <a:ext cx="584046" cy="54047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grpSp>
          <p:nvGrpSpPr>
            <p:cNvPr id="20" name="组合 19"/>
            <p:cNvGrpSpPr/>
            <p:nvPr/>
          </p:nvGrpSpPr>
          <p:grpSpPr>
            <a:xfrm flipH="1">
              <a:off x="4349587" y="1711127"/>
              <a:ext cx="892556" cy="457930"/>
              <a:chOff x="4349587" y="1711127"/>
              <a:chExt cx="892556" cy="457930"/>
            </a:xfrm>
            <a:grpFill/>
          </p:grpSpPr>
          <p:sp>
            <p:nvSpPr>
              <p:cNvPr id="21" name="五角星 40"/>
              <p:cNvSpPr/>
              <p:nvPr/>
            </p:nvSpPr>
            <p:spPr>
              <a:xfrm>
                <a:off x="4349587" y="1711127"/>
                <a:ext cx="494847" cy="457930"/>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sp>
            <p:nvSpPr>
              <p:cNvPr id="22" name="五角星 41"/>
              <p:cNvSpPr/>
              <p:nvPr/>
            </p:nvSpPr>
            <p:spPr>
              <a:xfrm>
                <a:off x="4864383" y="1765303"/>
                <a:ext cx="377760" cy="349577"/>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grpSp>
      </p:grpSp>
      <p:cxnSp>
        <p:nvCxnSpPr>
          <p:cNvPr id="23" name="直接连接符 22"/>
          <p:cNvCxnSpPr/>
          <p:nvPr/>
        </p:nvCxnSpPr>
        <p:spPr>
          <a:xfrm>
            <a:off x="4047490" y="6130925"/>
            <a:ext cx="5584825" cy="34925"/>
          </a:xfrm>
          <a:prstGeom prst="line">
            <a:avLst/>
          </a:prstGeom>
          <a:ln>
            <a:solidFill>
              <a:srgbClr val="D91C21"/>
            </a:solidFill>
            <a:prstDash val="lgDash"/>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956945" y="309880"/>
            <a:ext cx="5154295" cy="521970"/>
          </a:xfrm>
          <a:prstGeom prst="rect">
            <a:avLst/>
          </a:prstGeom>
          <a:noFill/>
        </p:spPr>
        <p:txBody>
          <a:bodyPr wrap="square" rtlCol="0">
            <a:spAutoFit/>
          </a:bodyPr>
          <a:lstStyle/>
          <a:p>
            <a:pPr algn="dist"/>
            <a:r>
              <a:rPr lang="zh-CN" altLang="en-US" sz="2800" dirty="0">
                <a:solidFill>
                  <a:schemeClr val="bg1"/>
                </a:solidFill>
                <a:latin typeface="楷体" panose="02010609060101010101" charset="-122"/>
                <a:ea typeface="楷体" panose="02010609060101010101" charset="-122"/>
                <a:cs typeface="楷体" panose="02010609060101010101" charset="-122"/>
                <a:sym typeface="宋体" panose="02010600030101010101" pitchFamily="2" charset="-122"/>
              </a:rPr>
              <a:t>征文要写好 追求新奇巧</a:t>
            </a:r>
          </a:p>
        </p:txBody>
      </p:sp>
      <p:grpSp>
        <p:nvGrpSpPr>
          <p:cNvPr id="24" name="组合 23"/>
          <p:cNvGrpSpPr/>
          <p:nvPr/>
        </p:nvGrpSpPr>
        <p:grpSpPr>
          <a:xfrm>
            <a:off x="9394333" y="1511062"/>
            <a:ext cx="1219200" cy="260391"/>
            <a:chOff x="4349587" y="1669855"/>
            <a:chExt cx="2530607" cy="540474"/>
          </a:xfrm>
          <a:solidFill>
            <a:srgbClr val="D91C21"/>
          </a:solidFill>
        </p:grpSpPr>
        <p:sp>
          <p:nvSpPr>
            <p:cNvPr id="25" name="五角星 40"/>
            <p:cNvSpPr/>
            <p:nvPr/>
          </p:nvSpPr>
          <p:spPr>
            <a:xfrm>
              <a:off x="5987638" y="1711127"/>
              <a:ext cx="494847" cy="457930"/>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sp>
          <p:nvSpPr>
            <p:cNvPr id="26" name="五角星 41"/>
            <p:cNvSpPr/>
            <p:nvPr/>
          </p:nvSpPr>
          <p:spPr>
            <a:xfrm>
              <a:off x="6502434" y="1765303"/>
              <a:ext cx="377760" cy="349577"/>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sp>
          <p:nvSpPr>
            <p:cNvPr id="27" name="五角星 40"/>
            <p:cNvSpPr/>
            <p:nvPr/>
          </p:nvSpPr>
          <p:spPr>
            <a:xfrm>
              <a:off x="5321596" y="1669855"/>
              <a:ext cx="584046" cy="54047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grpSp>
          <p:nvGrpSpPr>
            <p:cNvPr id="28" name="组合 27"/>
            <p:cNvGrpSpPr/>
            <p:nvPr/>
          </p:nvGrpSpPr>
          <p:grpSpPr>
            <a:xfrm flipH="1">
              <a:off x="4349587" y="1711127"/>
              <a:ext cx="892556" cy="457930"/>
              <a:chOff x="4349587" y="1711127"/>
              <a:chExt cx="892556" cy="457930"/>
            </a:xfrm>
            <a:grpFill/>
          </p:grpSpPr>
          <p:sp>
            <p:nvSpPr>
              <p:cNvPr id="29" name="五角星 40"/>
              <p:cNvSpPr/>
              <p:nvPr/>
            </p:nvSpPr>
            <p:spPr>
              <a:xfrm>
                <a:off x="4349587" y="1711127"/>
                <a:ext cx="494847" cy="457930"/>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sp>
            <p:nvSpPr>
              <p:cNvPr id="30" name="五角星 41"/>
              <p:cNvSpPr/>
              <p:nvPr/>
            </p:nvSpPr>
            <p:spPr>
              <a:xfrm>
                <a:off x="4864383" y="1765303"/>
                <a:ext cx="377760" cy="349577"/>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grpSp>
      </p:grpSp>
      <p:cxnSp>
        <p:nvCxnSpPr>
          <p:cNvPr id="2" name="直接连接符 1"/>
          <p:cNvCxnSpPr/>
          <p:nvPr/>
        </p:nvCxnSpPr>
        <p:spPr>
          <a:xfrm flipV="1">
            <a:off x="956945" y="1631315"/>
            <a:ext cx="8439785" cy="38735"/>
          </a:xfrm>
          <a:prstGeom prst="line">
            <a:avLst/>
          </a:prstGeom>
          <a:ln>
            <a:solidFill>
              <a:srgbClr val="D91C21"/>
            </a:solidFill>
            <a:prstDash val="lgDash"/>
          </a:ln>
        </p:spPr>
        <p:style>
          <a:lnRef idx="1">
            <a:schemeClr val="accent1"/>
          </a:lnRef>
          <a:fillRef idx="0">
            <a:schemeClr val="accent1"/>
          </a:fillRef>
          <a:effectRef idx="0">
            <a:schemeClr val="accent1"/>
          </a:effectRef>
          <a:fontRef idx="minor">
            <a:schemeClr val="tx1"/>
          </a:fontRef>
        </p:style>
      </p:cxnSp>
      <p:sp>
        <p:nvSpPr>
          <p:cNvPr id="31" name="文本框 30"/>
          <p:cNvSpPr txBox="1"/>
          <p:nvPr/>
        </p:nvSpPr>
        <p:spPr>
          <a:xfrm>
            <a:off x="839470" y="1170940"/>
            <a:ext cx="3208020" cy="460375"/>
          </a:xfrm>
          <a:prstGeom prst="rect">
            <a:avLst/>
          </a:prstGeom>
          <a:noFill/>
        </p:spPr>
        <p:txBody>
          <a:bodyPr wrap="square">
            <a:spAutoFit/>
          </a:bodyPr>
          <a:lstStyle>
            <a:defPPr>
              <a:defRPr lang="zh-CN"/>
            </a:defPPr>
            <a:lvl1pPr>
              <a:defRPr sz="2400">
                <a:solidFill>
                  <a:srgbClr val="B30D1D"/>
                </a:solidFill>
                <a:latin typeface="思源黑体 CN Medium" panose="020B0600000000000000" pitchFamily="34" charset="-122"/>
                <a:ea typeface="思源黑体 CN Medium" panose="020B0600000000000000" pitchFamily="34" charset="-122"/>
              </a:defRPr>
            </a:lvl1pPr>
          </a:lstStyle>
          <a:p>
            <a:r>
              <a:rPr lang="zh-CN" b="1" dirty="0">
                <a:solidFill>
                  <a:srgbClr val="FF0000"/>
                </a:solidFill>
                <a:latin typeface="楷体" panose="02010609060101010101" charset="-122"/>
                <a:ea typeface="楷体" panose="02010609060101010101" charset="-122"/>
                <a:sym typeface="宋体" panose="02010600030101010101" pitchFamily="2" charset="-122"/>
              </a:rPr>
              <a:t>开头：先给人好感觉</a:t>
            </a:r>
          </a:p>
        </p:txBody>
      </p:sp>
      <p:pic>
        <p:nvPicPr>
          <p:cNvPr id="32" name="图片 1" descr="http://n1.itc.cn/img8/wb/recom/2016/03/29/145920459646651381.JPEG"/>
          <p:cNvPicPr>
            <a:picLocks noChangeAspect="1" noChangeArrowheads="1"/>
          </p:cNvPicPr>
          <p:nvPr/>
        </p:nvPicPr>
        <p:blipFill>
          <a:blip r:embed="rId2" cstate="print"/>
          <a:srcRect/>
          <a:stretch>
            <a:fillRect/>
          </a:stretch>
        </p:blipFill>
        <p:spPr>
          <a:xfrm>
            <a:off x="8077835" y="1821815"/>
            <a:ext cx="3450590" cy="4146550"/>
          </a:xfrm>
          <a:prstGeom prst="rect">
            <a:avLst/>
          </a:prstGeom>
          <a:noFill/>
          <a:ln w="9525">
            <a:noFill/>
            <a:miter lim="800000"/>
            <a:headEnd/>
            <a:tailEnd/>
          </a:ln>
        </p:spPr>
      </p:pic>
    </p:spTree>
  </p:cSld>
  <p:clrMapOvr>
    <a:masterClrMapping/>
  </p:clrMapOvr>
  <mc:AlternateContent xmlns:mc="http://schemas.openxmlformats.org/markup-compatibility/2006">
    <mc:Choice xmlns="" xmlns:p14="http://schemas.microsoft.com/office/powerpoint/2010/main" Requires="p14">
      <p:transition spd="slow" p14:dur="1500">
        <p:random/>
      </p:transition>
    </mc:Choice>
    <mc:Fallback>
      <p:transition spd="slow">
        <p:random/>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537845" y="1603375"/>
            <a:ext cx="3347085" cy="4562475"/>
          </a:xfrm>
          <a:prstGeom prst="rect">
            <a:avLst/>
          </a:prstGeom>
          <a:gradFill flip="none" rotWithShape="1">
            <a:gsLst>
              <a:gs pos="0">
                <a:srgbClr val="DF0E15"/>
              </a:gs>
              <a:gs pos="100000">
                <a:srgbClr val="FE7F52">
                  <a:alpha val="0"/>
                </a:srgbClr>
              </a:gs>
            </a:gsLst>
            <a:lin ang="189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2400">
              <a:solidFill>
                <a:schemeClr val="bg1"/>
              </a:solidFill>
              <a:latin typeface="宋体" panose="02010600030101010101" pitchFamily="2" charset="-122"/>
              <a:ea typeface="宋体" panose="02010600030101010101" pitchFamily="2" charset="-122"/>
              <a:sym typeface="宋体" panose="02010600030101010101" pitchFamily="2" charset="-122"/>
            </a:endParaRPr>
          </a:p>
        </p:txBody>
      </p:sp>
      <p:sp>
        <p:nvSpPr>
          <p:cNvPr id="6" name="矩形 5"/>
          <p:cNvSpPr/>
          <p:nvPr/>
        </p:nvSpPr>
        <p:spPr>
          <a:xfrm>
            <a:off x="876300" y="1537970"/>
            <a:ext cx="3311525" cy="4281805"/>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sz="2400" dirty="0">
              <a:solidFill>
                <a:schemeClr val="bg1"/>
              </a:solidFill>
              <a:latin typeface="宋体" panose="02010600030101010101" pitchFamily="2" charset="-122"/>
              <a:ea typeface="宋体" panose="02010600030101010101" pitchFamily="2" charset="-122"/>
              <a:sym typeface="宋体" panose="02010600030101010101" pitchFamily="2" charset="-122"/>
            </a:endParaRPr>
          </a:p>
        </p:txBody>
      </p:sp>
      <p:sp>
        <p:nvSpPr>
          <p:cNvPr id="9" name="平行四边形 8"/>
          <p:cNvSpPr/>
          <p:nvPr/>
        </p:nvSpPr>
        <p:spPr>
          <a:xfrm>
            <a:off x="0" y="264707"/>
            <a:ext cx="12192000" cy="587115"/>
          </a:xfrm>
          <a:prstGeom prst="parallelogram">
            <a:avLst>
              <a:gd name="adj" fmla="val 0"/>
            </a:avLst>
          </a:prstGeom>
          <a:gradFill flip="none" rotWithShape="1">
            <a:gsLst>
              <a:gs pos="0">
                <a:srgbClr val="DF0E15"/>
              </a:gs>
              <a:gs pos="100000">
                <a:srgbClr val="FE7F52"/>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400" dirty="0">
                <a:solidFill>
                  <a:schemeClr val="bg1"/>
                </a:solidFill>
                <a:latin typeface="宋体" panose="02010600030101010101" pitchFamily="2" charset="-122"/>
                <a:ea typeface="宋体" panose="02010600030101010101" pitchFamily="2" charset="-122"/>
                <a:sym typeface="宋体" panose="02010600030101010101" pitchFamily="2" charset="-122"/>
              </a:rPr>
              <a:t> </a:t>
            </a:r>
            <a:endParaRPr lang="zh-CN" altLang="en-US" sz="2400" dirty="0">
              <a:solidFill>
                <a:schemeClr val="bg1"/>
              </a:solidFill>
              <a:latin typeface="宋体" panose="02010600030101010101" pitchFamily="2" charset="-122"/>
              <a:ea typeface="宋体" panose="02010600030101010101" pitchFamily="2" charset="-122"/>
              <a:sym typeface="宋体" panose="02010600030101010101" pitchFamily="2" charset="-122"/>
            </a:endParaRPr>
          </a:p>
        </p:txBody>
      </p:sp>
      <p:grpSp>
        <p:nvGrpSpPr>
          <p:cNvPr id="3" name="组合 2"/>
          <p:cNvGrpSpPr/>
          <p:nvPr/>
        </p:nvGrpSpPr>
        <p:grpSpPr>
          <a:xfrm>
            <a:off x="298450" y="264707"/>
            <a:ext cx="565007" cy="568402"/>
            <a:chOff x="467606" y="208867"/>
            <a:chExt cx="565007" cy="568402"/>
          </a:xfrm>
        </p:grpSpPr>
        <p:sp>
          <p:nvSpPr>
            <p:cNvPr id="4" name="椭圆 3"/>
            <p:cNvSpPr/>
            <p:nvPr/>
          </p:nvSpPr>
          <p:spPr>
            <a:xfrm>
              <a:off x="467606" y="208867"/>
              <a:ext cx="565007" cy="568402"/>
            </a:xfrm>
            <a:prstGeom prst="ellipse">
              <a:avLst/>
            </a:prstGeom>
            <a:solidFill>
              <a:schemeClr val="bg1"/>
            </a:solidFill>
            <a:ln>
              <a:solidFill>
                <a:srgbClr val="DF0E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2">
                    <a:lumMod val="25000"/>
                  </a:schemeClr>
                </a:solidFill>
                <a:latin typeface="宋体" panose="02010600030101010101" pitchFamily="2" charset="-122"/>
                <a:ea typeface="宋体" panose="02010600030101010101" pitchFamily="2" charset="-122"/>
                <a:sym typeface="宋体" panose="02010600030101010101" pitchFamily="2" charset="-122"/>
              </a:endParaRPr>
            </a:p>
          </p:txBody>
        </p:sp>
        <p:sp>
          <p:nvSpPr>
            <p:cNvPr id="5" name="星形: 五角 4"/>
            <p:cNvSpPr/>
            <p:nvPr/>
          </p:nvSpPr>
          <p:spPr>
            <a:xfrm rot="6500145" flipV="1">
              <a:off x="502719" y="253387"/>
              <a:ext cx="479364" cy="479361"/>
            </a:xfrm>
            <a:prstGeom prst="star5">
              <a:avLst/>
            </a:prstGeom>
            <a:gradFill flip="none" rotWithShape="1">
              <a:gsLst>
                <a:gs pos="0">
                  <a:srgbClr val="DF0E15"/>
                </a:gs>
                <a:gs pos="100000">
                  <a:srgbClr val="FE7F52"/>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2400">
                <a:solidFill>
                  <a:schemeClr val="bg1"/>
                </a:solidFill>
                <a:latin typeface="宋体" panose="02010600030101010101" pitchFamily="2" charset="-122"/>
                <a:ea typeface="宋体" panose="02010600030101010101" pitchFamily="2" charset="-122"/>
                <a:sym typeface="宋体" panose="02010600030101010101" pitchFamily="2" charset="-122"/>
              </a:endParaRPr>
            </a:p>
          </p:txBody>
        </p:sp>
      </p:grpSp>
      <p:cxnSp>
        <p:nvCxnSpPr>
          <p:cNvPr id="7" name="直接连接符 6"/>
          <p:cNvCxnSpPr>
            <a:stCxn id="11" idx="3"/>
          </p:cNvCxnSpPr>
          <p:nvPr/>
        </p:nvCxnSpPr>
        <p:spPr>
          <a:xfrm flipV="1">
            <a:off x="6111240" y="551180"/>
            <a:ext cx="6080760" cy="19685"/>
          </a:xfrm>
          <a:prstGeom prst="line">
            <a:avLst/>
          </a:prstGeom>
          <a:ln>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876300" y="1603375"/>
            <a:ext cx="10658475" cy="4556125"/>
          </a:xfrm>
          <a:prstGeom prst="rect">
            <a:avLst/>
          </a:prstGeom>
          <a:noFill/>
        </p:spPr>
        <p:txBody>
          <a:bodyPr wrap="square">
            <a:spAutoFit/>
          </a:bodyPr>
          <a:lstStyle>
            <a:defPPr>
              <a:defRPr lang="zh-CN"/>
            </a:defPPr>
            <a:lvl1pPr>
              <a:lnSpc>
                <a:spcPct val="132000"/>
              </a:lnSpc>
              <a:defRPr sz="1600">
                <a:solidFill>
                  <a:schemeClr val="bg2">
                    <a:lumMod val="25000"/>
                  </a:schemeClr>
                </a:solidFill>
                <a:latin typeface="+mn-ea"/>
              </a:defRPr>
            </a:lvl1pPr>
          </a:lstStyle>
          <a:p>
            <a:r>
              <a:rPr sz="2000" dirty="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常见的几种开头的方法：</a:t>
            </a:r>
          </a:p>
          <a:p>
            <a:r>
              <a:rPr sz="2000" b="1" dirty="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以下雨天送盲人叔叔回家为例</a:t>
            </a:r>
            <a:endParaRPr sz="2000" b="1" dirty="0">
              <a:solidFill>
                <a:srgbClr val="FF0000"/>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endParaRPr>
          </a:p>
          <a:p>
            <a:r>
              <a:rPr sz="2000" b="1" dirty="0">
                <a:solidFill>
                  <a:srgbClr val="FF0000"/>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——交代时间地点式开头：</a:t>
            </a:r>
            <a:r>
              <a:rPr sz="2000" dirty="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放学的时候，天上下起雨来，小明和小强撑开小伞，说说笑笑地朝家中走去。</a:t>
            </a:r>
          </a:p>
          <a:p>
            <a:r>
              <a:rPr sz="2000" b="1" dirty="0">
                <a:solidFill>
                  <a:srgbClr val="FF0000"/>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——描写景物，交代背景式开头：</a:t>
            </a:r>
            <a:r>
              <a:rPr sz="2000" dirty="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天空仿佛被人捅了个窟窿，瓢泼大雨哗哗地倾泻下来，雨点打在伞上，发出咚咚的声响。</a:t>
            </a:r>
            <a:endParaRPr sz="2000" b="1" dirty="0">
              <a:solidFill>
                <a:srgbClr val="FF0000"/>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endParaRPr>
          </a:p>
          <a:p>
            <a:r>
              <a:rPr sz="2000" b="1" dirty="0">
                <a:solidFill>
                  <a:srgbClr val="FF0000"/>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——开门见山，直接进入场景</a:t>
            </a:r>
            <a:r>
              <a:rPr lang="zh-CN" sz="2000" b="1" dirty="0">
                <a:solidFill>
                  <a:srgbClr val="FF0000"/>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a:t>
            </a:r>
            <a:r>
              <a:rPr sz="2000" dirty="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“抓住他！”小明走在回家的路上，突然听见抓小偷的喊声</a:t>
            </a:r>
            <a:r>
              <a:rPr lang="zh-CN" sz="2000" dirty="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a:t>
            </a:r>
          </a:p>
          <a:p>
            <a:r>
              <a:rPr sz="2000" b="1" dirty="0">
                <a:solidFill>
                  <a:srgbClr val="FF0000"/>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——提出疑问，引出下文</a:t>
            </a:r>
          </a:p>
          <a:p>
            <a:r>
              <a:rPr lang="zh-CN" sz="2000" dirty="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    你见过电视机会长大吗？我就见过。</a:t>
            </a:r>
          </a:p>
          <a:p>
            <a:r>
              <a:rPr lang="zh-CN" sz="2000" dirty="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    假如你有一千元钱，你会用来做什么？</a:t>
            </a:r>
          </a:p>
          <a:p>
            <a:endParaRPr lang="zh-CN" sz="2000" dirty="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endParaRPr>
          </a:p>
        </p:txBody>
      </p:sp>
      <p:sp>
        <p:nvSpPr>
          <p:cNvPr id="14" name="半闭框 13"/>
          <p:cNvSpPr/>
          <p:nvPr/>
        </p:nvSpPr>
        <p:spPr>
          <a:xfrm rot="5400000">
            <a:off x="10635615" y="1533525"/>
            <a:ext cx="1097280" cy="1028700"/>
          </a:xfrm>
          <a:prstGeom prst="halfFrame">
            <a:avLst>
              <a:gd name="adj1" fmla="val 9876"/>
              <a:gd name="adj2" fmla="val 9876"/>
            </a:avLst>
          </a:prstGeom>
          <a:gradFill flip="none" rotWithShape="1">
            <a:gsLst>
              <a:gs pos="0">
                <a:srgbClr val="DF0E15"/>
              </a:gs>
              <a:gs pos="100000">
                <a:srgbClr val="FE7F52"/>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sz="2400" dirty="0">
              <a:solidFill>
                <a:schemeClr val="bg1"/>
              </a:solidFill>
              <a:latin typeface="宋体" panose="02010600030101010101" pitchFamily="2" charset="-122"/>
              <a:ea typeface="宋体" panose="02010600030101010101" pitchFamily="2" charset="-122"/>
              <a:sym typeface="宋体" panose="02010600030101010101" pitchFamily="2" charset="-122"/>
            </a:endParaRPr>
          </a:p>
        </p:txBody>
      </p:sp>
      <p:grpSp>
        <p:nvGrpSpPr>
          <p:cNvPr id="16" name="组合 15"/>
          <p:cNvGrpSpPr/>
          <p:nvPr/>
        </p:nvGrpSpPr>
        <p:grpSpPr>
          <a:xfrm>
            <a:off x="9632458" y="6018292"/>
            <a:ext cx="1219200" cy="260391"/>
            <a:chOff x="4349587" y="1669855"/>
            <a:chExt cx="2530607" cy="540474"/>
          </a:xfrm>
          <a:solidFill>
            <a:srgbClr val="D91C21"/>
          </a:solidFill>
        </p:grpSpPr>
        <p:sp>
          <p:nvSpPr>
            <p:cNvPr id="17" name="五角星 40"/>
            <p:cNvSpPr/>
            <p:nvPr/>
          </p:nvSpPr>
          <p:spPr>
            <a:xfrm>
              <a:off x="5987638" y="1711127"/>
              <a:ext cx="494847" cy="457930"/>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sp>
          <p:nvSpPr>
            <p:cNvPr id="18" name="五角星 41"/>
            <p:cNvSpPr/>
            <p:nvPr/>
          </p:nvSpPr>
          <p:spPr>
            <a:xfrm>
              <a:off x="6502434" y="1765303"/>
              <a:ext cx="377760" cy="349577"/>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sp>
          <p:nvSpPr>
            <p:cNvPr id="19" name="五角星 40"/>
            <p:cNvSpPr/>
            <p:nvPr/>
          </p:nvSpPr>
          <p:spPr>
            <a:xfrm>
              <a:off x="5321596" y="1669855"/>
              <a:ext cx="584046" cy="54047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grpSp>
          <p:nvGrpSpPr>
            <p:cNvPr id="20" name="组合 19"/>
            <p:cNvGrpSpPr/>
            <p:nvPr/>
          </p:nvGrpSpPr>
          <p:grpSpPr>
            <a:xfrm flipH="1">
              <a:off x="4349587" y="1711127"/>
              <a:ext cx="892556" cy="457930"/>
              <a:chOff x="4349587" y="1711127"/>
              <a:chExt cx="892556" cy="457930"/>
            </a:xfrm>
            <a:grpFill/>
          </p:grpSpPr>
          <p:sp>
            <p:nvSpPr>
              <p:cNvPr id="21" name="五角星 40"/>
              <p:cNvSpPr/>
              <p:nvPr/>
            </p:nvSpPr>
            <p:spPr>
              <a:xfrm>
                <a:off x="4349587" y="1711127"/>
                <a:ext cx="494847" cy="457930"/>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sp>
            <p:nvSpPr>
              <p:cNvPr id="22" name="五角星 41"/>
              <p:cNvSpPr/>
              <p:nvPr/>
            </p:nvSpPr>
            <p:spPr>
              <a:xfrm>
                <a:off x="4864383" y="1765303"/>
                <a:ext cx="377760" cy="349577"/>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grpSp>
      </p:grpSp>
      <p:cxnSp>
        <p:nvCxnSpPr>
          <p:cNvPr id="23" name="直接连接符 22"/>
          <p:cNvCxnSpPr/>
          <p:nvPr/>
        </p:nvCxnSpPr>
        <p:spPr>
          <a:xfrm>
            <a:off x="4047490" y="6130925"/>
            <a:ext cx="5584825" cy="34925"/>
          </a:xfrm>
          <a:prstGeom prst="line">
            <a:avLst/>
          </a:prstGeom>
          <a:ln>
            <a:solidFill>
              <a:srgbClr val="D91C21"/>
            </a:solidFill>
            <a:prstDash val="lgDash"/>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956945" y="309880"/>
            <a:ext cx="5154295" cy="521970"/>
          </a:xfrm>
          <a:prstGeom prst="rect">
            <a:avLst/>
          </a:prstGeom>
          <a:noFill/>
        </p:spPr>
        <p:txBody>
          <a:bodyPr wrap="square" rtlCol="0">
            <a:spAutoFit/>
          </a:bodyPr>
          <a:lstStyle/>
          <a:p>
            <a:pPr algn="dist"/>
            <a:r>
              <a:rPr lang="zh-CN" altLang="en-US" sz="2800" dirty="0">
                <a:solidFill>
                  <a:schemeClr val="bg1"/>
                </a:solidFill>
                <a:latin typeface="楷体" panose="02010609060101010101" charset="-122"/>
                <a:ea typeface="楷体" panose="02010609060101010101" charset="-122"/>
                <a:cs typeface="楷体" panose="02010609060101010101" charset="-122"/>
                <a:sym typeface="宋体" panose="02010600030101010101" pitchFamily="2" charset="-122"/>
              </a:rPr>
              <a:t>征文要写好 追求新奇巧</a:t>
            </a:r>
          </a:p>
        </p:txBody>
      </p:sp>
      <p:grpSp>
        <p:nvGrpSpPr>
          <p:cNvPr id="24" name="组合 23"/>
          <p:cNvGrpSpPr/>
          <p:nvPr/>
        </p:nvGrpSpPr>
        <p:grpSpPr>
          <a:xfrm>
            <a:off x="9394333" y="1388507"/>
            <a:ext cx="1219200" cy="260391"/>
            <a:chOff x="4349587" y="1669855"/>
            <a:chExt cx="2530607" cy="540474"/>
          </a:xfrm>
          <a:solidFill>
            <a:srgbClr val="D91C21"/>
          </a:solidFill>
        </p:grpSpPr>
        <p:sp>
          <p:nvSpPr>
            <p:cNvPr id="25" name="五角星 40"/>
            <p:cNvSpPr/>
            <p:nvPr/>
          </p:nvSpPr>
          <p:spPr>
            <a:xfrm>
              <a:off x="5987638" y="1711127"/>
              <a:ext cx="494847" cy="457930"/>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sp>
          <p:nvSpPr>
            <p:cNvPr id="26" name="五角星 41"/>
            <p:cNvSpPr/>
            <p:nvPr/>
          </p:nvSpPr>
          <p:spPr>
            <a:xfrm>
              <a:off x="6502434" y="1765303"/>
              <a:ext cx="377760" cy="349577"/>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sp>
          <p:nvSpPr>
            <p:cNvPr id="27" name="五角星 40"/>
            <p:cNvSpPr/>
            <p:nvPr/>
          </p:nvSpPr>
          <p:spPr>
            <a:xfrm>
              <a:off x="5321596" y="1669855"/>
              <a:ext cx="584046" cy="54047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grpSp>
          <p:nvGrpSpPr>
            <p:cNvPr id="28" name="组合 27"/>
            <p:cNvGrpSpPr/>
            <p:nvPr/>
          </p:nvGrpSpPr>
          <p:grpSpPr>
            <a:xfrm flipH="1">
              <a:off x="4349587" y="1711127"/>
              <a:ext cx="892556" cy="457930"/>
              <a:chOff x="4349587" y="1711127"/>
              <a:chExt cx="892556" cy="457930"/>
            </a:xfrm>
            <a:grpFill/>
          </p:grpSpPr>
          <p:sp>
            <p:nvSpPr>
              <p:cNvPr id="29" name="五角星 40"/>
              <p:cNvSpPr/>
              <p:nvPr/>
            </p:nvSpPr>
            <p:spPr>
              <a:xfrm>
                <a:off x="4349587" y="1711127"/>
                <a:ext cx="494847" cy="457930"/>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sp>
            <p:nvSpPr>
              <p:cNvPr id="30" name="五角星 41"/>
              <p:cNvSpPr/>
              <p:nvPr/>
            </p:nvSpPr>
            <p:spPr>
              <a:xfrm>
                <a:off x="4864383" y="1765303"/>
                <a:ext cx="377760" cy="349577"/>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grpSp>
      </p:grpSp>
      <p:cxnSp>
        <p:nvCxnSpPr>
          <p:cNvPr id="2" name="直接连接符 1"/>
          <p:cNvCxnSpPr/>
          <p:nvPr/>
        </p:nvCxnSpPr>
        <p:spPr>
          <a:xfrm flipV="1">
            <a:off x="956945" y="1499235"/>
            <a:ext cx="8439785" cy="38735"/>
          </a:xfrm>
          <a:prstGeom prst="line">
            <a:avLst/>
          </a:prstGeom>
          <a:ln>
            <a:solidFill>
              <a:srgbClr val="D91C21"/>
            </a:solidFill>
            <a:prstDash val="lgDash"/>
          </a:ln>
        </p:spPr>
        <p:style>
          <a:lnRef idx="1">
            <a:schemeClr val="accent1"/>
          </a:lnRef>
          <a:fillRef idx="0">
            <a:schemeClr val="accent1"/>
          </a:fillRef>
          <a:effectRef idx="0">
            <a:schemeClr val="accent1"/>
          </a:effectRef>
          <a:fontRef idx="minor">
            <a:schemeClr val="tx1"/>
          </a:fontRef>
        </p:style>
      </p:cxnSp>
      <p:sp>
        <p:nvSpPr>
          <p:cNvPr id="31" name="文本框 30"/>
          <p:cNvSpPr txBox="1"/>
          <p:nvPr/>
        </p:nvSpPr>
        <p:spPr>
          <a:xfrm>
            <a:off x="676910" y="1038860"/>
            <a:ext cx="3208020" cy="460375"/>
          </a:xfrm>
          <a:prstGeom prst="rect">
            <a:avLst/>
          </a:prstGeom>
          <a:noFill/>
        </p:spPr>
        <p:txBody>
          <a:bodyPr wrap="square">
            <a:spAutoFit/>
          </a:bodyPr>
          <a:lstStyle>
            <a:defPPr>
              <a:defRPr lang="zh-CN"/>
            </a:defPPr>
            <a:lvl1pPr>
              <a:defRPr sz="2400">
                <a:solidFill>
                  <a:srgbClr val="B30D1D"/>
                </a:solidFill>
                <a:latin typeface="思源黑体 CN Medium" panose="020B0600000000000000" pitchFamily="34" charset="-122"/>
                <a:ea typeface="思源黑体 CN Medium" panose="020B0600000000000000" pitchFamily="34" charset="-122"/>
              </a:defRPr>
            </a:lvl1pPr>
          </a:lstStyle>
          <a:p>
            <a:r>
              <a:rPr lang="zh-CN" b="1" dirty="0">
                <a:solidFill>
                  <a:srgbClr val="FF0000"/>
                </a:solidFill>
                <a:latin typeface="楷体" panose="02010609060101010101" charset="-122"/>
                <a:ea typeface="楷体" panose="02010609060101010101" charset="-122"/>
                <a:sym typeface="宋体" panose="02010600030101010101" pitchFamily="2" charset="-122"/>
              </a:rPr>
              <a:t>开头：先给人好感觉</a:t>
            </a:r>
          </a:p>
        </p:txBody>
      </p:sp>
    </p:spTree>
  </p:cSld>
  <p:clrMapOvr>
    <a:masterClrMapping/>
  </p:clrMapOvr>
  <mc:AlternateContent xmlns:mc="http://schemas.openxmlformats.org/markup-compatibility/2006">
    <mc:Choice xmlns="" xmlns:p14="http://schemas.microsoft.com/office/powerpoint/2010/main" Requires="p14">
      <p:transition spd="slow" p14:dur="1500">
        <p:random/>
      </p:transition>
    </mc:Choice>
    <mc:Fallback>
      <p:transition spd="slow">
        <p:random/>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537845" y="1603375"/>
            <a:ext cx="3347085" cy="4562475"/>
          </a:xfrm>
          <a:prstGeom prst="rect">
            <a:avLst/>
          </a:prstGeom>
          <a:gradFill flip="none" rotWithShape="1">
            <a:gsLst>
              <a:gs pos="0">
                <a:srgbClr val="DF0E15"/>
              </a:gs>
              <a:gs pos="100000">
                <a:srgbClr val="FE7F52">
                  <a:alpha val="0"/>
                </a:srgbClr>
              </a:gs>
            </a:gsLst>
            <a:lin ang="189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2400">
              <a:solidFill>
                <a:schemeClr val="bg1"/>
              </a:solidFill>
              <a:latin typeface="宋体" panose="02010600030101010101" pitchFamily="2" charset="-122"/>
              <a:ea typeface="宋体" panose="02010600030101010101" pitchFamily="2" charset="-122"/>
              <a:sym typeface="宋体" panose="02010600030101010101" pitchFamily="2" charset="-122"/>
            </a:endParaRPr>
          </a:p>
        </p:txBody>
      </p:sp>
      <p:sp>
        <p:nvSpPr>
          <p:cNvPr id="6" name="矩形 5"/>
          <p:cNvSpPr/>
          <p:nvPr/>
        </p:nvSpPr>
        <p:spPr>
          <a:xfrm>
            <a:off x="876300" y="1537970"/>
            <a:ext cx="3311525" cy="4281805"/>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sz="2400" dirty="0">
              <a:solidFill>
                <a:schemeClr val="bg1"/>
              </a:solidFill>
              <a:latin typeface="宋体" panose="02010600030101010101" pitchFamily="2" charset="-122"/>
              <a:ea typeface="宋体" panose="02010600030101010101" pitchFamily="2" charset="-122"/>
              <a:sym typeface="宋体" panose="02010600030101010101" pitchFamily="2" charset="-122"/>
            </a:endParaRPr>
          </a:p>
        </p:txBody>
      </p:sp>
      <p:sp>
        <p:nvSpPr>
          <p:cNvPr id="9" name="平行四边形 8"/>
          <p:cNvSpPr/>
          <p:nvPr/>
        </p:nvSpPr>
        <p:spPr>
          <a:xfrm>
            <a:off x="0" y="264707"/>
            <a:ext cx="12192000" cy="587115"/>
          </a:xfrm>
          <a:prstGeom prst="parallelogram">
            <a:avLst>
              <a:gd name="adj" fmla="val 0"/>
            </a:avLst>
          </a:prstGeom>
          <a:gradFill flip="none" rotWithShape="1">
            <a:gsLst>
              <a:gs pos="0">
                <a:srgbClr val="DF0E15"/>
              </a:gs>
              <a:gs pos="100000">
                <a:srgbClr val="FE7F52"/>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400" dirty="0">
                <a:solidFill>
                  <a:schemeClr val="bg1"/>
                </a:solidFill>
                <a:latin typeface="宋体" panose="02010600030101010101" pitchFamily="2" charset="-122"/>
                <a:ea typeface="宋体" panose="02010600030101010101" pitchFamily="2" charset="-122"/>
                <a:sym typeface="宋体" panose="02010600030101010101" pitchFamily="2" charset="-122"/>
              </a:rPr>
              <a:t> </a:t>
            </a:r>
            <a:endParaRPr lang="zh-CN" altLang="en-US" sz="2400" dirty="0">
              <a:solidFill>
                <a:schemeClr val="bg1"/>
              </a:solidFill>
              <a:latin typeface="宋体" panose="02010600030101010101" pitchFamily="2" charset="-122"/>
              <a:ea typeface="宋体" panose="02010600030101010101" pitchFamily="2" charset="-122"/>
              <a:sym typeface="宋体" panose="02010600030101010101" pitchFamily="2" charset="-122"/>
            </a:endParaRPr>
          </a:p>
        </p:txBody>
      </p:sp>
      <p:grpSp>
        <p:nvGrpSpPr>
          <p:cNvPr id="3" name="组合 2"/>
          <p:cNvGrpSpPr/>
          <p:nvPr/>
        </p:nvGrpSpPr>
        <p:grpSpPr>
          <a:xfrm>
            <a:off x="298450" y="264707"/>
            <a:ext cx="565007" cy="568402"/>
            <a:chOff x="467606" y="208867"/>
            <a:chExt cx="565007" cy="568402"/>
          </a:xfrm>
        </p:grpSpPr>
        <p:sp>
          <p:nvSpPr>
            <p:cNvPr id="4" name="椭圆 3"/>
            <p:cNvSpPr/>
            <p:nvPr/>
          </p:nvSpPr>
          <p:spPr>
            <a:xfrm>
              <a:off x="467606" y="208867"/>
              <a:ext cx="565007" cy="568402"/>
            </a:xfrm>
            <a:prstGeom prst="ellipse">
              <a:avLst/>
            </a:prstGeom>
            <a:solidFill>
              <a:schemeClr val="bg1"/>
            </a:solidFill>
            <a:ln>
              <a:solidFill>
                <a:srgbClr val="DF0E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2">
                    <a:lumMod val="25000"/>
                  </a:schemeClr>
                </a:solidFill>
                <a:latin typeface="宋体" panose="02010600030101010101" pitchFamily="2" charset="-122"/>
                <a:ea typeface="宋体" panose="02010600030101010101" pitchFamily="2" charset="-122"/>
                <a:sym typeface="宋体" panose="02010600030101010101" pitchFamily="2" charset="-122"/>
              </a:endParaRPr>
            </a:p>
          </p:txBody>
        </p:sp>
        <p:sp>
          <p:nvSpPr>
            <p:cNvPr id="5" name="星形: 五角 4"/>
            <p:cNvSpPr/>
            <p:nvPr/>
          </p:nvSpPr>
          <p:spPr>
            <a:xfrm rot="6500145" flipV="1">
              <a:off x="502719" y="253387"/>
              <a:ext cx="479364" cy="479361"/>
            </a:xfrm>
            <a:prstGeom prst="star5">
              <a:avLst/>
            </a:prstGeom>
            <a:gradFill flip="none" rotWithShape="1">
              <a:gsLst>
                <a:gs pos="0">
                  <a:srgbClr val="DF0E15"/>
                </a:gs>
                <a:gs pos="100000">
                  <a:srgbClr val="FE7F52"/>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2400">
                <a:solidFill>
                  <a:schemeClr val="bg1"/>
                </a:solidFill>
                <a:latin typeface="宋体" panose="02010600030101010101" pitchFamily="2" charset="-122"/>
                <a:ea typeface="宋体" panose="02010600030101010101" pitchFamily="2" charset="-122"/>
                <a:sym typeface="宋体" panose="02010600030101010101" pitchFamily="2" charset="-122"/>
              </a:endParaRPr>
            </a:p>
          </p:txBody>
        </p:sp>
      </p:grpSp>
      <p:cxnSp>
        <p:nvCxnSpPr>
          <p:cNvPr id="7" name="直接连接符 6"/>
          <p:cNvCxnSpPr>
            <a:stCxn id="11" idx="3"/>
          </p:cNvCxnSpPr>
          <p:nvPr/>
        </p:nvCxnSpPr>
        <p:spPr>
          <a:xfrm flipV="1">
            <a:off x="6111240" y="551180"/>
            <a:ext cx="6080760" cy="19685"/>
          </a:xfrm>
          <a:prstGeom prst="line">
            <a:avLst/>
          </a:prstGeom>
          <a:ln>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876300" y="1603375"/>
            <a:ext cx="10822305" cy="4309110"/>
          </a:xfrm>
          <a:prstGeom prst="rect">
            <a:avLst/>
          </a:prstGeom>
          <a:noFill/>
        </p:spPr>
        <p:txBody>
          <a:bodyPr wrap="square">
            <a:spAutoFit/>
          </a:bodyPr>
          <a:lstStyle>
            <a:defPPr>
              <a:defRPr lang="zh-CN"/>
            </a:defPPr>
            <a:lvl1pPr>
              <a:lnSpc>
                <a:spcPct val="132000"/>
              </a:lnSpc>
              <a:defRPr sz="1600">
                <a:solidFill>
                  <a:schemeClr val="bg2">
                    <a:lumMod val="25000"/>
                  </a:schemeClr>
                </a:solidFill>
                <a:latin typeface="+mn-ea"/>
              </a:defRPr>
            </a:lvl1pPr>
          </a:lstStyle>
          <a:p>
            <a:r>
              <a:rPr b="1" dirty="0">
                <a:solidFill>
                  <a:srgbClr val="FF0000"/>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——引用名言</a:t>
            </a:r>
            <a:endParaRPr lang="zh-CN" dirty="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endParaRPr>
          </a:p>
          <a:p>
            <a:r>
              <a:rPr lang="zh-CN" dirty="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    俗话说，可怜天下父母心，今天我要说，可怜天下孩子心。</a:t>
            </a:r>
            <a:endParaRPr b="1" dirty="0">
              <a:solidFill>
                <a:srgbClr val="FF0000"/>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endParaRPr>
          </a:p>
          <a:p>
            <a:r>
              <a:rPr b="1" dirty="0">
                <a:solidFill>
                  <a:srgbClr val="FF0000"/>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——倒叙式开头</a:t>
            </a:r>
            <a:endParaRPr lang="zh-CN" dirty="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endParaRPr>
          </a:p>
          <a:p>
            <a:r>
              <a:rPr lang="zh-CN" dirty="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    上午上第二节课的时候，校园里传来一阵锣鼓声，一群人举着一面锦旗，要送给四年三班的王小明同学。</a:t>
            </a:r>
          </a:p>
          <a:p>
            <a:r>
              <a:rPr b="1" dirty="0">
                <a:solidFill>
                  <a:srgbClr val="FF0000"/>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——概括全文的主要内容</a:t>
            </a:r>
            <a:endParaRPr dirty="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endParaRPr>
          </a:p>
          <a:p>
            <a:r>
              <a:rPr dirty="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    到过重庆的人，都说重庆山川秀美、姑娘漂亮，对重庆的火锅更是赞不绝口。</a:t>
            </a:r>
          </a:p>
          <a:p>
            <a:r>
              <a:rPr b="1" dirty="0">
                <a:solidFill>
                  <a:srgbClr val="FF0000"/>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——点明题意，引出下文</a:t>
            </a:r>
          </a:p>
          <a:p>
            <a:r>
              <a:rPr dirty="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    我是人民小学的学生，我们学校有宽阔的操场，明亮的教室，但是最让我自豪的，是那尊贺龙爷爷和少先队员在一起的塑像</a:t>
            </a:r>
            <a:r>
              <a:rPr lang="zh-CN" dirty="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a:t>
            </a:r>
            <a:endParaRPr dirty="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endParaRPr>
          </a:p>
          <a:p>
            <a:r>
              <a:rPr dirty="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    熟练后，可以从写景引入，描写环境，营造气氛</a:t>
            </a:r>
          </a:p>
          <a:p>
            <a:r>
              <a:rPr dirty="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    有时候，开头交代完事件背景，就加入一些写景，会使文章显得优美。展示作者文采，也给读者美好的第一印象，起到刚一见面就很舒服的效果。</a:t>
            </a:r>
          </a:p>
          <a:p>
            <a:r>
              <a:rPr dirty="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    如：好多天没出太阳了，不要今天万里无云，阳光灿烂，要变成自己的话：减少“叮铃铃”上课铃声响了类的套话。</a:t>
            </a:r>
          </a:p>
        </p:txBody>
      </p:sp>
      <p:sp>
        <p:nvSpPr>
          <p:cNvPr id="14" name="半闭框 13"/>
          <p:cNvSpPr/>
          <p:nvPr/>
        </p:nvSpPr>
        <p:spPr>
          <a:xfrm rot="5400000">
            <a:off x="10635615" y="1533525"/>
            <a:ext cx="1097280" cy="1028700"/>
          </a:xfrm>
          <a:prstGeom prst="halfFrame">
            <a:avLst>
              <a:gd name="adj1" fmla="val 9876"/>
              <a:gd name="adj2" fmla="val 9876"/>
            </a:avLst>
          </a:prstGeom>
          <a:gradFill flip="none" rotWithShape="1">
            <a:gsLst>
              <a:gs pos="0">
                <a:srgbClr val="DF0E15"/>
              </a:gs>
              <a:gs pos="100000">
                <a:srgbClr val="FE7F52"/>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sz="2400" dirty="0">
              <a:solidFill>
                <a:schemeClr val="bg1"/>
              </a:solidFill>
              <a:latin typeface="宋体" panose="02010600030101010101" pitchFamily="2" charset="-122"/>
              <a:ea typeface="宋体" panose="02010600030101010101" pitchFamily="2" charset="-122"/>
              <a:sym typeface="宋体" panose="02010600030101010101" pitchFamily="2" charset="-122"/>
            </a:endParaRPr>
          </a:p>
        </p:txBody>
      </p:sp>
      <p:grpSp>
        <p:nvGrpSpPr>
          <p:cNvPr id="16" name="组合 15"/>
          <p:cNvGrpSpPr/>
          <p:nvPr/>
        </p:nvGrpSpPr>
        <p:grpSpPr>
          <a:xfrm>
            <a:off x="9632458" y="6018292"/>
            <a:ext cx="1219200" cy="260391"/>
            <a:chOff x="4349587" y="1669855"/>
            <a:chExt cx="2530607" cy="540474"/>
          </a:xfrm>
          <a:solidFill>
            <a:srgbClr val="D91C21"/>
          </a:solidFill>
        </p:grpSpPr>
        <p:sp>
          <p:nvSpPr>
            <p:cNvPr id="17" name="五角星 40"/>
            <p:cNvSpPr/>
            <p:nvPr/>
          </p:nvSpPr>
          <p:spPr>
            <a:xfrm>
              <a:off x="5987638" y="1711127"/>
              <a:ext cx="494847" cy="457930"/>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sp>
          <p:nvSpPr>
            <p:cNvPr id="18" name="五角星 41"/>
            <p:cNvSpPr/>
            <p:nvPr/>
          </p:nvSpPr>
          <p:spPr>
            <a:xfrm>
              <a:off x="6502434" y="1765303"/>
              <a:ext cx="377760" cy="349577"/>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sp>
          <p:nvSpPr>
            <p:cNvPr id="19" name="五角星 40"/>
            <p:cNvSpPr/>
            <p:nvPr/>
          </p:nvSpPr>
          <p:spPr>
            <a:xfrm>
              <a:off x="5321596" y="1669855"/>
              <a:ext cx="584046" cy="54047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grpSp>
          <p:nvGrpSpPr>
            <p:cNvPr id="20" name="组合 19"/>
            <p:cNvGrpSpPr/>
            <p:nvPr/>
          </p:nvGrpSpPr>
          <p:grpSpPr>
            <a:xfrm flipH="1">
              <a:off x="4349587" y="1711127"/>
              <a:ext cx="892556" cy="457930"/>
              <a:chOff x="4349587" y="1711127"/>
              <a:chExt cx="892556" cy="457930"/>
            </a:xfrm>
            <a:grpFill/>
          </p:grpSpPr>
          <p:sp>
            <p:nvSpPr>
              <p:cNvPr id="21" name="五角星 40"/>
              <p:cNvSpPr/>
              <p:nvPr/>
            </p:nvSpPr>
            <p:spPr>
              <a:xfrm>
                <a:off x="4349587" y="1711127"/>
                <a:ext cx="494847" cy="457930"/>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sp>
            <p:nvSpPr>
              <p:cNvPr id="22" name="五角星 41"/>
              <p:cNvSpPr/>
              <p:nvPr/>
            </p:nvSpPr>
            <p:spPr>
              <a:xfrm>
                <a:off x="4864383" y="1765303"/>
                <a:ext cx="377760" cy="349577"/>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grpSp>
      </p:grpSp>
      <p:cxnSp>
        <p:nvCxnSpPr>
          <p:cNvPr id="23" name="直接连接符 22"/>
          <p:cNvCxnSpPr/>
          <p:nvPr/>
        </p:nvCxnSpPr>
        <p:spPr>
          <a:xfrm>
            <a:off x="4047490" y="6130925"/>
            <a:ext cx="5584825" cy="34925"/>
          </a:xfrm>
          <a:prstGeom prst="line">
            <a:avLst/>
          </a:prstGeom>
          <a:ln>
            <a:solidFill>
              <a:srgbClr val="D91C21"/>
            </a:solidFill>
            <a:prstDash val="lgDash"/>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956945" y="309880"/>
            <a:ext cx="5154295" cy="521970"/>
          </a:xfrm>
          <a:prstGeom prst="rect">
            <a:avLst/>
          </a:prstGeom>
          <a:noFill/>
        </p:spPr>
        <p:txBody>
          <a:bodyPr wrap="square" rtlCol="0">
            <a:spAutoFit/>
          </a:bodyPr>
          <a:lstStyle/>
          <a:p>
            <a:pPr algn="dist"/>
            <a:r>
              <a:rPr lang="zh-CN" altLang="en-US" sz="2800" dirty="0">
                <a:solidFill>
                  <a:schemeClr val="bg1"/>
                </a:solidFill>
                <a:latin typeface="楷体" panose="02010609060101010101" charset="-122"/>
                <a:ea typeface="楷体" panose="02010609060101010101" charset="-122"/>
                <a:cs typeface="楷体" panose="02010609060101010101" charset="-122"/>
                <a:sym typeface="宋体" panose="02010600030101010101" pitchFamily="2" charset="-122"/>
              </a:rPr>
              <a:t>征文要写好 追求新奇巧</a:t>
            </a:r>
          </a:p>
        </p:txBody>
      </p:sp>
      <p:grpSp>
        <p:nvGrpSpPr>
          <p:cNvPr id="24" name="组合 23"/>
          <p:cNvGrpSpPr/>
          <p:nvPr/>
        </p:nvGrpSpPr>
        <p:grpSpPr>
          <a:xfrm>
            <a:off x="9394333" y="1388507"/>
            <a:ext cx="1219200" cy="260391"/>
            <a:chOff x="4349587" y="1669855"/>
            <a:chExt cx="2530607" cy="540474"/>
          </a:xfrm>
          <a:solidFill>
            <a:srgbClr val="D91C21"/>
          </a:solidFill>
        </p:grpSpPr>
        <p:sp>
          <p:nvSpPr>
            <p:cNvPr id="25" name="五角星 40"/>
            <p:cNvSpPr/>
            <p:nvPr/>
          </p:nvSpPr>
          <p:spPr>
            <a:xfrm>
              <a:off x="5987638" y="1711127"/>
              <a:ext cx="494847" cy="457930"/>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sp>
          <p:nvSpPr>
            <p:cNvPr id="26" name="五角星 41"/>
            <p:cNvSpPr/>
            <p:nvPr/>
          </p:nvSpPr>
          <p:spPr>
            <a:xfrm>
              <a:off x="6502434" y="1765303"/>
              <a:ext cx="377760" cy="349577"/>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sp>
          <p:nvSpPr>
            <p:cNvPr id="27" name="五角星 40"/>
            <p:cNvSpPr/>
            <p:nvPr/>
          </p:nvSpPr>
          <p:spPr>
            <a:xfrm>
              <a:off x="5321596" y="1669855"/>
              <a:ext cx="584046" cy="54047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grpSp>
          <p:nvGrpSpPr>
            <p:cNvPr id="28" name="组合 27"/>
            <p:cNvGrpSpPr/>
            <p:nvPr/>
          </p:nvGrpSpPr>
          <p:grpSpPr>
            <a:xfrm flipH="1">
              <a:off x="4349587" y="1711127"/>
              <a:ext cx="892556" cy="457930"/>
              <a:chOff x="4349587" y="1711127"/>
              <a:chExt cx="892556" cy="457930"/>
            </a:xfrm>
            <a:grpFill/>
          </p:grpSpPr>
          <p:sp>
            <p:nvSpPr>
              <p:cNvPr id="29" name="五角星 40"/>
              <p:cNvSpPr/>
              <p:nvPr/>
            </p:nvSpPr>
            <p:spPr>
              <a:xfrm>
                <a:off x="4349587" y="1711127"/>
                <a:ext cx="494847" cy="457930"/>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sp>
            <p:nvSpPr>
              <p:cNvPr id="30" name="五角星 41"/>
              <p:cNvSpPr/>
              <p:nvPr/>
            </p:nvSpPr>
            <p:spPr>
              <a:xfrm>
                <a:off x="4864383" y="1765303"/>
                <a:ext cx="377760" cy="349577"/>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grpSp>
      </p:grpSp>
      <p:cxnSp>
        <p:nvCxnSpPr>
          <p:cNvPr id="2" name="直接连接符 1"/>
          <p:cNvCxnSpPr/>
          <p:nvPr/>
        </p:nvCxnSpPr>
        <p:spPr>
          <a:xfrm flipV="1">
            <a:off x="956945" y="1499235"/>
            <a:ext cx="8439785" cy="38735"/>
          </a:xfrm>
          <a:prstGeom prst="line">
            <a:avLst/>
          </a:prstGeom>
          <a:ln>
            <a:solidFill>
              <a:srgbClr val="D91C21"/>
            </a:solidFill>
            <a:prstDash val="lgDash"/>
          </a:ln>
        </p:spPr>
        <p:style>
          <a:lnRef idx="1">
            <a:schemeClr val="accent1"/>
          </a:lnRef>
          <a:fillRef idx="0">
            <a:schemeClr val="accent1"/>
          </a:fillRef>
          <a:effectRef idx="0">
            <a:schemeClr val="accent1"/>
          </a:effectRef>
          <a:fontRef idx="minor">
            <a:schemeClr val="tx1"/>
          </a:fontRef>
        </p:style>
      </p:cxnSp>
      <p:sp>
        <p:nvSpPr>
          <p:cNvPr id="31" name="文本框 30"/>
          <p:cNvSpPr txBox="1"/>
          <p:nvPr/>
        </p:nvSpPr>
        <p:spPr>
          <a:xfrm>
            <a:off x="676910" y="1038860"/>
            <a:ext cx="3208020" cy="460375"/>
          </a:xfrm>
          <a:prstGeom prst="rect">
            <a:avLst/>
          </a:prstGeom>
          <a:noFill/>
        </p:spPr>
        <p:txBody>
          <a:bodyPr wrap="square">
            <a:spAutoFit/>
          </a:bodyPr>
          <a:lstStyle>
            <a:defPPr>
              <a:defRPr lang="zh-CN"/>
            </a:defPPr>
            <a:lvl1pPr>
              <a:defRPr sz="2400">
                <a:solidFill>
                  <a:srgbClr val="B30D1D"/>
                </a:solidFill>
                <a:latin typeface="思源黑体 CN Medium" panose="020B0600000000000000" pitchFamily="34" charset="-122"/>
                <a:ea typeface="思源黑体 CN Medium" panose="020B0600000000000000" pitchFamily="34" charset="-122"/>
              </a:defRPr>
            </a:lvl1pPr>
          </a:lstStyle>
          <a:p>
            <a:r>
              <a:rPr lang="zh-CN" b="1" dirty="0">
                <a:solidFill>
                  <a:srgbClr val="FF0000"/>
                </a:solidFill>
                <a:latin typeface="楷体" panose="02010609060101010101" charset="-122"/>
                <a:ea typeface="楷体" panose="02010609060101010101" charset="-122"/>
                <a:sym typeface="宋体" panose="02010600030101010101" pitchFamily="2" charset="-122"/>
              </a:rPr>
              <a:t>开头：先给人好感觉</a:t>
            </a:r>
          </a:p>
        </p:txBody>
      </p:sp>
    </p:spTree>
  </p:cSld>
  <p:clrMapOvr>
    <a:masterClrMapping/>
  </p:clrMapOvr>
  <mc:AlternateContent xmlns:mc="http://schemas.openxmlformats.org/markup-compatibility/2006">
    <mc:Choice xmlns="" xmlns:p14="http://schemas.microsoft.com/office/powerpoint/2010/main" Requires="p14">
      <p:transition spd="slow" p14:dur="1500">
        <p:random/>
      </p:transition>
    </mc:Choice>
    <mc:Fallback>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3124430"/>
            <a:ext cx="12192000" cy="3727219"/>
          </a:xfrm>
          <a:prstGeom prst="rect">
            <a:avLst/>
          </a:prstGeom>
        </p:spPr>
      </p:pic>
      <p:sp>
        <p:nvSpPr>
          <p:cNvPr id="20" name="圆角矩形 2"/>
          <p:cNvSpPr/>
          <p:nvPr/>
        </p:nvSpPr>
        <p:spPr>
          <a:xfrm>
            <a:off x="5864860" y="206375"/>
            <a:ext cx="6327140" cy="5610860"/>
          </a:xfrm>
          <a:prstGeom prst="roundRect">
            <a:avLst>
              <a:gd name="adj" fmla="val 11621"/>
            </a:avLst>
          </a:prstGeom>
          <a:gradFill flip="none" rotWithShape="1">
            <a:gsLst>
              <a:gs pos="0">
                <a:srgbClr val="DF0E15"/>
              </a:gs>
              <a:gs pos="100000">
                <a:srgbClr val="FE7F52"/>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584200" algn="l" fontAlgn="auto">
              <a:extLst>
                <a:ext uri="{35155182-B16C-46BC-9424-99874614C6A1}">
                  <wpsdc:indentchars xmlns="" xmlns:wpsdc="http://www.wps.cn/officeDocument/2017/drawingmlCustomData" val="200" checksum="3209689083"/>
                </a:ext>
              </a:extLst>
            </a:pPr>
            <a:r>
              <a:rPr lang="zh-CN" altLang="en-US" sz="2000" spc="300" dirty="0">
                <a:solidFill>
                  <a:schemeClr val="bg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自</a:t>
            </a:r>
            <a:r>
              <a:rPr lang="zh-CN" altLang="en-US" sz="2000" spc="300" dirty="0">
                <a:solidFill>
                  <a:schemeClr val="bg1"/>
                </a:solidFill>
                <a:latin typeface="Times New Roman" panose="02020603050405020304" charset="0"/>
                <a:ea typeface="宋体" panose="02010600030101010101" pitchFamily="2" charset="-122"/>
                <a:cs typeface="Times New Roman" panose="02020603050405020304" charset="0"/>
                <a:sym typeface="宋体" panose="02010600030101010101" pitchFamily="2" charset="-122"/>
              </a:rPr>
              <a:t>2003</a:t>
            </a:r>
            <a:r>
              <a:rPr lang="zh-CN" altLang="en-US" sz="2000" spc="300" dirty="0">
                <a:solidFill>
                  <a:schemeClr val="bg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年重庆开展“中华魂”主题教育读书活动以来，一直担任小学组征文评委，后同时担任演讲评委。</a:t>
            </a:r>
          </a:p>
          <a:p>
            <a:pPr indent="584200" algn="l" fontAlgn="auto">
              <a:extLst>
                <a:ext uri="{35155182-B16C-46BC-9424-99874614C6A1}">
                  <wpsdc:indentchars xmlns="" xmlns:wpsdc="http://www.wps.cn/officeDocument/2017/drawingmlCustomData" val="200" checksum="3209689083"/>
                </a:ext>
              </a:extLst>
            </a:pPr>
            <a:r>
              <a:rPr lang="zh-CN" altLang="en-US" sz="2000" spc="300" dirty="0">
                <a:solidFill>
                  <a:schemeClr val="bg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2013年参加重庆市关工委读书指导团工作，到重</a:t>
            </a:r>
            <a:r>
              <a:rPr lang="zh-CN" altLang="en-US" sz="2000" spc="300">
                <a:solidFill>
                  <a:schemeClr val="bg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庆</a:t>
            </a:r>
            <a:r>
              <a:rPr lang="zh-CN" altLang="en-US" sz="2000" spc="300" smtClean="0">
                <a:solidFill>
                  <a:schemeClr val="bg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除大渡口、</a:t>
            </a:r>
            <a:r>
              <a:rPr lang="zh-CN" altLang="en-US" sz="2000" spc="300" dirty="0">
                <a:solidFill>
                  <a:schemeClr val="bg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武隆、渝北外，所有的区县开展了读书指导工作，有效地推动了当地读书活动的开展和征文、演讲质量的提高。亲手辅导过的学生，数百人次获得重庆市和全国奖项，其中</a:t>
            </a:r>
            <a:r>
              <a:rPr lang="zh-CN" altLang="en-US" sz="2000" spc="300" dirty="0">
                <a:solidFill>
                  <a:schemeClr val="bg1"/>
                </a:solidFill>
                <a:latin typeface="Times New Roman" panose="02020603050405020304" charset="0"/>
                <a:ea typeface="宋体" panose="02010600030101010101" pitchFamily="2" charset="-122"/>
                <a:cs typeface="Times New Roman" panose="02020603050405020304" charset="0"/>
                <a:sym typeface="宋体" panose="02010600030101010101" pitchFamily="2" charset="-122"/>
              </a:rPr>
              <a:t>2018年、2019</a:t>
            </a:r>
            <a:r>
              <a:rPr lang="zh-CN" altLang="en-US" sz="2000" spc="300" dirty="0">
                <a:solidFill>
                  <a:schemeClr val="bg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年、</a:t>
            </a:r>
            <a:r>
              <a:rPr lang="zh-CN" altLang="en-US" sz="2000" spc="300" dirty="0">
                <a:solidFill>
                  <a:schemeClr val="bg1"/>
                </a:solidFill>
                <a:latin typeface="Times New Roman" panose="02020603050405020304" charset="0"/>
                <a:ea typeface="宋体" panose="02010600030101010101" pitchFamily="2" charset="-122"/>
                <a:cs typeface="Times New Roman" panose="02020603050405020304" charset="0"/>
                <a:sym typeface="宋体" panose="02010600030101010101" pitchFamily="2" charset="-122"/>
              </a:rPr>
              <a:t>2021</a:t>
            </a:r>
            <a:r>
              <a:rPr lang="zh-CN" altLang="en-US" sz="2000" spc="300" dirty="0">
                <a:solidFill>
                  <a:schemeClr val="bg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年“中华魂”全国演讲比赛小学组第一名（特等奖）。尤其是指导石柱县小学生冉承卓，在小学二年级获得重庆市一等奖，三年级获得全国第一名（唯一的一个小学特等奖）、</a:t>
            </a:r>
            <a:r>
              <a:rPr lang="zh-CN" altLang="en-US" sz="2000" spc="300" dirty="0">
                <a:solidFill>
                  <a:schemeClr val="bg1"/>
                </a:solidFill>
                <a:latin typeface="Times New Roman" panose="02020603050405020304" charset="0"/>
                <a:ea typeface="宋体" panose="02010600030101010101" pitchFamily="2" charset="-122"/>
                <a:cs typeface="Times New Roman" panose="02020603050405020304" charset="0"/>
                <a:sym typeface="宋体" panose="02010600030101010101" pitchFamily="2" charset="-122"/>
              </a:rPr>
              <a:t>2021</a:t>
            </a:r>
            <a:r>
              <a:rPr lang="zh-CN" altLang="en-US" sz="2000" spc="300" dirty="0">
                <a:solidFill>
                  <a:schemeClr val="bg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年再次获得全国第二名（特等奖）。</a:t>
            </a:r>
          </a:p>
        </p:txBody>
      </p:sp>
      <p:pic>
        <p:nvPicPr>
          <p:cNvPr id="17" name="图片 16"/>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rot="20360348" flipH="1">
            <a:off x="-97362" y="-288679"/>
            <a:ext cx="1874572" cy="1874572"/>
          </a:xfrm>
          <a:prstGeom prst="rect">
            <a:avLst/>
          </a:prstGeom>
        </p:spPr>
      </p:pic>
      <p:pic>
        <p:nvPicPr>
          <p:cNvPr id="11" name="图片 10"/>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flipH="1">
            <a:off x="9995535" y="4497070"/>
            <a:ext cx="2196465" cy="2783840"/>
          </a:xfrm>
          <a:prstGeom prst="rect">
            <a:avLst/>
          </a:prstGeom>
        </p:spPr>
      </p:pic>
      <p:pic>
        <p:nvPicPr>
          <p:cNvPr id="21" name="图片 5" descr="C:\Users\ADMINI~1\AppData\Local\Temp\WeChat Files\22af61d19955d48a2b2fadcff43830a.jpg"/>
          <p:cNvPicPr>
            <a:picLocks noChangeAspect="1" noChangeArrowheads="1"/>
          </p:cNvPicPr>
          <p:nvPr/>
        </p:nvPicPr>
        <p:blipFill>
          <a:blip r:embed="rId5" cstate="print"/>
          <a:srcRect/>
          <a:stretch>
            <a:fillRect/>
          </a:stretch>
        </p:blipFill>
        <p:spPr>
          <a:xfrm rot="20940000">
            <a:off x="376555" y="1035685"/>
            <a:ext cx="5069840" cy="4088765"/>
          </a:xfrm>
          <a:prstGeom prst="rect">
            <a:avLst/>
          </a:prstGeom>
          <a:noFill/>
          <a:ln w="9525">
            <a:noFill/>
            <a:miter lim="800000"/>
            <a:headEnd/>
            <a:tailEnd/>
          </a:ln>
        </p:spPr>
      </p:pic>
    </p:spTree>
  </p:cSld>
  <p:clrMapOvr>
    <a:masterClrMapping/>
  </p:clrMapOvr>
  <mc:AlternateContent xmlns:mc="http://schemas.openxmlformats.org/markup-compatibility/2006">
    <mc:Choice xmlns="" xmlns:p14="http://schemas.microsoft.com/office/powerpoint/2010/main" Requires="p14">
      <p:transition spd="slow" p14:dur="1500">
        <p:random/>
      </p:transition>
    </mc:Choice>
    <mc:Fallback>
      <p:transition spd="slow">
        <p:random/>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4544695" y="1751330"/>
            <a:ext cx="6814961" cy="3873499"/>
          </a:xfrm>
          <a:prstGeom prst="rect">
            <a:avLst/>
          </a:prstGeom>
          <a:solidFill>
            <a:schemeClr val="bg1">
              <a:alpha val="77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sz="2400" dirty="0">
              <a:solidFill>
                <a:schemeClr val="bg1"/>
              </a:solidFill>
              <a:latin typeface="宋体" panose="02010600030101010101" pitchFamily="2" charset="-122"/>
              <a:ea typeface="宋体" panose="02010600030101010101" pitchFamily="2" charset="-122"/>
              <a:sym typeface="宋体" panose="02010600030101010101" pitchFamily="2" charset="-122"/>
            </a:endParaRPr>
          </a:p>
        </p:txBody>
      </p:sp>
      <p:sp>
        <p:nvSpPr>
          <p:cNvPr id="13" name="矩形 12"/>
          <p:cNvSpPr/>
          <p:nvPr/>
        </p:nvSpPr>
        <p:spPr>
          <a:xfrm>
            <a:off x="537845" y="2243455"/>
            <a:ext cx="3347085" cy="3922395"/>
          </a:xfrm>
          <a:prstGeom prst="rect">
            <a:avLst/>
          </a:prstGeom>
          <a:gradFill flip="none" rotWithShape="1">
            <a:gsLst>
              <a:gs pos="0">
                <a:srgbClr val="DF0E15"/>
              </a:gs>
              <a:gs pos="100000">
                <a:srgbClr val="FE7F52">
                  <a:alpha val="0"/>
                </a:srgbClr>
              </a:gs>
            </a:gsLst>
            <a:lin ang="189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2400">
              <a:solidFill>
                <a:schemeClr val="bg1"/>
              </a:solidFill>
              <a:latin typeface="宋体" panose="02010600030101010101" pitchFamily="2" charset="-122"/>
              <a:ea typeface="宋体" panose="02010600030101010101" pitchFamily="2" charset="-122"/>
              <a:sym typeface="宋体" panose="02010600030101010101" pitchFamily="2" charset="-122"/>
            </a:endParaRPr>
          </a:p>
        </p:txBody>
      </p:sp>
      <p:sp>
        <p:nvSpPr>
          <p:cNvPr id="6" name="矩形 5"/>
          <p:cNvSpPr/>
          <p:nvPr/>
        </p:nvSpPr>
        <p:spPr>
          <a:xfrm>
            <a:off x="876300" y="2177415"/>
            <a:ext cx="3311525" cy="364236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sz="2400" dirty="0">
              <a:solidFill>
                <a:schemeClr val="bg1"/>
              </a:solidFill>
              <a:latin typeface="宋体" panose="02010600030101010101" pitchFamily="2" charset="-122"/>
              <a:ea typeface="宋体" panose="02010600030101010101" pitchFamily="2" charset="-122"/>
              <a:sym typeface="宋体" panose="02010600030101010101" pitchFamily="2" charset="-122"/>
            </a:endParaRPr>
          </a:p>
        </p:txBody>
      </p:sp>
      <p:sp>
        <p:nvSpPr>
          <p:cNvPr id="9" name="平行四边形 8"/>
          <p:cNvSpPr/>
          <p:nvPr/>
        </p:nvSpPr>
        <p:spPr>
          <a:xfrm>
            <a:off x="0" y="264707"/>
            <a:ext cx="12192000" cy="587115"/>
          </a:xfrm>
          <a:prstGeom prst="parallelogram">
            <a:avLst>
              <a:gd name="adj" fmla="val 0"/>
            </a:avLst>
          </a:prstGeom>
          <a:gradFill flip="none" rotWithShape="1">
            <a:gsLst>
              <a:gs pos="0">
                <a:srgbClr val="DF0E15"/>
              </a:gs>
              <a:gs pos="100000">
                <a:srgbClr val="FE7F52"/>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400" dirty="0">
                <a:solidFill>
                  <a:schemeClr val="bg1"/>
                </a:solidFill>
                <a:latin typeface="宋体" panose="02010600030101010101" pitchFamily="2" charset="-122"/>
                <a:ea typeface="宋体" panose="02010600030101010101" pitchFamily="2" charset="-122"/>
                <a:sym typeface="宋体" panose="02010600030101010101" pitchFamily="2" charset="-122"/>
              </a:rPr>
              <a:t> </a:t>
            </a:r>
            <a:endParaRPr lang="zh-CN" altLang="en-US" sz="2400" dirty="0">
              <a:solidFill>
                <a:schemeClr val="bg1"/>
              </a:solidFill>
              <a:latin typeface="宋体" panose="02010600030101010101" pitchFamily="2" charset="-122"/>
              <a:ea typeface="宋体" panose="02010600030101010101" pitchFamily="2" charset="-122"/>
              <a:sym typeface="宋体" panose="02010600030101010101" pitchFamily="2" charset="-122"/>
            </a:endParaRPr>
          </a:p>
        </p:txBody>
      </p:sp>
      <p:grpSp>
        <p:nvGrpSpPr>
          <p:cNvPr id="3" name="组合 2"/>
          <p:cNvGrpSpPr/>
          <p:nvPr/>
        </p:nvGrpSpPr>
        <p:grpSpPr>
          <a:xfrm>
            <a:off x="298450" y="264707"/>
            <a:ext cx="565007" cy="568402"/>
            <a:chOff x="467606" y="208867"/>
            <a:chExt cx="565007" cy="568402"/>
          </a:xfrm>
        </p:grpSpPr>
        <p:sp>
          <p:nvSpPr>
            <p:cNvPr id="4" name="椭圆 3"/>
            <p:cNvSpPr/>
            <p:nvPr/>
          </p:nvSpPr>
          <p:spPr>
            <a:xfrm>
              <a:off x="467606" y="208867"/>
              <a:ext cx="565007" cy="568402"/>
            </a:xfrm>
            <a:prstGeom prst="ellipse">
              <a:avLst/>
            </a:prstGeom>
            <a:solidFill>
              <a:schemeClr val="bg1"/>
            </a:solidFill>
            <a:ln>
              <a:solidFill>
                <a:srgbClr val="DF0E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2">
                    <a:lumMod val="25000"/>
                  </a:schemeClr>
                </a:solidFill>
                <a:latin typeface="宋体" panose="02010600030101010101" pitchFamily="2" charset="-122"/>
                <a:ea typeface="宋体" panose="02010600030101010101" pitchFamily="2" charset="-122"/>
                <a:sym typeface="宋体" panose="02010600030101010101" pitchFamily="2" charset="-122"/>
              </a:endParaRPr>
            </a:p>
          </p:txBody>
        </p:sp>
        <p:sp>
          <p:nvSpPr>
            <p:cNvPr id="5" name="星形: 五角 4"/>
            <p:cNvSpPr/>
            <p:nvPr/>
          </p:nvSpPr>
          <p:spPr>
            <a:xfrm rot="6500145" flipV="1">
              <a:off x="502719" y="253387"/>
              <a:ext cx="479364" cy="479361"/>
            </a:xfrm>
            <a:prstGeom prst="star5">
              <a:avLst/>
            </a:prstGeom>
            <a:gradFill flip="none" rotWithShape="1">
              <a:gsLst>
                <a:gs pos="0">
                  <a:srgbClr val="DF0E15"/>
                </a:gs>
                <a:gs pos="100000">
                  <a:srgbClr val="FE7F52"/>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2400">
                <a:solidFill>
                  <a:schemeClr val="bg1"/>
                </a:solidFill>
                <a:latin typeface="宋体" panose="02010600030101010101" pitchFamily="2" charset="-122"/>
                <a:ea typeface="宋体" panose="02010600030101010101" pitchFamily="2" charset="-122"/>
                <a:sym typeface="宋体" panose="02010600030101010101" pitchFamily="2" charset="-122"/>
              </a:endParaRPr>
            </a:p>
          </p:txBody>
        </p:sp>
      </p:grpSp>
      <p:cxnSp>
        <p:nvCxnSpPr>
          <p:cNvPr id="7" name="直接连接符 6"/>
          <p:cNvCxnSpPr>
            <a:stCxn id="11" idx="3"/>
          </p:cNvCxnSpPr>
          <p:nvPr/>
        </p:nvCxnSpPr>
        <p:spPr>
          <a:xfrm flipV="1">
            <a:off x="6111240" y="551180"/>
            <a:ext cx="6080760" cy="19685"/>
          </a:xfrm>
          <a:prstGeom prst="line">
            <a:avLst/>
          </a:prstGeom>
          <a:ln>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956945" y="2689860"/>
            <a:ext cx="9894570" cy="2934970"/>
          </a:xfrm>
          <a:prstGeom prst="rect">
            <a:avLst/>
          </a:prstGeom>
          <a:noFill/>
        </p:spPr>
        <p:txBody>
          <a:bodyPr wrap="square">
            <a:spAutoFit/>
          </a:bodyPr>
          <a:lstStyle>
            <a:defPPr>
              <a:defRPr lang="zh-CN"/>
            </a:defPPr>
            <a:lvl1pPr>
              <a:lnSpc>
                <a:spcPct val="132000"/>
              </a:lnSpc>
              <a:defRPr sz="1600">
                <a:solidFill>
                  <a:schemeClr val="bg2">
                    <a:lumMod val="25000"/>
                  </a:schemeClr>
                </a:solidFill>
                <a:latin typeface="+mn-ea"/>
              </a:defRPr>
            </a:lvl1pPr>
          </a:lstStyle>
          <a:p>
            <a:r>
              <a:rPr lang="en-US" sz="2000" b="1" dirty="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 </a:t>
            </a:r>
            <a:r>
              <a:rPr lang="en-US" sz="2800" b="1" dirty="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  </a:t>
            </a:r>
            <a:r>
              <a:rPr sz="2800" b="1" dirty="0">
                <a:solidFill>
                  <a:schemeClr val="tx1"/>
                </a:solidFill>
                <a:latin typeface="楷体" panose="02010609060101010101" charset="-122"/>
                <a:ea typeface="楷体" panose="02010609060101010101" charset="-122"/>
                <a:cs typeface="楷体" panose="02010609060101010101" charset="-122"/>
                <a:sym typeface="宋体" panose="02010600030101010101" pitchFamily="2" charset="-122"/>
              </a:rPr>
              <a:t>好的结尾，能提升整篇文章的意境，或者给人耳目一新、</a:t>
            </a:r>
          </a:p>
          <a:p>
            <a:r>
              <a:rPr sz="2800" b="1" dirty="0">
                <a:solidFill>
                  <a:schemeClr val="tx1"/>
                </a:solidFill>
                <a:latin typeface="楷体" panose="02010609060101010101" charset="-122"/>
                <a:ea typeface="楷体" panose="02010609060101010101" charset="-122"/>
                <a:cs typeface="楷体" panose="02010609060101010101" charset="-122"/>
                <a:sym typeface="宋体" panose="02010600030101010101" pitchFamily="2" charset="-122"/>
              </a:rPr>
              <a:t>茅塞顿开的感觉，把整篇文章提升到一个高度。</a:t>
            </a:r>
          </a:p>
          <a:p>
            <a:r>
              <a:rPr sz="2800" dirty="0">
                <a:solidFill>
                  <a:schemeClr val="tx1"/>
                </a:solidFill>
                <a:latin typeface="楷体" panose="02010609060101010101" charset="-122"/>
                <a:ea typeface="楷体" panose="02010609060101010101" charset="-122"/>
                <a:cs typeface="楷体" panose="02010609060101010101" charset="-122"/>
                <a:sym typeface="宋体" panose="02010600030101010101" pitchFamily="2" charset="-122"/>
              </a:rPr>
              <a:t>   </a:t>
            </a:r>
            <a:r>
              <a:rPr sz="2800" b="1" dirty="0">
                <a:solidFill>
                  <a:srgbClr val="FF0000"/>
                </a:solidFill>
                <a:latin typeface="楷体" panose="02010609060101010101" charset="-122"/>
                <a:ea typeface="楷体" panose="02010609060101010101" charset="-122"/>
                <a:cs typeface="楷体" panose="02010609060101010101" charset="-122"/>
                <a:sym typeface="宋体" panose="02010600030101010101" pitchFamily="2" charset="-122"/>
              </a:rPr>
              <a:t>——画龙点睛的故事</a:t>
            </a:r>
          </a:p>
          <a:p>
            <a:r>
              <a:rPr sz="2800" b="1" dirty="0">
                <a:solidFill>
                  <a:srgbClr val="FF0000"/>
                </a:solidFill>
                <a:latin typeface="楷体" panose="02010609060101010101" charset="-122"/>
                <a:ea typeface="楷体" panose="02010609060101010101" charset="-122"/>
                <a:cs typeface="楷体" panose="02010609060101010101" charset="-122"/>
                <a:sym typeface="宋体" panose="02010600030101010101" pitchFamily="2" charset="-122"/>
              </a:rPr>
              <a:t>   ——歌手把最强音放在最后</a:t>
            </a:r>
          </a:p>
          <a:p>
            <a:r>
              <a:rPr sz="2800" b="1" dirty="0">
                <a:solidFill>
                  <a:srgbClr val="FF0000"/>
                </a:solidFill>
                <a:latin typeface="楷体" panose="02010609060101010101" charset="-122"/>
                <a:ea typeface="楷体" panose="02010609060101010101" charset="-122"/>
                <a:cs typeface="楷体" panose="02010609060101010101" charset="-122"/>
                <a:sym typeface="宋体" panose="02010600030101010101" pitchFamily="2" charset="-122"/>
              </a:rPr>
              <a:t>   ——体操运动员落地站稳得高分 </a:t>
            </a:r>
          </a:p>
        </p:txBody>
      </p:sp>
      <p:sp>
        <p:nvSpPr>
          <p:cNvPr id="14" name="半闭框 13"/>
          <p:cNvSpPr/>
          <p:nvPr/>
        </p:nvSpPr>
        <p:spPr>
          <a:xfrm rot="5400000">
            <a:off x="10119360" y="2364740"/>
            <a:ext cx="1097280" cy="1028700"/>
          </a:xfrm>
          <a:prstGeom prst="halfFrame">
            <a:avLst>
              <a:gd name="adj1" fmla="val 9876"/>
              <a:gd name="adj2" fmla="val 9876"/>
            </a:avLst>
          </a:prstGeom>
          <a:gradFill flip="none" rotWithShape="1">
            <a:gsLst>
              <a:gs pos="0">
                <a:srgbClr val="DF0E15"/>
              </a:gs>
              <a:gs pos="100000">
                <a:srgbClr val="FE7F52"/>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sz="2400" dirty="0">
              <a:solidFill>
                <a:schemeClr val="bg1"/>
              </a:solidFill>
              <a:latin typeface="宋体" panose="02010600030101010101" pitchFamily="2" charset="-122"/>
              <a:ea typeface="宋体" panose="02010600030101010101" pitchFamily="2" charset="-122"/>
              <a:sym typeface="宋体" panose="02010600030101010101" pitchFamily="2" charset="-122"/>
            </a:endParaRPr>
          </a:p>
        </p:txBody>
      </p:sp>
      <p:grpSp>
        <p:nvGrpSpPr>
          <p:cNvPr id="16" name="组合 15"/>
          <p:cNvGrpSpPr/>
          <p:nvPr/>
        </p:nvGrpSpPr>
        <p:grpSpPr>
          <a:xfrm>
            <a:off x="9632458" y="6018292"/>
            <a:ext cx="1219200" cy="260391"/>
            <a:chOff x="4349587" y="1669855"/>
            <a:chExt cx="2530607" cy="540474"/>
          </a:xfrm>
          <a:solidFill>
            <a:srgbClr val="D91C21"/>
          </a:solidFill>
        </p:grpSpPr>
        <p:sp>
          <p:nvSpPr>
            <p:cNvPr id="17" name="五角星 40"/>
            <p:cNvSpPr/>
            <p:nvPr/>
          </p:nvSpPr>
          <p:spPr>
            <a:xfrm>
              <a:off x="5987638" y="1711127"/>
              <a:ext cx="494847" cy="457930"/>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sp>
          <p:nvSpPr>
            <p:cNvPr id="18" name="五角星 41"/>
            <p:cNvSpPr/>
            <p:nvPr/>
          </p:nvSpPr>
          <p:spPr>
            <a:xfrm>
              <a:off x="6502434" y="1765303"/>
              <a:ext cx="377760" cy="349577"/>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sp>
          <p:nvSpPr>
            <p:cNvPr id="19" name="五角星 40"/>
            <p:cNvSpPr/>
            <p:nvPr/>
          </p:nvSpPr>
          <p:spPr>
            <a:xfrm>
              <a:off x="5321596" y="1669855"/>
              <a:ext cx="584046" cy="54047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grpSp>
          <p:nvGrpSpPr>
            <p:cNvPr id="20" name="组合 19"/>
            <p:cNvGrpSpPr/>
            <p:nvPr/>
          </p:nvGrpSpPr>
          <p:grpSpPr>
            <a:xfrm flipH="1">
              <a:off x="4349587" y="1711127"/>
              <a:ext cx="892556" cy="457930"/>
              <a:chOff x="4349587" y="1711127"/>
              <a:chExt cx="892556" cy="457930"/>
            </a:xfrm>
            <a:grpFill/>
          </p:grpSpPr>
          <p:sp>
            <p:nvSpPr>
              <p:cNvPr id="21" name="五角星 40"/>
              <p:cNvSpPr/>
              <p:nvPr/>
            </p:nvSpPr>
            <p:spPr>
              <a:xfrm>
                <a:off x="4349587" y="1711127"/>
                <a:ext cx="494847" cy="457930"/>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sp>
            <p:nvSpPr>
              <p:cNvPr id="22" name="五角星 41"/>
              <p:cNvSpPr/>
              <p:nvPr/>
            </p:nvSpPr>
            <p:spPr>
              <a:xfrm>
                <a:off x="4864383" y="1765303"/>
                <a:ext cx="377760" cy="349577"/>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grpSp>
      </p:grpSp>
      <p:cxnSp>
        <p:nvCxnSpPr>
          <p:cNvPr id="23" name="直接连接符 22"/>
          <p:cNvCxnSpPr/>
          <p:nvPr/>
        </p:nvCxnSpPr>
        <p:spPr>
          <a:xfrm>
            <a:off x="4047490" y="6130925"/>
            <a:ext cx="5584825" cy="34925"/>
          </a:xfrm>
          <a:prstGeom prst="line">
            <a:avLst/>
          </a:prstGeom>
          <a:ln>
            <a:solidFill>
              <a:srgbClr val="D91C21"/>
            </a:solidFill>
            <a:prstDash val="lgDash"/>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956945" y="309880"/>
            <a:ext cx="5154295" cy="521970"/>
          </a:xfrm>
          <a:prstGeom prst="rect">
            <a:avLst/>
          </a:prstGeom>
          <a:noFill/>
        </p:spPr>
        <p:txBody>
          <a:bodyPr wrap="square" rtlCol="0">
            <a:spAutoFit/>
          </a:bodyPr>
          <a:lstStyle/>
          <a:p>
            <a:pPr algn="dist"/>
            <a:r>
              <a:rPr lang="zh-CN" altLang="en-US" sz="2800" dirty="0">
                <a:solidFill>
                  <a:schemeClr val="bg1"/>
                </a:solidFill>
                <a:latin typeface="楷体" panose="02010609060101010101" charset="-122"/>
                <a:ea typeface="楷体" panose="02010609060101010101" charset="-122"/>
                <a:cs typeface="楷体" panose="02010609060101010101" charset="-122"/>
                <a:sym typeface="宋体" panose="02010600030101010101" pitchFamily="2" charset="-122"/>
              </a:rPr>
              <a:t>征文要写好 追求新奇巧</a:t>
            </a:r>
          </a:p>
        </p:txBody>
      </p:sp>
      <p:sp>
        <p:nvSpPr>
          <p:cNvPr id="12" name="文本框 11"/>
          <p:cNvSpPr txBox="1"/>
          <p:nvPr/>
        </p:nvSpPr>
        <p:spPr>
          <a:xfrm>
            <a:off x="407183" y="1164231"/>
            <a:ext cx="11348423" cy="587115"/>
          </a:xfrm>
          <a:prstGeom prst="roundRect">
            <a:avLst>
              <a:gd name="adj" fmla="val 50000"/>
            </a:avLst>
          </a:prstGeom>
          <a:gradFill flip="none" rotWithShape="1">
            <a:gsLst>
              <a:gs pos="0">
                <a:srgbClr val="DF0E15"/>
              </a:gs>
              <a:gs pos="100000">
                <a:srgbClr val="FE7F52"/>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defRPr sz="2400">
                <a:solidFill>
                  <a:schemeClr val="bg1"/>
                </a:solidFill>
                <a:latin typeface="思源黑体 CN Medium" panose="020B0600000000000000" pitchFamily="34" charset="-122"/>
                <a:ea typeface="思源黑体 CN Medium" panose="020B0600000000000000" pitchFamily="34"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a:r>
              <a:rPr lang="en-US" altLang="zh-CN" dirty="0">
                <a:latin typeface="楷体" panose="02010609060101010101" charset="-122"/>
                <a:ea typeface="楷体" panose="02010609060101010101" charset="-122"/>
                <a:cs typeface="楷体" panose="02010609060101010101" charset="-122"/>
                <a:sym typeface="宋体" panose="02010600030101010101" pitchFamily="2" charset="-122"/>
              </a:rPr>
              <a:t>4.精心设计标题、开头和结尾</a:t>
            </a:r>
          </a:p>
        </p:txBody>
      </p:sp>
      <p:grpSp>
        <p:nvGrpSpPr>
          <p:cNvPr id="24" name="组合 23"/>
          <p:cNvGrpSpPr/>
          <p:nvPr/>
        </p:nvGrpSpPr>
        <p:grpSpPr>
          <a:xfrm>
            <a:off x="8882523" y="2204482"/>
            <a:ext cx="1219200" cy="260391"/>
            <a:chOff x="4349587" y="1669855"/>
            <a:chExt cx="2530607" cy="540474"/>
          </a:xfrm>
          <a:solidFill>
            <a:srgbClr val="D91C21"/>
          </a:solidFill>
        </p:grpSpPr>
        <p:sp>
          <p:nvSpPr>
            <p:cNvPr id="25" name="五角星 40"/>
            <p:cNvSpPr/>
            <p:nvPr/>
          </p:nvSpPr>
          <p:spPr>
            <a:xfrm>
              <a:off x="5987638" y="1711127"/>
              <a:ext cx="494847" cy="457930"/>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sp>
          <p:nvSpPr>
            <p:cNvPr id="26" name="五角星 41"/>
            <p:cNvSpPr/>
            <p:nvPr/>
          </p:nvSpPr>
          <p:spPr>
            <a:xfrm>
              <a:off x="6502434" y="1765303"/>
              <a:ext cx="377760" cy="349577"/>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sp>
          <p:nvSpPr>
            <p:cNvPr id="27" name="五角星 40"/>
            <p:cNvSpPr/>
            <p:nvPr/>
          </p:nvSpPr>
          <p:spPr>
            <a:xfrm>
              <a:off x="5321596" y="1669855"/>
              <a:ext cx="584046" cy="54047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grpSp>
          <p:nvGrpSpPr>
            <p:cNvPr id="28" name="组合 27"/>
            <p:cNvGrpSpPr/>
            <p:nvPr/>
          </p:nvGrpSpPr>
          <p:grpSpPr>
            <a:xfrm flipH="1">
              <a:off x="4349587" y="1711127"/>
              <a:ext cx="892556" cy="457930"/>
              <a:chOff x="4349587" y="1711127"/>
              <a:chExt cx="892556" cy="457930"/>
            </a:xfrm>
            <a:grpFill/>
          </p:grpSpPr>
          <p:sp>
            <p:nvSpPr>
              <p:cNvPr id="29" name="五角星 40"/>
              <p:cNvSpPr/>
              <p:nvPr/>
            </p:nvSpPr>
            <p:spPr>
              <a:xfrm>
                <a:off x="4349587" y="1711127"/>
                <a:ext cx="494847" cy="457930"/>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sp>
            <p:nvSpPr>
              <p:cNvPr id="30" name="五角星 41"/>
              <p:cNvSpPr/>
              <p:nvPr/>
            </p:nvSpPr>
            <p:spPr>
              <a:xfrm>
                <a:off x="4864383" y="1765303"/>
                <a:ext cx="377760" cy="349577"/>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grpSp>
      </p:grpSp>
      <p:cxnSp>
        <p:nvCxnSpPr>
          <p:cNvPr id="2" name="直接连接符 1"/>
          <p:cNvCxnSpPr/>
          <p:nvPr/>
        </p:nvCxnSpPr>
        <p:spPr>
          <a:xfrm flipV="1">
            <a:off x="1009650" y="2330450"/>
            <a:ext cx="7848600" cy="8890"/>
          </a:xfrm>
          <a:prstGeom prst="line">
            <a:avLst/>
          </a:prstGeom>
          <a:ln>
            <a:solidFill>
              <a:srgbClr val="D91C21"/>
            </a:solidFill>
            <a:prstDash val="lgDash"/>
          </a:ln>
        </p:spPr>
        <p:style>
          <a:lnRef idx="1">
            <a:schemeClr val="accent1"/>
          </a:lnRef>
          <a:fillRef idx="0">
            <a:schemeClr val="accent1"/>
          </a:fillRef>
          <a:effectRef idx="0">
            <a:schemeClr val="accent1"/>
          </a:effectRef>
          <a:fontRef idx="minor">
            <a:schemeClr val="tx1"/>
          </a:fontRef>
        </p:style>
      </p:cxnSp>
      <p:sp>
        <p:nvSpPr>
          <p:cNvPr id="31" name="文本框 30"/>
          <p:cNvSpPr txBox="1"/>
          <p:nvPr/>
        </p:nvSpPr>
        <p:spPr>
          <a:xfrm>
            <a:off x="927735" y="1878965"/>
            <a:ext cx="3208020" cy="460375"/>
          </a:xfrm>
          <a:prstGeom prst="rect">
            <a:avLst/>
          </a:prstGeom>
          <a:noFill/>
        </p:spPr>
        <p:txBody>
          <a:bodyPr wrap="square">
            <a:spAutoFit/>
          </a:bodyPr>
          <a:lstStyle>
            <a:defPPr>
              <a:defRPr lang="zh-CN"/>
            </a:defPPr>
            <a:lvl1pPr>
              <a:defRPr sz="2400">
                <a:solidFill>
                  <a:srgbClr val="B30D1D"/>
                </a:solidFill>
                <a:latin typeface="思源黑体 CN Medium" panose="020B0600000000000000" pitchFamily="34" charset="-122"/>
                <a:ea typeface="思源黑体 CN Medium" panose="020B0600000000000000" pitchFamily="34" charset="-122"/>
              </a:defRPr>
            </a:lvl1pPr>
          </a:lstStyle>
          <a:p>
            <a:r>
              <a:rPr lang="zh-CN" b="1" dirty="0">
                <a:solidFill>
                  <a:srgbClr val="FF0000"/>
                </a:solidFill>
                <a:latin typeface="楷体" panose="02010609060101010101" charset="-122"/>
                <a:ea typeface="楷体" panose="02010609060101010101" charset="-122"/>
                <a:sym typeface="宋体" panose="02010600030101010101" pitchFamily="2" charset="-122"/>
              </a:rPr>
              <a:t>结尾：压轴最关键</a:t>
            </a:r>
          </a:p>
        </p:txBody>
      </p:sp>
    </p:spTree>
  </p:cSld>
  <p:clrMapOvr>
    <a:masterClrMapping/>
  </p:clrMapOvr>
  <mc:AlternateContent xmlns:mc="http://schemas.openxmlformats.org/markup-compatibility/2006">
    <mc:Choice xmlns="" xmlns:p14="http://schemas.microsoft.com/office/powerpoint/2010/main" Requires="p14">
      <p:transition spd="slow" p14:dur="1500">
        <p:random/>
      </p:transition>
    </mc:Choice>
    <mc:Fallback>
      <p:transition spd="slow">
        <p:random/>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537845" y="1603375"/>
            <a:ext cx="3347085" cy="4842510"/>
          </a:xfrm>
          <a:prstGeom prst="rect">
            <a:avLst/>
          </a:prstGeom>
          <a:gradFill flip="none" rotWithShape="1">
            <a:gsLst>
              <a:gs pos="0">
                <a:srgbClr val="DF0E15"/>
              </a:gs>
              <a:gs pos="100000">
                <a:srgbClr val="FE7F52">
                  <a:alpha val="0"/>
                </a:srgbClr>
              </a:gs>
            </a:gsLst>
            <a:lin ang="189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2400">
              <a:solidFill>
                <a:schemeClr val="bg1"/>
              </a:solidFill>
              <a:latin typeface="宋体" panose="02010600030101010101" pitchFamily="2" charset="-122"/>
              <a:ea typeface="宋体" panose="02010600030101010101" pitchFamily="2" charset="-122"/>
              <a:sym typeface="宋体" panose="02010600030101010101" pitchFamily="2" charset="-122"/>
            </a:endParaRPr>
          </a:p>
        </p:txBody>
      </p:sp>
      <p:sp>
        <p:nvSpPr>
          <p:cNvPr id="6" name="矩形 5"/>
          <p:cNvSpPr/>
          <p:nvPr/>
        </p:nvSpPr>
        <p:spPr>
          <a:xfrm>
            <a:off x="876300" y="1537970"/>
            <a:ext cx="3311525" cy="462788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sz="2400" dirty="0">
              <a:solidFill>
                <a:schemeClr val="bg1"/>
              </a:solidFill>
              <a:latin typeface="宋体" panose="02010600030101010101" pitchFamily="2" charset="-122"/>
              <a:ea typeface="宋体" panose="02010600030101010101" pitchFamily="2" charset="-122"/>
              <a:sym typeface="宋体" panose="02010600030101010101" pitchFamily="2" charset="-122"/>
            </a:endParaRPr>
          </a:p>
        </p:txBody>
      </p:sp>
      <p:sp>
        <p:nvSpPr>
          <p:cNvPr id="9" name="平行四边形 8"/>
          <p:cNvSpPr/>
          <p:nvPr/>
        </p:nvSpPr>
        <p:spPr>
          <a:xfrm>
            <a:off x="0" y="264707"/>
            <a:ext cx="12192000" cy="587115"/>
          </a:xfrm>
          <a:prstGeom prst="parallelogram">
            <a:avLst>
              <a:gd name="adj" fmla="val 0"/>
            </a:avLst>
          </a:prstGeom>
          <a:gradFill flip="none" rotWithShape="1">
            <a:gsLst>
              <a:gs pos="0">
                <a:srgbClr val="DF0E15"/>
              </a:gs>
              <a:gs pos="100000">
                <a:srgbClr val="FE7F52"/>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400" dirty="0">
                <a:solidFill>
                  <a:schemeClr val="bg1"/>
                </a:solidFill>
                <a:latin typeface="宋体" panose="02010600030101010101" pitchFamily="2" charset="-122"/>
                <a:ea typeface="宋体" panose="02010600030101010101" pitchFamily="2" charset="-122"/>
                <a:sym typeface="宋体" panose="02010600030101010101" pitchFamily="2" charset="-122"/>
              </a:rPr>
              <a:t> </a:t>
            </a:r>
            <a:endParaRPr lang="zh-CN" altLang="en-US" sz="2400" dirty="0">
              <a:solidFill>
                <a:schemeClr val="bg1"/>
              </a:solidFill>
              <a:latin typeface="宋体" panose="02010600030101010101" pitchFamily="2" charset="-122"/>
              <a:ea typeface="宋体" panose="02010600030101010101" pitchFamily="2" charset="-122"/>
              <a:sym typeface="宋体" panose="02010600030101010101" pitchFamily="2" charset="-122"/>
            </a:endParaRPr>
          </a:p>
        </p:txBody>
      </p:sp>
      <p:grpSp>
        <p:nvGrpSpPr>
          <p:cNvPr id="3" name="组合 2"/>
          <p:cNvGrpSpPr/>
          <p:nvPr/>
        </p:nvGrpSpPr>
        <p:grpSpPr>
          <a:xfrm>
            <a:off x="298450" y="264707"/>
            <a:ext cx="565007" cy="568402"/>
            <a:chOff x="467606" y="208867"/>
            <a:chExt cx="565007" cy="568402"/>
          </a:xfrm>
        </p:grpSpPr>
        <p:sp>
          <p:nvSpPr>
            <p:cNvPr id="4" name="椭圆 3"/>
            <p:cNvSpPr/>
            <p:nvPr/>
          </p:nvSpPr>
          <p:spPr>
            <a:xfrm>
              <a:off x="467606" y="208867"/>
              <a:ext cx="565007" cy="568402"/>
            </a:xfrm>
            <a:prstGeom prst="ellipse">
              <a:avLst/>
            </a:prstGeom>
            <a:solidFill>
              <a:schemeClr val="bg1"/>
            </a:solidFill>
            <a:ln>
              <a:solidFill>
                <a:srgbClr val="DF0E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2">
                    <a:lumMod val="25000"/>
                  </a:schemeClr>
                </a:solidFill>
                <a:latin typeface="宋体" panose="02010600030101010101" pitchFamily="2" charset="-122"/>
                <a:ea typeface="宋体" panose="02010600030101010101" pitchFamily="2" charset="-122"/>
                <a:sym typeface="宋体" panose="02010600030101010101" pitchFamily="2" charset="-122"/>
              </a:endParaRPr>
            </a:p>
          </p:txBody>
        </p:sp>
        <p:sp>
          <p:nvSpPr>
            <p:cNvPr id="5" name="星形: 五角 4"/>
            <p:cNvSpPr/>
            <p:nvPr/>
          </p:nvSpPr>
          <p:spPr>
            <a:xfrm rot="6500145" flipV="1">
              <a:off x="502719" y="253387"/>
              <a:ext cx="479364" cy="479361"/>
            </a:xfrm>
            <a:prstGeom prst="star5">
              <a:avLst/>
            </a:prstGeom>
            <a:gradFill flip="none" rotWithShape="1">
              <a:gsLst>
                <a:gs pos="0">
                  <a:srgbClr val="DF0E15"/>
                </a:gs>
                <a:gs pos="100000">
                  <a:srgbClr val="FE7F52"/>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2400">
                <a:solidFill>
                  <a:schemeClr val="bg1"/>
                </a:solidFill>
                <a:latin typeface="宋体" panose="02010600030101010101" pitchFamily="2" charset="-122"/>
                <a:ea typeface="宋体" panose="02010600030101010101" pitchFamily="2" charset="-122"/>
                <a:sym typeface="宋体" panose="02010600030101010101" pitchFamily="2" charset="-122"/>
              </a:endParaRPr>
            </a:p>
          </p:txBody>
        </p:sp>
      </p:grpSp>
      <p:cxnSp>
        <p:nvCxnSpPr>
          <p:cNvPr id="7" name="直接连接符 6"/>
          <p:cNvCxnSpPr>
            <a:stCxn id="11" idx="3"/>
          </p:cNvCxnSpPr>
          <p:nvPr/>
        </p:nvCxnSpPr>
        <p:spPr>
          <a:xfrm flipV="1">
            <a:off x="6111240" y="551180"/>
            <a:ext cx="6080760" cy="19685"/>
          </a:xfrm>
          <a:prstGeom prst="line">
            <a:avLst/>
          </a:prstGeom>
          <a:ln>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1067435" y="1603375"/>
            <a:ext cx="6916420" cy="4633595"/>
          </a:xfrm>
          <a:prstGeom prst="rect">
            <a:avLst/>
          </a:prstGeom>
          <a:noFill/>
        </p:spPr>
        <p:txBody>
          <a:bodyPr wrap="square">
            <a:spAutoFit/>
          </a:bodyPr>
          <a:lstStyle>
            <a:defPPr>
              <a:defRPr lang="zh-CN"/>
            </a:defPPr>
            <a:lvl1pPr>
              <a:lnSpc>
                <a:spcPct val="132000"/>
              </a:lnSpc>
              <a:defRPr sz="1600">
                <a:solidFill>
                  <a:schemeClr val="bg2">
                    <a:lumMod val="25000"/>
                  </a:schemeClr>
                </a:solidFill>
                <a:latin typeface="+mn-ea"/>
              </a:defRPr>
            </a:lvl1pPr>
          </a:lstStyle>
          <a:p>
            <a:r>
              <a:rPr b="1" dirty="0">
                <a:solidFill>
                  <a:srgbClr val="FF0000"/>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a\写景抒情，升华境界  </a:t>
            </a:r>
          </a:p>
          <a:p>
            <a:r>
              <a:rPr b="1" dirty="0">
                <a:solidFill>
                  <a:srgbClr val="FF0000"/>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    </a:t>
            </a:r>
            <a:r>
              <a:rPr b="1" dirty="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彩色的云  送盲人叔叔回家</a:t>
            </a:r>
          </a:p>
          <a:p>
            <a:r>
              <a:rPr b="1" dirty="0">
                <a:solidFill>
                  <a:srgbClr val="FF0000"/>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b\出人意料，展示智慧  </a:t>
            </a:r>
          </a:p>
          <a:p>
            <a:pPr algn="l">
              <a:buClrTx/>
              <a:buSzTx/>
              <a:buFontTx/>
            </a:pPr>
            <a:r>
              <a:rPr b="1" dirty="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    大狮子  红领巾监督岗  在美国走错厕所的结尾</a:t>
            </a:r>
          </a:p>
          <a:p>
            <a:r>
              <a:rPr b="1" dirty="0">
                <a:solidFill>
                  <a:srgbClr val="FF0000"/>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c\亮出思想，提炼主题</a:t>
            </a:r>
          </a:p>
          <a:p>
            <a:pPr algn="l">
              <a:buClrTx/>
              <a:buSzTx/>
              <a:buFontTx/>
            </a:pPr>
            <a:r>
              <a:rPr b="1" dirty="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    我知道，我做的菜肯定没有妈妈做的好吃，看着爸爸妈妈吃得津津有味的样子，他们一定不是在夸奖我做的菜，而是夸奖女儿懂事了。</a:t>
            </a:r>
          </a:p>
          <a:p>
            <a:pPr algn="l">
              <a:buClrTx/>
              <a:buSzTx/>
              <a:buFontTx/>
            </a:pPr>
            <a:r>
              <a:rPr b="1" dirty="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    捧着《中华美德颂》，掩卷沉思，我忽然觉得，我们农村的留守儿童也了不起！虽然父母外出打工，我们暂时失去了母爱和父爱，可我们当中，也有许多像“黑妹”一样的孩子，用稚嫩的肩膀，担起了家庭的责任，传承着孝老敬亲的伦理美德。</a:t>
            </a:r>
          </a:p>
          <a:p>
            <a:r>
              <a:rPr b="1" dirty="0">
                <a:solidFill>
                  <a:srgbClr val="FF0000"/>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D\幽默风趣，引发联想</a:t>
            </a:r>
          </a:p>
          <a:p>
            <a:pPr algn="l">
              <a:buClrTx/>
              <a:buSzTx/>
              <a:buFontTx/>
            </a:pPr>
            <a:r>
              <a:rPr b="1" dirty="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   妈妈，你的儿子会屙钱了。</a:t>
            </a:r>
          </a:p>
          <a:p>
            <a:pPr algn="l">
              <a:buClrTx/>
              <a:buSzTx/>
              <a:buFontTx/>
            </a:pPr>
            <a:r>
              <a:rPr b="1" dirty="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   卖柠檬的爷爷</a:t>
            </a:r>
          </a:p>
        </p:txBody>
      </p:sp>
      <p:sp>
        <p:nvSpPr>
          <p:cNvPr id="14" name="半闭框 13"/>
          <p:cNvSpPr/>
          <p:nvPr/>
        </p:nvSpPr>
        <p:spPr>
          <a:xfrm rot="5400000">
            <a:off x="10635615" y="1533525"/>
            <a:ext cx="1097280" cy="1028700"/>
          </a:xfrm>
          <a:prstGeom prst="halfFrame">
            <a:avLst>
              <a:gd name="adj1" fmla="val 9876"/>
              <a:gd name="adj2" fmla="val 9876"/>
            </a:avLst>
          </a:prstGeom>
          <a:gradFill flip="none" rotWithShape="1">
            <a:gsLst>
              <a:gs pos="0">
                <a:srgbClr val="DF0E15"/>
              </a:gs>
              <a:gs pos="100000">
                <a:srgbClr val="FE7F52"/>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sz="2400" dirty="0">
              <a:solidFill>
                <a:schemeClr val="bg1"/>
              </a:solidFill>
              <a:latin typeface="宋体" panose="02010600030101010101" pitchFamily="2" charset="-122"/>
              <a:ea typeface="宋体" panose="02010600030101010101" pitchFamily="2" charset="-122"/>
              <a:sym typeface="宋体" panose="02010600030101010101" pitchFamily="2" charset="-122"/>
            </a:endParaRPr>
          </a:p>
        </p:txBody>
      </p:sp>
      <p:grpSp>
        <p:nvGrpSpPr>
          <p:cNvPr id="16" name="组合 15"/>
          <p:cNvGrpSpPr/>
          <p:nvPr/>
        </p:nvGrpSpPr>
        <p:grpSpPr>
          <a:xfrm>
            <a:off x="9632458" y="6231652"/>
            <a:ext cx="1219200" cy="260391"/>
            <a:chOff x="4349587" y="1669855"/>
            <a:chExt cx="2530607" cy="540474"/>
          </a:xfrm>
          <a:solidFill>
            <a:srgbClr val="D91C21"/>
          </a:solidFill>
        </p:grpSpPr>
        <p:sp>
          <p:nvSpPr>
            <p:cNvPr id="17" name="五角星 40"/>
            <p:cNvSpPr/>
            <p:nvPr/>
          </p:nvSpPr>
          <p:spPr>
            <a:xfrm>
              <a:off x="5987638" y="1711127"/>
              <a:ext cx="494847" cy="457930"/>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sp>
          <p:nvSpPr>
            <p:cNvPr id="18" name="五角星 41"/>
            <p:cNvSpPr/>
            <p:nvPr/>
          </p:nvSpPr>
          <p:spPr>
            <a:xfrm>
              <a:off x="6502434" y="1765303"/>
              <a:ext cx="377760" cy="349577"/>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sp>
          <p:nvSpPr>
            <p:cNvPr id="19" name="五角星 40"/>
            <p:cNvSpPr/>
            <p:nvPr/>
          </p:nvSpPr>
          <p:spPr>
            <a:xfrm>
              <a:off x="5321596" y="1669855"/>
              <a:ext cx="584046" cy="54047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grpSp>
          <p:nvGrpSpPr>
            <p:cNvPr id="20" name="组合 19"/>
            <p:cNvGrpSpPr/>
            <p:nvPr/>
          </p:nvGrpSpPr>
          <p:grpSpPr>
            <a:xfrm flipH="1">
              <a:off x="4349587" y="1711127"/>
              <a:ext cx="892556" cy="457930"/>
              <a:chOff x="4349587" y="1711127"/>
              <a:chExt cx="892556" cy="457930"/>
            </a:xfrm>
            <a:grpFill/>
          </p:grpSpPr>
          <p:sp>
            <p:nvSpPr>
              <p:cNvPr id="21" name="五角星 40"/>
              <p:cNvSpPr/>
              <p:nvPr/>
            </p:nvSpPr>
            <p:spPr>
              <a:xfrm>
                <a:off x="4349587" y="1711127"/>
                <a:ext cx="494847" cy="457930"/>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sp>
            <p:nvSpPr>
              <p:cNvPr id="22" name="五角星 41"/>
              <p:cNvSpPr/>
              <p:nvPr/>
            </p:nvSpPr>
            <p:spPr>
              <a:xfrm>
                <a:off x="4864383" y="1765303"/>
                <a:ext cx="377760" cy="349577"/>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grpSp>
      </p:grpSp>
      <p:cxnSp>
        <p:nvCxnSpPr>
          <p:cNvPr id="23" name="直接连接符 22"/>
          <p:cNvCxnSpPr/>
          <p:nvPr/>
        </p:nvCxnSpPr>
        <p:spPr>
          <a:xfrm>
            <a:off x="4057650" y="6410960"/>
            <a:ext cx="5584825" cy="34925"/>
          </a:xfrm>
          <a:prstGeom prst="line">
            <a:avLst/>
          </a:prstGeom>
          <a:ln>
            <a:solidFill>
              <a:srgbClr val="D91C21"/>
            </a:solidFill>
            <a:prstDash val="lgDash"/>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956945" y="309880"/>
            <a:ext cx="5154295" cy="521970"/>
          </a:xfrm>
          <a:prstGeom prst="rect">
            <a:avLst/>
          </a:prstGeom>
          <a:noFill/>
        </p:spPr>
        <p:txBody>
          <a:bodyPr wrap="square" rtlCol="0">
            <a:spAutoFit/>
          </a:bodyPr>
          <a:lstStyle/>
          <a:p>
            <a:pPr algn="dist"/>
            <a:r>
              <a:rPr lang="zh-CN" altLang="en-US" sz="2800" dirty="0">
                <a:solidFill>
                  <a:schemeClr val="bg1"/>
                </a:solidFill>
                <a:latin typeface="楷体" panose="02010609060101010101" charset="-122"/>
                <a:ea typeface="楷体" panose="02010609060101010101" charset="-122"/>
                <a:cs typeface="楷体" panose="02010609060101010101" charset="-122"/>
                <a:sym typeface="宋体" panose="02010600030101010101" pitchFamily="2" charset="-122"/>
              </a:rPr>
              <a:t>征文要写好 追求新奇巧</a:t>
            </a:r>
          </a:p>
        </p:txBody>
      </p:sp>
      <p:grpSp>
        <p:nvGrpSpPr>
          <p:cNvPr id="24" name="组合 23"/>
          <p:cNvGrpSpPr/>
          <p:nvPr/>
        </p:nvGrpSpPr>
        <p:grpSpPr>
          <a:xfrm>
            <a:off x="9394333" y="1388507"/>
            <a:ext cx="1219200" cy="260391"/>
            <a:chOff x="4349587" y="1669855"/>
            <a:chExt cx="2530607" cy="540474"/>
          </a:xfrm>
          <a:solidFill>
            <a:srgbClr val="D91C21"/>
          </a:solidFill>
        </p:grpSpPr>
        <p:sp>
          <p:nvSpPr>
            <p:cNvPr id="25" name="五角星 40"/>
            <p:cNvSpPr/>
            <p:nvPr/>
          </p:nvSpPr>
          <p:spPr>
            <a:xfrm>
              <a:off x="5987638" y="1711127"/>
              <a:ext cx="494847" cy="457930"/>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sp>
          <p:nvSpPr>
            <p:cNvPr id="26" name="五角星 41"/>
            <p:cNvSpPr/>
            <p:nvPr/>
          </p:nvSpPr>
          <p:spPr>
            <a:xfrm>
              <a:off x="6502434" y="1765303"/>
              <a:ext cx="377760" cy="349577"/>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sp>
          <p:nvSpPr>
            <p:cNvPr id="27" name="五角星 40"/>
            <p:cNvSpPr/>
            <p:nvPr/>
          </p:nvSpPr>
          <p:spPr>
            <a:xfrm>
              <a:off x="5321596" y="1669855"/>
              <a:ext cx="584046" cy="54047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grpSp>
          <p:nvGrpSpPr>
            <p:cNvPr id="28" name="组合 27"/>
            <p:cNvGrpSpPr/>
            <p:nvPr/>
          </p:nvGrpSpPr>
          <p:grpSpPr>
            <a:xfrm flipH="1">
              <a:off x="4349587" y="1711127"/>
              <a:ext cx="892556" cy="457930"/>
              <a:chOff x="4349587" y="1711127"/>
              <a:chExt cx="892556" cy="457930"/>
            </a:xfrm>
            <a:grpFill/>
          </p:grpSpPr>
          <p:sp>
            <p:nvSpPr>
              <p:cNvPr id="29" name="五角星 40"/>
              <p:cNvSpPr/>
              <p:nvPr/>
            </p:nvSpPr>
            <p:spPr>
              <a:xfrm>
                <a:off x="4349587" y="1711127"/>
                <a:ext cx="494847" cy="457930"/>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sp>
            <p:nvSpPr>
              <p:cNvPr id="30" name="五角星 41"/>
              <p:cNvSpPr/>
              <p:nvPr/>
            </p:nvSpPr>
            <p:spPr>
              <a:xfrm>
                <a:off x="4864383" y="1765303"/>
                <a:ext cx="377760" cy="349577"/>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grpSp>
      </p:grpSp>
      <p:cxnSp>
        <p:nvCxnSpPr>
          <p:cNvPr id="2" name="直接连接符 1"/>
          <p:cNvCxnSpPr/>
          <p:nvPr/>
        </p:nvCxnSpPr>
        <p:spPr>
          <a:xfrm flipV="1">
            <a:off x="956945" y="1499235"/>
            <a:ext cx="8439785" cy="38735"/>
          </a:xfrm>
          <a:prstGeom prst="line">
            <a:avLst/>
          </a:prstGeom>
          <a:ln>
            <a:solidFill>
              <a:srgbClr val="D91C21"/>
            </a:solidFill>
            <a:prstDash val="lgDash"/>
          </a:ln>
        </p:spPr>
        <p:style>
          <a:lnRef idx="1">
            <a:schemeClr val="accent1"/>
          </a:lnRef>
          <a:fillRef idx="0">
            <a:schemeClr val="accent1"/>
          </a:fillRef>
          <a:effectRef idx="0">
            <a:schemeClr val="accent1"/>
          </a:effectRef>
          <a:fontRef idx="minor">
            <a:schemeClr val="tx1"/>
          </a:fontRef>
        </p:style>
      </p:cxnSp>
      <p:sp>
        <p:nvSpPr>
          <p:cNvPr id="31" name="文本框 30"/>
          <p:cNvSpPr txBox="1"/>
          <p:nvPr/>
        </p:nvSpPr>
        <p:spPr>
          <a:xfrm>
            <a:off x="676910" y="1038860"/>
            <a:ext cx="3208020" cy="460375"/>
          </a:xfrm>
          <a:prstGeom prst="rect">
            <a:avLst/>
          </a:prstGeom>
          <a:noFill/>
        </p:spPr>
        <p:txBody>
          <a:bodyPr wrap="square">
            <a:spAutoFit/>
          </a:bodyPr>
          <a:lstStyle>
            <a:defPPr>
              <a:defRPr lang="zh-CN"/>
            </a:defPPr>
            <a:lvl1pPr>
              <a:defRPr sz="2400">
                <a:solidFill>
                  <a:srgbClr val="B30D1D"/>
                </a:solidFill>
                <a:latin typeface="思源黑体 CN Medium" panose="020B0600000000000000" pitchFamily="34" charset="-122"/>
                <a:ea typeface="思源黑体 CN Medium" panose="020B0600000000000000" pitchFamily="34" charset="-122"/>
              </a:defRPr>
            </a:lvl1pPr>
          </a:lstStyle>
          <a:p>
            <a:r>
              <a:rPr lang="zh-CN" b="1" dirty="0">
                <a:solidFill>
                  <a:srgbClr val="FF0000"/>
                </a:solidFill>
                <a:latin typeface="楷体" panose="02010609060101010101" charset="-122"/>
                <a:ea typeface="楷体" panose="02010609060101010101" charset="-122"/>
                <a:sym typeface="宋体" panose="02010600030101010101" pitchFamily="2" charset="-122"/>
              </a:rPr>
              <a:t>结尾：压轴最关键</a:t>
            </a:r>
          </a:p>
        </p:txBody>
      </p:sp>
      <p:pic>
        <p:nvPicPr>
          <p:cNvPr id="10" name="图片 28" descr="https://p3.ssl.qhimgs1.com/sdr/400__/t01b8f903091c1aa4e3.jpg"/>
          <p:cNvPicPr>
            <a:picLocks noChangeAspect="1" noChangeArrowheads="1"/>
          </p:cNvPicPr>
          <p:nvPr/>
        </p:nvPicPr>
        <p:blipFill>
          <a:blip r:embed="rId2" cstate="print"/>
          <a:srcRect/>
          <a:stretch>
            <a:fillRect/>
          </a:stretch>
        </p:blipFill>
        <p:spPr>
          <a:xfrm>
            <a:off x="7940040" y="1797050"/>
            <a:ext cx="3529965" cy="3785235"/>
          </a:xfrm>
          <a:prstGeom prst="rect">
            <a:avLst/>
          </a:prstGeom>
          <a:noFill/>
          <a:ln w="9525">
            <a:noFill/>
            <a:miter lim="800000"/>
            <a:headEnd/>
            <a:tailEnd/>
          </a:ln>
        </p:spPr>
      </p:pic>
    </p:spTree>
  </p:cSld>
  <p:clrMapOvr>
    <a:masterClrMapping/>
  </p:clrMapOvr>
  <mc:AlternateContent xmlns:mc="http://schemas.openxmlformats.org/markup-compatibility/2006">
    <mc:Choice xmlns="" xmlns:p14="http://schemas.microsoft.com/office/powerpoint/2010/main" Requires="p14">
      <p:transition spd="slow" p14:dur="1500">
        <p:random/>
      </p:transition>
    </mc:Choice>
    <mc:Fallback>
      <p:transition spd="slow">
        <p:random/>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4544695" y="1751330"/>
            <a:ext cx="6814961" cy="3873499"/>
          </a:xfrm>
          <a:prstGeom prst="rect">
            <a:avLst/>
          </a:prstGeom>
          <a:solidFill>
            <a:schemeClr val="bg1">
              <a:alpha val="77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sz="2400" dirty="0">
              <a:solidFill>
                <a:schemeClr val="bg1"/>
              </a:solidFill>
              <a:latin typeface="宋体" panose="02010600030101010101" pitchFamily="2" charset="-122"/>
              <a:ea typeface="宋体" panose="02010600030101010101" pitchFamily="2" charset="-122"/>
              <a:sym typeface="宋体" panose="02010600030101010101" pitchFamily="2" charset="-122"/>
            </a:endParaRPr>
          </a:p>
        </p:txBody>
      </p:sp>
      <p:sp>
        <p:nvSpPr>
          <p:cNvPr id="13" name="矩形 12"/>
          <p:cNvSpPr/>
          <p:nvPr/>
        </p:nvSpPr>
        <p:spPr>
          <a:xfrm>
            <a:off x="537845" y="2243455"/>
            <a:ext cx="3347085" cy="4261485"/>
          </a:xfrm>
          <a:prstGeom prst="rect">
            <a:avLst/>
          </a:prstGeom>
          <a:gradFill flip="none" rotWithShape="1">
            <a:gsLst>
              <a:gs pos="0">
                <a:srgbClr val="DF0E15"/>
              </a:gs>
              <a:gs pos="100000">
                <a:srgbClr val="FE7F52">
                  <a:alpha val="0"/>
                </a:srgbClr>
              </a:gs>
            </a:gsLst>
            <a:lin ang="189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2400">
              <a:solidFill>
                <a:schemeClr val="bg1"/>
              </a:solidFill>
              <a:latin typeface="宋体" panose="02010600030101010101" pitchFamily="2" charset="-122"/>
              <a:ea typeface="宋体" panose="02010600030101010101" pitchFamily="2" charset="-122"/>
              <a:sym typeface="宋体" panose="02010600030101010101" pitchFamily="2" charset="-122"/>
            </a:endParaRPr>
          </a:p>
        </p:txBody>
      </p:sp>
      <p:sp>
        <p:nvSpPr>
          <p:cNvPr id="6" name="矩形 5"/>
          <p:cNvSpPr/>
          <p:nvPr/>
        </p:nvSpPr>
        <p:spPr>
          <a:xfrm>
            <a:off x="876300" y="2177415"/>
            <a:ext cx="3311525" cy="39878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sz="2400" dirty="0">
              <a:solidFill>
                <a:schemeClr val="bg1"/>
              </a:solidFill>
              <a:latin typeface="宋体" panose="02010600030101010101" pitchFamily="2" charset="-122"/>
              <a:ea typeface="宋体" panose="02010600030101010101" pitchFamily="2" charset="-122"/>
              <a:sym typeface="宋体" panose="02010600030101010101" pitchFamily="2" charset="-122"/>
            </a:endParaRPr>
          </a:p>
        </p:txBody>
      </p:sp>
      <p:sp>
        <p:nvSpPr>
          <p:cNvPr id="9" name="平行四边形 8"/>
          <p:cNvSpPr/>
          <p:nvPr/>
        </p:nvSpPr>
        <p:spPr>
          <a:xfrm>
            <a:off x="0" y="264707"/>
            <a:ext cx="12192000" cy="587115"/>
          </a:xfrm>
          <a:prstGeom prst="parallelogram">
            <a:avLst>
              <a:gd name="adj" fmla="val 0"/>
            </a:avLst>
          </a:prstGeom>
          <a:gradFill flip="none" rotWithShape="1">
            <a:gsLst>
              <a:gs pos="0">
                <a:srgbClr val="DF0E15"/>
              </a:gs>
              <a:gs pos="100000">
                <a:srgbClr val="FE7F52"/>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400" dirty="0">
                <a:solidFill>
                  <a:schemeClr val="bg1"/>
                </a:solidFill>
                <a:latin typeface="宋体" panose="02010600030101010101" pitchFamily="2" charset="-122"/>
                <a:ea typeface="宋体" panose="02010600030101010101" pitchFamily="2" charset="-122"/>
                <a:sym typeface="宋体" panose="02010600030101010101" pitchFamily="2" charset="-122"/>
              </a:rPr>
              <a:t> </a:t>
            </a:r>
            <a:endParaRPr lang="zh-CN" altLang="en-US" sz="2400" dirty="0">
              <a:solidFill>
                <a:schemeClr val="bg1"/>
              </a:solidFill>
              <a:latin typeface="宋体" panose="02010600030101010101" pitchFamily="2" charset="-122"/>
              <a:ea typeface="宋体" panose="02010600030101010101" pitchFamily="2" charset="-122"/>
              <a:sym typeface="宋体" panose="02010600030101010101" pitchFamily="2" charset="-122"/>
            </a:endParaRPr>
          </a:p>
        </p:txBody>
      </p:sp>
      <p:grpSp>
        <p:nvGrpSpPr>
          <p:cNvPr id="3" name="组合 2"/>
          <p:cNvGrpSpPr/>
          <p:nvPr/>
        </p:nvGrpSpPr>
        <p:grpSpPr>
          <a:xfrm>
            <a:off x="298450" y="264707"/>
            <a:ext cx="565007" cy="568402"/>
            <a:chOff x="467606" y="208867"/>
            <a:chExt cx="565007" cy="568402"/>
          </a:xfrm>
        </p:grpSpPr>
        <p:sp>
          <p:nvSpPr>
            <p:cNvPr id="4" name="椭圆 3"/>
            <p:cNvSpPr/>
            <p:nvPr/>
          </p:nvSpPr>
          <p:spPr>
            <a:xfrm>
              <a:off x="467606" y="208867"/>
              <a:ext cx="565007" cy="568402"/>
            </a:xfrm>
            <a:prstGeom prst="ellipse">
              <a:avLst/>
            </a:prstGeom>
            <a:solidFill>
              <a:schemeClr val="bg1"/>
            </a:solidFill>
            <a:ln>
              <a:solidFill>
                <a:srgbClr val="DF0E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2">
                    <a:lumMod val="25000"/>
                  </a:schemeClr>
                </a:solidFill>
                <a:latin typeface="宋体" panose="02010600030101010101" pitchFamily="2" charset="-122"/>
                <a:ea typeface="宋体" panose="02010600030101010101" pitchFamily="2" charset="-122"/>
                <a:sym typeface="宋体" panose="02010600030101010101" pitchFamily="2" charset="-122"/>
              </a:endParaRPr>
            </a:p>
          </p:txBody>
        </p:sp>
        <p:sp>
          <p:nvSpPr>
            <p:cNvPr id="5" name="星形: 五角 4"/>
            <p:cNvSpPr/>
            <p:nvPr/>
          </p:nvSpPr>
          <p:spPr>
            <a:xfrm rot="6500145" flipV="1">
              <a:off x="502719" y="253387"/>
              <a:ext cx="479364" cy="479361"/>
            </a:xfrm>
            <a:prstGeom prst="star5">
              <a:avLst/>
            </a:prstGeom>
            <a:gradFill flip="none" rotWithShape="1">
              <a:gsLst>
                <a:gs pos="0">
                  <a:srgbClr val="DF0E15"/>
                </a:gs>
                <a:gs pos="100000">
                  <a:srgbClr val="FE7F52"/>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2400">
                <a:solidFill>
                  <a:schemeClr val="bg1"/>
                </a:solidFill>
                <a:latin typeface="宋体" panose="02010600030101010101" pitchFamily="2" charset="-122"/>
                <a:ea typeface="宋体" panose="02010600030101010101" pitchFamily="2" charset="-122"/>
                <a:sym typeface="宋体" panose="02010600030101010101" pitchFamily="2" charset="-122"/>
              </a:endParaRPr>
            </a:p>
          </p:txBody>
        </p:sp>
      </p:grpSp>
      <p:cxnSp>
        <p:nvCxnSpPr>
          <p:cNvPr id="7" name="直接连接符 6"/>
          <p:cNvCxnSpPr>
            <a:stCxn id="11" idx="3"/>
          </p:cNvCxnSpPr>
          <p:nvPr/>
        </p:nvCxnSpPr>
        <p:spPr>
          <a:xfrm flipV="1">
            <a:off x="6111240" y="551180"/>
            <a:ext cx="6080760" cy="19685"/>
          </a:xfrm>
          <a:prstGeom prst="line">
            <a:avLst/>
          </a:prstGeom>
          <a:ln>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927735" y="2465070"/>
            <a:ext cx="9894570" cy="3660140"/>
          </a:xfrm>
          <a:prstGeom prst="rect">
            <a:avLst/>
          </a:prstGeom>
          <a:noFill/>
        </p:spPr>
        <p:txBody>
          <a:bodyPr wrap="square">
            <a:spAutoFit/>
          </a:bodyPr>
          <a:lstStyle>
            <a:defPPr>
              <a:defRPr lang="zh-CN"/>
            </a:defPPr>
            <a:lvl1pPr>
              <a:lnSpc>
                <a:spcPct val="132000"/>
              </a:lnSpc>
              <a:defRPr sz="1600">
                <a:solidFill>
                  <a:schemeClr val="bg2">
                    <a:lumMod val="25000"/>
                  </a:schemeClr>
                </a:solidFill>
                <a:latin typeface="+mn-ea"/>
              </a:defRPr>
            </a:lvl1pPr>
          </a:lstStyle>
          <a:p>
            <a:r>
              <a:rPr lang="en-US" b="1" dirty="0">
                <a:solidFill>
                  <a:srgbClr val="FF0000"/>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    </a:t>
            </a:r>
            <a:r>
              <a:rPr b="1" dirty="0">
                <a:solidFill>
                  <a:srgbClr val="FF0000"/>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避免空洞“说故事”。</a:t>
            </a:r>
            <a:r>
              <a:rPr b="1" dirty="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 要以“讲故事”为主，把自己要讲的事情，要表达的观点和情感，放到一个故事中演绎出来。不要去重复人人都可能说的话题，拿出一个属于自己的故事。</a:t>
            </a:r>
          </a:p>
          <a:p>
            <a:r>
              <a:rPr b="1" dirty="0">
                <a:solidFill>
                  <a:srgbClr val="FF0000"/>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    结合实际“攀亲戚”。</a:t>
            </a:r>
            <a:r>
              <a:rPr b="1" dirty="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征文内容，尽量与“我”有关，不能单纯地引用媒体上的资料。除了名人之外，可以写成自己的亲人。</a:t>
            </a:r>
          </a:p>
          <a:p>
            <a:r>
              <a:rPr b="1" dirty="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    把文章中的主人公，说成自己的亲戚，就增加了亲切感和真实感。</a:t>
            </a:r>
          </a:p>
          <a:p>
            <a:r>
              <a:rPr b="1" dirty="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    如：核试验、修高铁、港珠奥、亚丁湾护航，抗震救灾等。</a:t>
            </a:r>
            <a:endParaRPr b="1" dirty="0">
              <a:solidFill>
                <a:srgbClr val="FF0000"/>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endParaRPr>
          </a:p>
          <a:p>
            <a:r>
              <a:rPr b="1" dirty="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    这个亲戚，是模糊的广义的亲戚，比如叫叔叔、阿姨、爷爷等。不要攀名人，有的说陈赓、邓稼先是自己的太爷爷就大了。</a:t>
            </a:r>
            <a:endParaRPr b="1" dirty="0">
              <a:solidFill>
                <a:srgbClr val="FF0000"/>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endParaRPr>
          </a:p>
          <a:p>
            <a:r>
              <a:rPr b="1" dirty="0">
                <a:solidFill>
                  <a:srgbClr val="FF0000"/>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    一波三折才有戏。</a:t>
            </a:r>
          </a:p>
          <a:p>
            <a:r>
              <a:rPr b="1" dirty="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不要把事情处理得简单化，也不要写成解说词或者说明书式的。</a:t>
            </a:r>
          </a:p>
          <a:p>
            <a:r>
              <a:rPr b="1" dirty="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钓鱼的故事 《晒幸福》</a:t>
            </a:r>
          </a:p>
        </p:txBody>
      </p:sp>
      <p:sp>
        <p:nvSpPr>
          <p:cNvPr id="14" name="半闭框 13"/>
          <p:cNvSpPr/>
          <p:nvPr/>
        </p:nvSpPr>
        <p:spPr>
          <a:xfrm rot="5400000">
            <a:off x="10119360" y="2364740"/>
            <a:ext cx="1097280" cy="1028700"/>
          </a:xfrm>
          <a:prstGeom prst="halfFrame">
            <a:avLst>
              <a:gd name="adj1" fmla="val 9876"/>
              <a:gd name="adj2" fmla="val 9876"/>
            </a:avLst>
          </a:prstGeom>
          <a:gradFill flip="none" rotWithShape="1">
            <a:gsLst>
              <a:gs pos="0">
                <a:srgbClr val="DF0E15"/>
              </a:gs>
              <a:gs pos="100000">
                <a:srgbClr val="FE7F52"/>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sz="2400" dirty="0">
              <a:solidFill>
                <a:schemeClr val="bg1"/>
              </a:solidFill>
              <a:latin typeface="宋体" panose="02010600030101010101" pitchFamily="2" charset="-122"/>
              <a:ea typeface="宋体" panose="02010600030101010101" pitchFamily="2" charset="-122"/>
              <a:sym typeface="宋体" panose="02010600030101010101" pitchFamily="2" charset="-122"/>
            </a:endParaRPr>
          </a:p>
        </p:txBody>
      </p:sp>
      <p:grpSp>
        <p:nvGrpSpPr>
          <p:cNvPr id="16" name="组合 15"/>
          <p:cNvGrpSpPr/>
          <p:nvPr/>
        </p:nvGrpSpPr>
        <p:grpSpPr>
          <a:xfrm>
            <a:off x="9602613" y="6357382"/>
            <a:ext cx="1219200" cy="260391"/>
            <a:chOff x="4349587" y="1669855"/>
            <a:chExt cx="2530607" cy="540474"/>
          </a:xfrm>
          <a:solidFill>
            <a:srgbClr val="D91C21"/>
          </a:solidFill>
        </p:grpSpPr>
        <p:sp>
          <p:nvSpPr>
            <p:cNvPr id="17" name="五角星 40"/>
            <p:cNvSpPr/>
            <p:nvPr/>
          </p:nvSpPr>
          <p:spPr>
            <a:xfrm>
              <a:off x="5987638" y="1711127"/>
              <a:ext cx="494847" cy="457930"/>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sp>
          <p:nvSpPr>
            <p:cNvPr id="18" name="五角星 41"/>
            <p:cNvSpPr/>
            <p:nvPr/>
          </p:nvSpPr>
          <p:spPr>
            <a:xfrm>
              <a:off x="6502434" y="1765303"/>
              <a:ext cx="377760" cy="349577"/>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sp>
          <p:nvSpPr>
            <p:cNvPr id="19" name="五角星 40"/>
            <p:cNvSpPr/>
            <p:nvPr/>
          </p:nvSpPr>
          <p:spPr>
            <a:xfrm>
              <a:off x="5321596" y="1669855"/>
              <a:ext cx="584046" cy="54047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grpSp>
          <p:nvGrpSpPr>
            <p:cNvPr id="20" name="组合 19"/>
            <p:cNvGrpSpPr/>
            <p:nvPr/>
          </p:nvGrpSpPr>
          <p:grpSpPr>
            <a:xfrm flipH="1">
              <a:off x="4349587" y="1711127"/>
              <a:ext cx="892556" cy="457930"/>
              <a:chOff x="4349587" y="1711127"/>
              <a:chExt cx="892556" cy="457930"/>
            </a:xfrm>
            <a:grpFill/>
          </p:grpSpPr>
          <p:sp>
            <p:nvSpPr>
              <p:cNvPr id="21" name="五角星 40"/>
              <p:cNvSpPr/>
              <p:nvPr/>
            </p:nvSpPr>
            <p:spPr>
              <a:xfrm>
                <a:off x="4349587" y="1711127"/>
                <a:ext cx="494847" cy="457930"/>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sp>
            <p:nvSpPr>
              <p:cNvPr id="22" name="五角星 41"/>
              <p:cNvSpPr/>
              <p:nvPr/>
            </p:nvSpPr>
            <p:spPr>
              <a:xfrm>
                <a:off x="4864383" y="1765303"/>
                <a:ext cx="377760" cy="349577"/>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grpSp>
      </p:grpSp>
      <p:cxnSp>
        <p:nvCxnSpPr>
          <p:cNvPr id="23" name="直接连接符 22"/>
          <p:cNvCxnSpPr/>
          <p:nvPr/>
        </p:nvCxnSpPr>
        <p:spPr>
          <a:xfrm>
            <a:off x="4047490" y="6470015"/>
            <a:ext cx="5584825" cy="34925"/>
          </a:xfrm>
          <a:prstGeom prst="line">
            <a:avLst/>
          </a:prstGeom>
          <a:ln>
            <a:solidFill>
              <a:srgbClr val="D91C21"/>
            </a:solidFill>
            <a:prstDash val="lgDash"/>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956945" y="309880"/>
            <a:ext cx="5154295" cy="521970"/>
          </a:xfrm>
          <a:prstGeom prst="rect">
            <a:avLst/>
          </a:prstGeom>
          <a:noFill/>
        </p:spPr>
        <p:txBody>
          <a:bodyPr wrap="square" rtlCol="0">
            <a:spAutoFit/>
          </a:bodyPr>
          <a:lstStyle/>
          <a:p>
            <a:pPr algn="dist"/>
            <a:r>
              <a:rPr lang="zh-CN" altLang="en-US" sz="2800" dirty="0">
                <a:solidFill>
                  <a:schemeClr val="bg1"/>
                </a:solidFill>
                <a:latin typeface="楷体" panose="02010609060101010101" charset="-122"/>
                <a:ea typeface="楷体" panose="02010609060101010101" charset="-122"/>
                <a:cs typeface="楷体" panose="02010609060101010101" charset="-122"/>
                <a:sym typeface="宋体" panose="02010600030101010101" pitchFamily="2" charset="-122"/>
              </a:rPr>
              <a:t>征文要写好 追求新奇巧</a:t>
            </a:r>
          </a:p>
        </p:txBody>
      </p:sp>
      <p:sp>
        <p:nvSpPr>
          <p:cNvPr id="12" name="文本框 11"/>
          <p:cNvSpPr txBox="1"/>
          <p:nvPr/>
        </p:nvSpPr>
        <p:spPr>
          <a:xfrm>
            <a:off x="407183" y="1164231"/>
            <a:ext cx="11348423" cy="587115"/>
          </a:xfrm>
          <a:prstGeom prst="roundRect">
            <a:avLst>
              <a:gd name="adj" fmla="val 50000"/>
            </a:avLst>
          </a:prstGeom>
          <a:gradFill flip="none" rotWithShape="1">
            <a:gsLst>
              <a:gs pos="0">
                <a:srgbClr val="DF0E15"/>
              </a:gs>
              <a:gs pos="100000">
                <a:srgbClr val="FE7F52"/>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defRPr sz="2400">
                <a:solidFill>
                  <a:schemeClr val="bg1"/>
                </a:solidFill>
                <a:latin typeface="思源黑体 CN Medium" panose="020B0600000000000000" pitchFamily="34" charset="-122"/>
                <a:ea typeface="思源黑体 CN Medium" panose="020B0600000000000000" pitchFamily="34"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a:r>
              <a:rPr lang="en-US" altLang="zh-CN" dirty="0">
                <a:latin typeface="宋体" panose="02010600030101010101" pitchFamily="2" charset="-122"/>
                <a:ea typeface="宋体" panose="02010600030101010101" pitchFamily="2" charset="-122"/>
                <a:sym typeface="宋体" panose="02010600030101010101" pitchFamily="2" charset="-122"/>
              </a:rPr>
              <a:t>5.</a:t>
            </a:r>
            <a:r>
              <a:rPr lang="en-US" altLang="zh-CN" dirty="0">
                <a:latin typeface="楷体" panose="02010609060101010101" charset="-122"/>
                <a:ea typeface="楷体" panose="02010609060101010101" charset="-122"/>
                <a:sym typeface="宋体" panose="02010600030101010101" pitchFamily="2" charset="-122"/>
              </a:rPr>
              <a:t>写好征文，应该考虑这几个方面</a:t>
            </a:r>
          </a:p>
        </p:txBody>
      </p:sp>
      <p:grpSp>
        <p:nvGrpSpPr>
          <p:cNvPr id="24" name="组合 23"/>
          <p:cNvGrpSpPr/>
          <p:nvPr/>
        </p:nvGrpSpPr>
        <p:grpSpPr>
          <a:xfrm>
            <a:off x="8882523" y="2204482"/>
            <a:ext cx="1219200" cy="260391"/>
            <a:chOff x="4349587" y="1669855"/>
            <a:chExt cx="2530607" cy="540474"/>
          </a:xfrm>
          <a:solidFill>
            <a:srgbClr val="D91C21"/>
          </a:solidFill>
        </p:grpSpPr>
        <p:sp>
          <p:nvSpPr>
            <p:cNvPr id="25" name="五角星 40"/>
            <p:cNvSpPr/>
            <p:nvPr/>
          </p:nvSpPr>
          <p:spPr>
            <a:xfrm>
              <a:off x="5987638" y="1711127"/>
              <a:ext cx="494847" cy="457930"/>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sp>
          <p:nvSpPr>
            <p:cNvPr id="26" name="五角星 41"/>
            <p:cNvSpPr/>
            <p:nvPr/>
          </p:nvSpPr>
          <p:spPr>
            <a:xfrm>
              <a:off x="6502434" y="1765303"/>
              <a:ext cx="377760" cy="349577"/>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sp>
          <p:nvSpPr>
            <p:cNvPr id="27" name="五角星 40"/>
            <p:cNvSpPr/>
            <p:nvPr/>
          </p:nvSpPr>
          <p:spPr>
            <a:xfrm>
              <a:off x="5321596" y="1669855"/>
              <a:ext cx="584046" cy="54047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grpSp>
          <p:nvGrpSpPr>
            <p:cNvPr id="28" name="组合 27"/>
            <p:cNvGrpSpPr/>
            <p:nvPr/>
          </p:nvGrpSpPr>
          <p:grpSpPr>
            <a:xfrm flipH="1">
              <a:off x="4349587" y="1711127"/>
              <a:ext cx="892556" cy="457930"/>
              <a:chOff x="4349587" y="1711127"/>
              <a:chExt cx="892556" cy="457930"/>
            </a:xfrm>
            <a:grpFill/>
          </p:grpSpPr>
          <p:sp>
            <p:nvSpPr>
              <p:cNvPr id="29" name="五角星 40"/>
              <p:cNvSpPr/>
              <p:nvPr/>
            </p:nvSpPr>
            <p:spPr>
              <a:xfrm>
                <a:off x="4349587" y="1711127"/>
                <a:ext cx="494847" cy="457930"/>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sp>
            <p:nvSpPr>
              <p:cNvPr id="30" name="五角星 41"/>
              <p:cNvSpPr/>
              <p:nvPr/>
            </p:nvSpPr>
            <p:spPr>
              <a:xfrm>
                <a:off x="4864383" y="1765303"/>
                <a:ext cx="377760" cy="349577"/>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grpSp>
      </p:grpSp>
      <p:cxnSp>
        <p:nvCxnSpPr>
          <p:cNvPr id="2" name="直接连接符 1"/>
          <p:cNvCxnSpPr/>
          <p:nvPr/>
        </p:nvCxnSpPr>
        <p:spPr>
          <a:xfrm flipV="1">
            <a:off x="1009650" y="2330450"/>
            <a:ext cx="7848600" cy="8890"/>
          </a:xfrm>
          <a:prstGeom prst="line">
            <a:avLst/>
          </a:prstGeom>
          <a:ln>
            <a:solidFill>
              <a:srgbClr val="D91C21"/>
            </a:solidFill>
            <a:prstDash val="lg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 xmlns:p14="http://schemas.microsoft.com/office/powerpoint/2010/main" Requires="p14">
      <p:transition spd="slow" p14:dur="1500">
        <p:random/>
      </p:transition>
    </mc:Choice>
    <mc:Fallback>
      <p:transition spd="slow">
        <p:random/>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537845" y="1603375"/>
            <a:ext cx="3347085" cy="4842510"/>
          </a:xfrm>
          <a:prstGeom prst="rect">
            <a:avLst/>
          </a:prstGeom>
          <a:gradFill flip="none" rotWithShape="1">
            <a:gsLst>
              <a:gs pos="0">
                <a:srgbClr val="DF0E15"/>
              </a:gs>
              <a:gs pos="100000">
                <a:srgbClr val="FE7F52">
                  <a:alpha val="0"/>
                </a:srgbClr>
              </a:gs>
            </a:gsLst>
            <a:lin ang="189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2400">
              <a:solidFill>
                <a:schemeClr val="bg1"/>
              </a:solidFill>
              <a:latin typeface="宋体" panose="02010600030101010101" pitchFamily="2" charset="-122"/>
              <a:ea typeface="宋体" panose="02010600030101010101" pitchFamily="2" charset="-122"/>
              <a:sym typeface="宋体" panose="02010600030101010101" pitchFamily="2" charset="-122"/>
            </a:endParaRPr>
          </a:p>
        </p:txBody>
      </p:sp>
      <p:sp>
        <p:nvSpPr>
          <p:cNvPr id="6" name="矩形 5"/>
          <p:cNvSpPr/>
          <p:nvPr/>
        </p:nvSpPr>
        <p:spPr>
          <a:xfrm>
            <a:off x="876300" y="1537970"/>
            <a:ext cx="3311525" cy="462788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sz="2400" dirty="0">
              <a:solidFill>
                <a:schemeClr val="bg1"/>
              </a:solidFill>
              <a:latin typeface="宋体" panose="02010600030101010101" pitchFamily="2" charset="-122"/>
              <a:ea typeface="宋体" panose="02010600030101010101" pitchFamily="2" charset="-122"/>
              <a:sym typeface="宋体" panose="02010600030101010101" pitchFamily="2" charset="-122"/>
            </a:endParaRPr>
          </a:p>
        </p:txBody>
      </p:sp>
      <p:sp>
        <p:nvSpPr>
          <p:cNvPr id="9" name="平行四边形 8"/>
          <p:cNvSpPr/>
          <p:nvPr/>
        </p:nvSpPr>
        <p:spPr>
          <a:xfrm>
            <a:off x="0" y="264707"/>
            <a:ext cx="12192000" cy="587115"/>
          </a:xfrm>
          <a:prstGeom prst="parallelogram">
            <a:avLst>
              <a:gd name="adj" fmla="val 0"/>
            </a:avLst>
          </a:prstGeom>
          <a:gradFill flip="none" rotWithShape="1">
            <a:gsLst>
              <a:gs pos="0">
                <a:srgbClr val="DF0E15"/>
              </a:gs>
              <a:gs pos="100000">
                <a:srgbClr val="FE7F52"/>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400" dirty="0">
                <a:solidFill>
                  <a:schemeClr val="bg1"/>
                </a:solidFill>
                <a:latin typeface="宋体" panose="02010600030101010101" pitchFamily="2" charset="-122"/>
                <a:ea typeface="宋体" panose="02010600030101010101" pitchFamily="2" charset="-122"/>
                <a:sym typeface="宋体" panose="02010600030101010101" pitchFamily="2" charset="-122"/>
              </a:rPr>
              <a:t> </a:t>
            </a:r>
            <a:endParaRPr lang="zh-CN" altLang="en-US" sz="2400" dirty="0">
              <a:solidFill>
                <a:schemeClr val="bg1"/>
              </a:solidFill>
              <a:latin typeface="宋体" panose="02010600030101010101" pitchFamily="2" charset="-122"/>
              <a:ea typeface="宋体" panose="02010600030101010101" pitchFamily="2" charset="-122"/>
              <a:sym typeface="宋体" panose="02010600030101010101" pitchFamily="2" charset="-122"/>
            </a:endParaRPr>
          </a:p>
        </p:txBody>
      </p:sp>
      <p:grpSp>
        <p:nvGrpSpPr>
          <p:cNvPr id="3" name="组合 2"/>
          <p:cNvGrpSpPr/>
          <p:nvPr/>
        </p:nvGrpSpPr>
        <p:grpSpPr>
          <a:xfrm>
            <a:off x="298450" y="264707"/>
            <a:ext cx="565007" cy="568402"/>
            <a:chOff x="467606" y="208867"/>
            <a:chExt cx="565007" cy="568402"/>
          </a:xfrm>
        </p:grpSpPr>
        <p:sp>
          <p:nvSpPr>
            <p:cNvPr id="4" name="椭圆 3"/>
            <p:cNvSpPr/>
            <p:nvPr/>
          </p:nvSpPr>
          <p:spPr>
            <a:xfrm>
              <a:off x="467606" y="208867"/>
              <a:ext cx="565007" cy="568402"/>
            </a:xfrm>
            <a:prstGeom prst="ellipse">
              <a:avLst/>
            </a:prstGeom>
            <a:solidFill>
              <a:schemeClr val="bg1"/>
            </a:solidFill>
            <a:ln>
              <a:solidFill>
                <a:srgbClr val="DF0E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2">
                    <a:lumMod val="25000"/>
                  </a:schemeClr>
                </a:solidFill>
                <a:latin typeface="宋体" panose="02010600030101010101" pitchFamily="2" charset="-122"/>
                <a:ea typeface="宋体" panose="02010600030101010101" pitchFamily="2" charset="-122"/>
                <a:sym typeface="宋体" panose="02010600030101010101" pitchFamily="2" charset="-122"/>
              </a:endParaRPr>
            </a:p>
          </p:txBody>
        </p:sp>
        <p:sp>
          <p:nvSpPr>
            <p:cNvPr id="5" name="星形: 五角 4"/>
            <p:cNvSpPr/>
            <p:nvPr/>
          </p:nvSpPr>
          <p:spPr>
            <a:xfrm rot="6500145" flipV="1">
              <a:off x="502719" y="253387"/>
              <a:ext cx="479364" cy="479361"/>
            </a:xfrm>
            <a:prstGeom prst="star5">
              <a:avLst/>
            </a:prstGeom>
            <a:gradFill flip="none" rotWithShape="1">
              <a:gsLst>
                <a:gs pos="0">
                  <a:srgbClr val="DF0E15"/>
                </a:gs>
                <a:gs pos="100000">
                  <a:srgbClr val="FE7F52"/>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2400">
                <a:solidFill>
                  <a:schemeClr val="bg1"/>
                </a:solidFill>
                <a:latin typeface="宋体" panose="02010600030101010101" pitchFamily="2" charset="-122"/>
                <a:ea typeface="宋体" panose="02010600030101010101" pitchFamily="2" charset="-122"/>
                <a:sym typeface="宋体" panose="02010600030101010101" pitchFamily="2" charset="-122"/>
              </a:endParaRPr>
            </a:p>
          </p:txBody>
        </p:sp>
      </p:grpSp>
      <p:cxnSp>
        <p:nvCxnSpPr>
          <p:cNvPr id="7" name="直接连接符 6"/>
          <p:cNvCxnSpPr>
            <a:stCxn id="11" idx="3"/>
          </p:cNvCxnSpPr>
          <p:nvPr/>
        </p:nvCxnSpPr>
        <p:spPr>
          <a:xfrm flipV="1">
            <a:off x="6111240" y="551180"/>
            <a:ext cx="6080760" cy="19685"/>
          </a:xfrm>
          <a:prstGeom prst="line">
            <a:avLst/>
          </a:prstGeom>
          <a:ln>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1052830" y="1765935"/>
            <a:ext cx="10557510" cy="4477385"/>
          </a:xfrm>
          <a:prstGeom prst="rect">
            <a:avLst/>
          </a:prstGeom>
          <a:noFill/>
        </p:spPr>
        <p:txBody>
          <a:bodyPr wrap="square">
            <a:spAutoFit/>
          </a:bodyPr>
          <a:lstStyle>
            <a:defPPr>
              <a:defRPr lang="zh-CN"/>
            </a:defPPr>
            <a:lvl1pPr>
              <a:lnSpc>
                <a:spcPct val="132000"/>
              </a:lnSpc>
              <a:defRPr sz="1600">
                <a:solidFill>
                  <a:schemeClr val="bg2">
                    <a:lumMod val="25000"/>
                  </a:schemeClr>
                </a:solidFill>
                <a:latin typeface="+mn-ea"/>
              </a:defRPr>
            </a:lvl1pPr>
          </a:lstStyle>
          <a:p>
            <a:r>
              <a:rPr lang="en-US" sz="1800" b="1" dirty="0">
                <a:solidFill>
                  <a:srgbClr val="FF0000"/>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    </a:t>
            </a:r>
            <a:r>
              <a:rPr sz="1800" b="1" dirty="0">
                <a:solidFill>
                  <a:srgbClr val="FF0000"/>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突出特点“找背景”。</a:t>
            </a:r>
            <a:endParaRPr sz="1800" dirty="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endParaRPr>
          </a:p>
          <a:p>
            <a:r>
              <a:rPr sz="1800" dirty="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    把要写的人物或者事情放在特定背景下来写，有了背景，就有了故事。</a:t>
            </a:r>
          </a:p>
          <a:p>
            <a:r>
              <a:rPr sz="1800" dirty="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   《为了一台手术》的爸爸</a:t>
            </a:r>
          </a:p>
          <a:p>
            <a:r>
              <a:rPr sz="1800" dirty="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   《那一天，她的歌声最好听》</a:t>
            </a:r>
          </a:p>
          <a:p>
            <a:pPr algn="l">
              <a:buClrTx/>
              <a:buSzTx/>
              <a:buFontTx/>
            </a:pPr>
            <a:r>
              <a:rPr sz="1800" b="1" dirty="0">
                <a:solidFill>
                  <a:srgbClr val="FF0000"/>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    巧选工具“串项链”</a:t>
            </a:r>
          </a:p>
          <a:p>
            <a:pPr algn="l">
              <a:buClrTx/>
              <a:buSzTx/>
              <a:buFontTx/>
            </a:pPr>
            <a:r>
              <a:rPr sz="1800" dirty="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    文章的材料好比一颗颗珠子，需要你用工具或者材料把它串起来，这样文章才不散，才好看，也就是我们所说的主线。</a:t>
            </a:r>
          </a:p>
          <a:p>
            <a:r>
              <a:rPr sz="1800" dirty="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    串文章的工具和材料影响到你的文章的档次和容量。</a:t>
            </a:r>
          </a:p>
          <a:p>
            <a:r>
              <a:rPr sz="1800" b="1" dirty="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    这种工具和材料，往往直接体现在标题上。</a:t>
            </a:r>
          </a:p>
          <a:p>
            <a:r>
              <a:rPr sz="1800" dirty="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    如：大伯的名字</a:t>
            </a:r>
            <a:r>
              <a:rPr sz="1800" b="1" dirty="0">
                <a:solidFill>
                  <a:srgbClr val="FF0000"/>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（名字）</a:t>
            </a:r>
            <a:r>
              <a:rPr sz="1800" dirty="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  三张照片</a:t>
            </a:r>
            <a:r>
              <a:rPr sz="1800" b="1" dirty="0">
                <a:solidFill>
                  <a:srgbClr val="FF0000"/>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（照片）</a:t>
            </a:r>
            <a:r>
              <a:rPr sz="1800" dirty="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  爷爷的布口袋</a:t>
            </a:r>
            <a:r>
              <a:rPr sz="1800" b="1" dirty="0">
                <a:solidFill>
                  <a:srgbClr val="FF0000"/>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（布口袋）</a:t>
            </a:r>
            <a:r>
              <a:rPr sz="1800" dirty="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《外婆胸前的红徽章》</a:t>
            </a:r>
            <a:r>
              <a:rPr sz="1800" b="1" dirty="0">
                <a:solidFill>
                  <a:srgbClr val="FF0000"/>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（徽章）</a:t>
            </a:r>
            <a:r>
              <a:rPr sz="1800" dirty="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《永不退色的红布条》</a:t>
            </a:r>
            <a:r>
              <a:rPr sz="1800" b="1" dirty="0">
                <a:solidFill>
                  <a:srgbClr val="FF0000"/>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（布条）</a:t>
            </a:r>
            <a:endParaRPr sz="1800" dirty="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endParaRPr>
          </a:p>
          <a:p>
            <a:endParaRPr sz="1800" dirty="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endParaRPr>
          </a:p>
        </p:txBody>
      </p:sp>
      <p:sp>
        <p:nvSpPr>
          <p:cNvPr id="14" name="半闭框 13"/>
          <p:cNvSpPr/>
          <p:nvPr/>
        </p:nvSpPr>
        <p:spPr>
          <a:xfrm rot="5400000">
            <a:off x="10635615" y="1533525"/>
            <a:ext cx="1097280" cy="1028700"/>
          </a:xfrm>
          <a:prstGeom prst="halfFrame">
            <a:avLst>
              <a:gd name="adj1" fmla="val 9876"/>
              <a:gd name="adj2" fmla="val 9876"/>
            </a:avLst>
          </a:prstGeom>
          <a:gradFill flip="none" rotWithShape="1">
            <a:gsLst>
              <a:gs pos="0">
                <a:srgbClr val="DF0E15"/>
              </a:gs>
              <a:gs pos="100000">
                <a:srgbClr val="FE7F52"/>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sz="2400" dirty="0">
              <a:solidFill>
                <a:schemeClr val="bg1"/>
              </a:solidFill>
              <a:latin typeface="宋体" panose="02010600030101010101" pitchFamily="2" charset="-122"/>
              <a:ea typeface="宋体" panose="02010600030101010101" pitchFamily="2" charset="-122"/>
              <a:sym typeface="宋体" panose="02010600030101010101" pitchFamily="2" charset="-122"/>
            </a:endParaRPr>
          </a:p>
        </p:txBody>
      </p:sp>
      <p:grpSp>
        <p:nvGrpSpPr>
          <p:cNvPr id="16" name="组合 15"/>
          <p:cNvGrpSpPr/>
          <p:nvPr/>
        </p:nvGrpSpPr>
        <p:grpSpPr>
          <a:xfrm>
            <a:off x="9632458" y="6231652"/>
            <a:ext cx="1219200" cy="260391"/>
            <a:chOff x="4349587" y="1669855"/>
            <a:chExt cx="2530607" cy="540474"/>
          </a:xfrm>
          <a:solidFill>
            <a:srgbClr val="D91C21"/>
          </a:solidFill>
        </p:grpSpPr>
        <p:sp>
          <p:nvSpPr>
            <p:cNvPr id="17" name="五角星 40"/>
            <p:cNvSpPr/>
            <p:nvPr/>
          </p:nvSpPr>
          <p:spPr>
            <a:xfrm>
              <a:off x="5987638" y="1711127"/>
              <a:ext cx="494847" cy="457930"/>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sp>
          <p:nvSpPr>
            <p:cNvPr id="18" name="五角星 41"/>
            <p:cNvSpPr/>
            <p:nvPr/>
          </p:nvSpPr>
          <p:spPr>
            <a:xfrm>
              <a:off x="6502434" y="1765303"/>
              <a:ext cx="377760" cy="349577"/>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sp>
          <p:nvSpPr>
            <p:cNvPr id="19" name="五角星 40"/>
            <p:cNvSpPr/>
            <p:nvPr/>
          </p:nvSpPr>
          <p:spPr>
            <a:xfrm>
              <a:off x="5321596" y="1669855"/>
              <a:ext cx="584046" cy="54047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grpSp>
          <p:nvGrpSpPr>
            <p:cNvPr id="20" name="组合 19"/>
            <p:cNvGrpSpPr/>
            <p:nvPr/>
          </p:nvGrpSpPr>
          <p:grpSpPr>
            <a:xfrm flipH="1">
              <a:off x="4349587" y="1711127"/>
              <a:ext cx="892556" cy="457930"/>
              <a:chOff x="4349587" y="1711127"/>
              <a:chExt cx="892556" cy="457930"/>
            </a:xfrm>
            <a:grpFill/>
          </p:grpSpPr>
          <p:sp>
            <p:nvSpPr>
              <p:cNvPr id="21" name="五角星 40"/>
              <p:cNvSpPr/>
              <p:nvPr/>
            </p:nvSpPr>
            <p:spPr>
              <a:xfrm>
                <a:off x="4349587" y="1711127"/>
                <a:ext cx="494847" cy="457930"/>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sp>
            <p:nvSpPr>
              <p:cNvPr id="22" name="五角星 41"/>
              <p:cNvSpPr/>
              <p:nvPr/>
            </p:nvSpPr>
            <p:spPr>
              <a:xfrm>
                <a:off x="4864383" y="1765303"/>
                <a:ext cx="377760" cy="349577"/>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grpSp>
      </p:grpSp>
      <p:cxnSp>
        <p:nvCxnSpPr>
          <p:cNvPr id="23" name="直接连接符 22"/>
          <p:cNvCxnSpPr/>
          <p:nvPr/>
        </p:nvCxnSpPr>
        <p:spPr>
          <a:xfrm>
            <a:off x="4057650" y="6410960"/>
            <a:ext cx="5584825" cy="34925"/>
          </a:xfrm>
          <a:prstGeom prst="line">
            <a:avLst/>
          </a:prstGeom>
          <a:ln>
            <a:solidFill>
              <a:srgbClr val="D91C21"/>
            </a:solidFill>
            <a:prstDash val="lgDash"/>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956945" y="309880"/>
            <a:ext cx="5154295" cy="521970"/>
          </a:xfrm>
          <a:prstGeom prst="rect">
            <a:avLst/>
          </a:prstGeom>
          <a:noFill/>
        </p:spPr>
        <p:txBody>
          <a:bodyPr wrap="square" rtlCol="0">
            <a:spAutoFit/>
          </a:bodyPr>
          <a:lstStyle/>
          <a:p>
            <a:pPr algn="dist"/>
            <a:r>
              <a:rPr lang="zh-CN" altLang="en-US" sz="2800" dirty="0">
                <a:solidFill>
                  <a:schemeClr val="bg1"/>
                </a:solidFill>
                <a:latin typeface="楷体" panose="02010609060101010101" charset="-122"/>
                <a:ea typeface="楷体" panose="02010609060101010101" charset="-122"/>
                <a:cs typeface="楷体" panose="02010609060101010101" charset="-122"/>
                <a:sym typeface="宋体" panose="02010600030101010101" pitchFamily="2" charset="-122"/>
              </a:rPr>
              <a:t>征文要写好 追求新奇巧</a:t>
            </a:r>
          </a:p>
        </p:txBody>
      </p:sp>
      <p:grpSp>
        <p:nvGrpSpPr>
          <p:cNvPr id="24" name="组合 23"/>
          <p:cNvGrpSpPr/>
          <p:nvPr/>
        </p:nvGrpSpPr>
        <p:grpSpPr>
          <a:xfrm>
            <a:off x="9394333" y="1388507"/>
            <a:ext cx="1219200" cy="260391"/>
            <a:chOff x="4349587" y="1669855"/>
            <a:chExt cx="2530607" cy="540474"/>
          </a:xfrm>
          <a:solidFill>
            <a:srgbClr val="D91C21"/>
          </a:solidFill>
        </p:grpSpPr>
        <p:sp>
          <p:nvSpPr>
            <p:cNvPr id="25" name="五角星 40"/>
            <p:cNvSpPr/>
            <p:nvPr/>
          </p:nvSpPr>
          <p:spPr>
            <a:xfrm>
              <a:off x="5987638" y="1711127"/>
              <a:ext cx="494847" cy="457930"/>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sp>
          <p:nvSpPr>
            <p:cNvPr id="26" name="五角星 41"/>
            <p:cNvSpPr/>
            <p:nvPr/>
          </p:nvSpPr>
          <p:spPr>
            <a:xfrm>
              <a:off x="6502434" y="1765303"/>
              <a:ext cx="377760" cy="349577"/>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sp>
          <p:nvSpPr>
            <p:cNvPr id="27" name="五角星 40"/>
            <p:cNvSpPr/>
            <p:nvPr/>
          </p:nvSpPr>
          <p:spPr>
            <a:xfrm>
              <a:off x="5321596" y="1669855"/>
              <a:ext cx="584046" cy="54047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grpSp>
          <p:nvGrpSpPr>
            <p:cNvPr id="28" name="组合 27"/>
            <p:cNvGrpSpPr/>
            <p:nvPr/>
          </p:nvGrpSpPr>
          <p:grpSpPr>
            <a:xfrm flipH="1">
              <a:off x="4349587" y="1711127"/>
              <a:ext cx="892556" cy="457930"/>
              <a:chOff x="4349587" y="1711127"/>
              <a:chExt cx="892556" cy="457930"/>
            </a:xfrm>
            <a:grpFill/>
          </p:grpSpPr>
          <p:sp>
            <p:nvSpPr>
              <p:cNvPr id="29" name="五角星 40"/>
              <p:cNvSpPr/>
              <p:nvPr/>
            </p:nvSpPr>
            <p:spPr>
              <a:xfrm>
                <a:off x="4349587" y="1711127"/>
                <a:ext cx="494847" cy="457930"/>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sp>
            <p:nvSpPr>
              <p:cNvPr id="30" name="五角星 41"/>
              <p:cNvSpPr/>
              <p:nvPr/>
            </p:nvSpPr>
            <p:spPr>
              <a:xfrm>
                <a:off x="4864383" y="1765303"/>
                <a:ext cx="377760" cy="349577"/>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grpSp>
      </p:grpSp>
      <p:cxnSp>
        <p:nvCxnSpPr>
          <p:cNvPr id="2" name="直接连接符 1"/>
          <p:cNvCxnSpPr/>
          <p:nvPr/>
        </p:nvCxnSpPr>
        <p:spPr>
          <a:xfrm flipV="1">
            <a:off x="956945" y="1499235"/>
            <a:ext cx="8439785" cy="38735"/>
          </a:xfrm>
          <a:prstGeom prst="line">
            <a:avLst/>
          </a:prstGeom>
          <a:ln>
            <a:solidFill>
              <a:srgbClr val="D91C21"/>
            </a:solidFill>
            <a:prstDash val="lg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 xmlns:p14="http://schemas.microsoft.com/office/powerpoint/2010/main" Requires="p14">
      <p:transition spd="slow" p14:dur="1500">
        <p:random/>
      </p:transition>
    </mc:Choice>
    <mc:Fallback>
      <p:transition spd="slow">
        <p:random/>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552450" y="1162685"/>
            <a:ext cx="3347085" cy="5248910"/>
          </a:xfrm>
          <a:prstGeom prst="rect">
            <a:avLst/>
          </a:prstGeom>
          <a:gradFill flip="none" rotWithShape="1">
            <a:gsLst>
              <a:gs pos="0">
                <a:srgbClr val="DF0E15"/>
              </a:gs>
              <a:gs pos="100000">
                <a:srgbClr val="FE7F52">
                  <a:alpha val="0"/>
                </a:srgbClr>
              </a:gs>
            </a:gsLst>
            <a:lin ang="189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2400">
              <a:solidFill>
                <a:schemeClr val="bg1"/>
              </a:solidFill>
              <a:latin typeface="宋体" panose="02010600030101010101" pitchFamily="2" charset="-122"/>
              <a:ea typeface="宋体" panose="02010600030101010101" pitchFamily="2" charset="-122"/>
              <a:sym typeface="宋体" panose="02010600030101010101" pitchFamily="2" charset="-122"/>
            </a:endParaRPr>
          </a:p>
        </p:txBody>
      </p:sp>
      <p:sp>
        <p:nvSpPr>
          <p:cNvPr id="6" name="矩形 5"/>
          <p:cNvSpPr/>
          <p:nvPr/>
        </p:nvSpPr>
        <p:spPr>
          <a:xfrm>
            <a:off x="876300" y="1162685"/>
            <a:ext cx="3311525" cy="487299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sz="2400" dirty="0">
              <a:solidFill>
                <a:schemeClr val="bg1"/>
              </a:solidFill>
              <a:latin typeface="宋体" panose="02010600030101010101" pitchFamily="2" charset="-122"/>
              <a:ea typeface="宋体" panose="02010600030101010101" pitchFamily="2" charset="-122"/>
              <a:sym typeface="宋体" panose="02010600030101010101" pitchFamily="2" charset="-122"/>
            </a:endParaRPr>
          </a:p>
        </p:txBody>
      </p:sp>
      <p:sp>
        <p:nvSpPr>
          <p:cNvPr id="9" name="平行四边形 8"/>
          <p:cNvSpPr/>
          <p:nvPr/>
        </p:nvSpPr>
        <p:spPr>
          <a:xfrm>
            <a:off x="0" y="264707"/>
            <a:ext cx="12192000" cy="587115"/>
          </a:xfrm>
          <a:prstGeom prst="parallelogram">
            <a:avLst>
              <a:gd name="adj" fmla="val 0"/>
            </a:avLst>
          </a:prstGeom>
          <a:gradFill flip="none" rotWithShape="1">
            <a:gsLst>
              <a:gs pos="0">
                <a:srgbClr val="DF0E15"/>
              </a:gs>
              <a:gs pos="100000">
                <a:srgbClr val="FE7F52"/>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400" dirty="0">
                <a:solidFill>
                  <a:schemeClr val="bg1"/>
                </a:solidFill>
                <a:latin typeface="宋体" panose="02010600030101010101" pitchFamily="2" charset="-122"/>
                <a:ea typeface="宋体" panose="02010600030101010101" pitchFamily="2" charset="-122"/>
                <a:sym typeface="宋体" panose="02010600030101010101" pitchFamily="2" charset="-122"/>
              </a:rPr>
              <a:t> </a:t>
            </a:r>
            <a:endParaRPr lang="zh-CN" altLang="en-US" sz="2400" dirty="0">
              <a:solidFill>
                <a:schemeClr val="bg1"/>
              </a:solidFill>
              <a:latin typeface="宋体" panose="02010600030101010101" pitchFamily="2" charset="-122"/>
              <a:ea typeface="宋体" panose="02010600030101010101" pitchFamily="2" charset="-122"/>
              <a:sym typeface="宋体" panose="02010600030101010101" pitchFamily="2" charset="-122"/>
            </a:endParaRPr>
          </a:p>
        </p:txBody>
      </p:sp>
      <p:grpSp>
        <p:nvGrpSpPr>
          <p:cNvPr id="3" name="组合 2"/>
          <p:cNvGrpSpPr/>
          <p:nvPr/>
        </p:nvGrpSpPr>
        <p:grpSpPr>
          <a:xfrm>
            <a:off x="298450" y="264707"/>
            <a:ext cx="565007" cy="568402"/>
            <a:chOff x="467606" y="208867"/>
            <a:chExt cx="565007" cy="568402"/>
          </a:xfrm>
        </p:grpSpPr>
        <p:sp>
          <p:nvSpPr>
            <p:cNvPr id="4" name="椭圆 3"/>
            <p:cNvSpPr/>
            <p:nvPr/>
          </p:nvSpPr>
          <p:spPr>
            <a:xfrm>
              <a:off x="467606" y="208867"/>
              <a:ext cx="565007" cy="568402"/>
            </a:xfrm>
            <a:prstGeom prst="ellipse">
              <a:avLst/>
            </a:prstGeom>
            <a:solidFill>
              <a:schemeClr val="bg1"/>
            </a:solidFill>
            <a:ln>
              <a:solidFill>
                <a:srgbClr val="DF0E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2">
                    <a:lumMod val="25000"/>
                  </a:schemeClr>
                </a:solidFill>
                <a:latin typeface="宋体" panose="02010600030101010101" pitchFamily="2" charset="-122"/>
                <a:ea typeface="宋体" panose="02010600030101010101" pitchFamily="2" charset="-122"/>
                <a:sym typeface="宋体" panose="02010600030101010101" pitchFamily="2" charset="-122"/>
              </a:endParaRPr>
            </a:p>
          </p:txBody>
        </p:sp>
        <p:sp>
          <p:nvSpPr>
            <p:cNvPr id="5" name="星形: 五角 4"/>
            <p:cNvSpPr/>
            <p:nvPr/>
          </p:nvSpPr>
          <p:spPr>
            <a:xfrm rot="6500145" flipV="1">
              <a:off x="502719" y="253387"/>
              <a:ext cx="479364" cy="479361"/>
            </a:xfrm>
            <a:prstGeom prst="star5">
              <a:avLst/>
            </a:prstGeom>
            <a:gradFill flip="none" rotWithShape="1">
              <a:gsLst>
                <a:gs pos="0">
                  <a:srgbClr val="DF0E15"/>
                </a:gs>
                <a:gs pos="100000">
                  <a:srgbClr val="FE7F52"/>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2400">
                <a:solidFill>
                  <a:schemeClr val="bg1"/>
                </a:solidFill>
                <a:latin typeface="宋体" panose="02010600030101010101" pitchFamily="2" charset="-122"/>
                <a:ea typeface="宋体" panose="02010600030101010101" pitchFamily="2" charset="-122"/>
                <a:sym typeface="宋体" panose="02010600030101010101" pitchFamily="2" charset="-122"/>
              </a:endParaRPr>
            </a:p>
          </p:txBody>
        </p:sp>
      </p:grpSp>
      <p:cxnSp>
        <p:nvCxnSpPr>
          <p:cNvPr id="7" name="直接连接符 6"/>
          <p:cNvCxnSpPr>
            <a:stCxn id="11" idx="3"/>
          </p:cNvCxnSpPr>
          <p:nvPr/>
        </p:nvCxnSpPr>
        <p:spPr>
          <a:xfrm flipV="1">
            <a:off x="6111240" y="551180"/>
            <a:ext cx="6080760" cy="19685"/>
          </a:xfrm>
          <a:prstGeom prst="line">
            <a:avLst/>
          </a:prstGeom>
          <a:ln>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956945" y="1283970"/>
            <a:ext cx="10741660" cy="5208270"/>
          </a:xfrm>
          <a:prstGeom prst="rect">
            <a:avLst/>
          </a:prstGeom>
          <a:noFill/>
        </p:spPr>
        <p:txBody>
          <a:bodyPr wrap="square">
            <a:spAutoFit/>
          </a:bodyPr>
          <a:lstStyle>
            <a:defPPr>
              <a:defRPr lang="zh-CN"/>
            </a:defPPr>
            <a:lvl1pPr>
              <a:lnSpc>
                <a:spcPct val="132000"/>
              </a:lnSpc>
              <a:defRPr sz="1600">
                <a:solidFill>
                  <a:schemeClr val="bg2">
                    <a:lumMod val="25000"/>
                  </a:schemeClr>
                </a:solidFill>
                <a:latin typeface="+mn-ea"/>
              </a:defRPr>
            </a:lvl1pPr>
          </a:lstStyle>
          <a:p>
            <a:r>
              <a:rPr lang="en-US" sz="1800" b="1" dirty="0">
                <a:solidFill>
                  <a:srgbClr val="FF0000"/>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    </a:t>
            </a:r>
            <a:r>
              <a:rPr sz="1800" b="1" dirty="0">
                <a:solidFill>
                  <a:srgbClr val="FF0000"/>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避免平淡“加调料”</a:t>
            </a:r>
          </a:p>
          <a:p>
            <a:r>
              <a:rPr sz="1800" dirty="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    多数文章采用平铺直叙的方式，给人的感觉不够生动。要把文章写生动，就要防止正襟危坐，板着面孔说事，要表现出青少年的活泼与智慧，体现生活的情趣。</a:t>
            </a:r>
          </a:p>
          <a:p>
            <a:r>
              <a:rPr sz="1800" dirty="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   《两次造句》“我喝着妈妈的牛奶长大”</a:t>
            </a:r>
          </a:p>
          <a:p>
            <a:r>
              <a:rPr sz="1800" dirty="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    潼南演讲“没门”</a:t>
            </a:r>
          </a:p>
          <a:p>
            <a:r>
              <a:rPr sz="1800" b="1" dirty="0">
                <a:solidFill>
                  <a:srgbClr val="FF0000"/>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    收放自如不跑偏</a:t>
            </a:r>
          </a:p>
          <a:p>
            <a:r>
              <a:rPr sz="1800" dirty="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    中学生知识量比较大，写作时可能旁征博引，海阔天空，一定不能脱离主题，要放得开，收得拢，最后回归到主要人物、事件和要表达的主题上来。</a:t>
            </a:r>
          </a:p>
          <a:p>
            <a:r>
              <a:rPr sz="1800" b="1" dirty="0">
                <a:solidFill>
                  <a:srgbClr val="FF0000"/>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    点面结合“抓重点”</a:t>
            </a:r>
          </a:p>
          <a:p>
            <a:r>
              <a:rPr sz="1800" dirty="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    议论文和演讲稿，要有一个中心观点。叙事的征文稿，要有一个中心事件。征文稿，就是要围绕这个中心事件来写，与这个中心无关的，要舍得砍掉。看了一些征文稿，本来其中有件事很有意义，把它展开来写，就是一篇好文章。可作者却寥寥几笔，把这件事情说完了，又因为字数太少，接着说第二件事，甚至说第三件事，使整个文章的中心不够明确，不知哪件事最重要。这是典型的小学作文拼字数的现象。</a:t>
            </a:r>
          </a:p>
          <a:p>
            <a:r>
              <a:rPr sz="1800" b="1" dirty="0">
                <a:solidFill>
                  <a:srgbClr val="FF0000"/>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   </a:t>
            </a:r>
          </a:p>
        </p:txBody>
      </p:sp>
      <p:sp>
        <p:nvSpPr>
          <p:cNvPr id="14" name="半闭框 13"/>
          <p:cNvSpPr/>
          <p:nvPr/>
        </p:nvSpPr>
        <p:spPr>
          <a:xfrm rot="5400000">
            <a:off x="10636250" y="1158240"/>
            <a:ext cx="1097280" cy="1028700"/>
          </a:xfrm>
          <a:prstGeom prst="halfFrame">
            <a:avLst>
              <a:gd name="adj1" fmla="val 9876"/>
              <a:gd name="adj2" fmla="val 9876"/>
            </a:avLst>
          </a:prstGeom>
          <a:gradFill flip="none" rotWithShape="1">
            <a:gsLst>
              <a:gs pos="0">
                <a:srgbClr val="DF0E15"/>
              </a:gs>
              <a:gs pos="100000">
                <a:srgbClr val="FE7F52"/>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sz="2400" dirty="0">
              <a:solidFill>
                <a:schemeClr val="bg1"/>
              </a:solidFill>
              <a:latin typeface="宋体" panose="02010600030101010101" pitchFamily="2" charset="-122"/>
              <a:ea typeface="宋体" panose="02010600030101010101" pitchFamily="2" charset="-122"/>
              <a:sym typeface="宋体" panose="02010600030101010101" pitchFamily="2" charset="-122"/>
            </a:endParaRPr>
          </a:p>
        </p:txBody>
      </p:sp>
      <p:grpSp>
        <p:nvGrpSpPr>
          <p:cNvPr id="16" name="组合 15"/>
          <p:cNvGrpSpPr/>
          <p:nvPr/>
        </p:nvGrpSpPr>
        <p:grpSpPr>
          <a:xfrm>
            <a:off x="9632458" y="6231652"/>
            <a:ext cx="1219200" cy="260391"/>
            <a:chOff x="4349587" y="1669855"/>
            <a:chExt cx="2530607" cy="540474"/>
          </a:xfrm>
          <a:solidFill>
            <a:srgbClr val="D91C21"/>
          </a:solidFill>
        </p:grpSpPr>
        <p:sp>
          <p:nvSpPr>
            <p:cNvPr id="17" name="五角星 40"/>
            <p:cNvSpPr/>
            <p:nvPr/>
          </p:nvSpPr>
          <p:spPr>
            <a:xfrm>
              <a:off x="5987638" y="1711127"/>
              <a:ext cx="494847" cy="457930"/>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sp>
          <p:nvSpPr>
            <p:cNvPr id="18" name="五角星 41"/>
            <p:cNvSpPr/>
            <p:nvPr/>
          </p:nvSpPr>
          <p:spPr>
            <a:xfrm>
              <a:off x="6502434" y="1765303"/>
              <a:ext cx="377760" cy="349577"/>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sp>
          <p:nvSpPr>
            <p:cNvPr id="19" name="五角星 40"/>
            <p:cNvSpPr/>
            <p:nvPr/>
          </p:nvSpPr>
          <p:spPr>
            <a:xfrm>
              <a:off x="5321596" y="1669855"/>
              <a:ext cx="584046" cy="54047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grpSp>
          <p:nvGrpSpPr>
            <p:cNvPr id="20" name="组合 19"/>
            <p:cNvGrpSpPr/>
            <p:nvPr/>
          </p:nvGrpSpPr>
          <p:grpSpPr>
            <a:xfrm flipH="1">
              <a:off x="4349587" y="1711127"/>
              <a:ext cx="892556" cy="457930"/>
              <a:chOff x="4349587" y="1711127"/>
              <a:chExt cx="892556" cy="457930"/>
            </a:xfrm>
            <a:grpFill/>
          </p:grpSpPr>
          <p:sp>
            <p:nvSpPr>
              <p:cNvPr id="21" name="五角星 40"/>
              <p:cNvSpPr/>
              <p:nvPr/>
            </p:nvSpPr>
            <p:spPr>
              <a:xfrm>
                <a:off x="4349587" y="1711127"/>
                <a:ext cx="494847" cy="457930"/>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sp>
            <p:nvSpPr>
              <p:cNvPr id="22" name="五角星 41"/>
              <p:cNvSpPr/>
              <p:nvPr/>
            </p:nvSpPr>
            <p:spPr>
              <a:xfrm>
                <a:off x="4864383" y="1765303"/>
                <a:ext cx="377760" cy="349577"/>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grpSp>
      </p:grpSp>
      <p:cxnSp>
        <p:nvCxnSpPr>
          <p:cNvPr id="23" name="直接连接符 22"/>
          <p:cNvCxnSpPr/>
          <p:nvPr/>
        </p:nvCxnSpPr>
        <p:spPr>
          <a:xfrm>
            <a:off x="4057650" y="6410960"/>
            <a:ext cx="5584825" cy="34925"/>
          </a:xfrm>
          <a:prstGeom prst="line">
            <a:avLst/>
          </a:prstGeom>
          <a:ln>
            <a:solidFill>
              <a:srgbClr val="D91C21"/>
            </a:solidFill>
            <a:prstDash val="lgDash"/>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956945" y="309880"/>
            <a:ext cx="5154295" cy="521970"/>
          </a:xfrm>
          <a:prstGeom prst="rect">
            <a:avLst/>
          </a:prstGeom>
          <a:noFill/>
        </p:spPr>
        <p:txBody>
          <a:bodyPr wrap="square" rtlCol="0">
            <a:spAutoFit/>
          </a:bodyPr>
          <a:lstStyle/>
          <a:p>
            <a:pPr algn="dist"/>
            <a:r>
              <a:rPr lang="zh-CN" altLang="en-US" sz="2800" dirty="0">
                <a:solidFill>
                  <a:schemeClr val="bg1"/>
                </a:solidFill>
                <a:latin typeface="楷体" panose="02010609060101010101" charset="-122"/>
                <a:ea typeface="楷体" panose="02010609060101010101" charset="-122"/>
                <a:cs typeface="楷体" panose="02010609060101010101" charset="-122"/>
                <a:sym typeface="宋体" panose="02010600030101010101" pitchFamily="2" charset="-122"/>
              </a:rPr>
              <a:t>征文要写好 追求新奇巧</a:t>
            </a:r>
          </a:p>
        </p:txBody>
      </p:sp>
      <p:grpSp>
        <p:nvGrpSpPr>
          <p:cNvPr id="24" name="组合 23"/>
          <p:cNvGrpSpPr/>
          <p:nvPr/>
        </p:nvGrpSpPr>
        <p:grpSpPr>
          <a:xfrm>
            <a:off x="9450848" y="1013222"/>
            <a:ext cx="1219200" cy="260391"/>
            <a:chOff x="4349587" y="1669855"/>
            <a:chExt cx="2530607" cy="540474"/>
          </a:xfrm>
          <a:solidFill>
            <a:srgbClr val="D91C21"/>
          </a:solidFill>
        </p:grpSpPr>
        <p:sp>
          <p:nvSpPr>
            <p:cNvPr id="25" name="五角星 40"/>
            <p:cNvSpPr/>
            <p:nvPr/>
          </p:nvSpPr>
          <p:spPr>
            <a:xfrm>
              <a:off x="5987638" y="1711127"/>
              <a:ext cx="494847" cy="457930"/>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sp>
          <p:nvSpPr>
            <p:cNvPr id="26" name="五角星 41"/>
            <p:cNvSpPr/>
            <p:nvPr/>
          </p:nvSpPr>
          <p:spPr>
            <a:xfrm>
              <a:off x="6502434" y="1765303"/>
              <a:ext cx="377760" cy="349577"/>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sp>
          <p:nvSpPr>
            <p:cNvPr id="27" name="五角星 40"/>
            <p:cNvSpPr/>
            <p:nvPr/>
          </p:nvSpPr>
          <p:spPr>
            <a:xfrm>
              <a:off x="5321596" y="1669855"/>
              <a:ext cx="584046" cy="54047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grpSp>
          <p:nvGrpSpPr>
            <p:cNvPr id="28" name="组合 27"/>
            <p:cNvGrpSpPr/>
            <p:nvPr/>
          </p:nvGrpSpPr>
          <p:grpSpPr>
            <a:xfrm flipH="1">
              <a:off x="4349587" y="1711127"/>
              <a:ext cx="892556" cy="457930"/>
              <a:chOff x="4349587" y="1711127"/>
              <a:chExt cx="892556" cy="457930"/>
            </a:xfrm>
            <a:grpFill/>
          </p:grpSpPr>
          <p:sp>
            <p:nvSpPr>
              <p:cNvPr id="29" name="五角星 40"/>
              <p:cNvSpPr/>
              <p:nvPr/>
            </p:nvSpPr>
            <p:spPr>
              <a:xfrm>
                <a:off x="4349587" y="1711127"/>
                <a:ext cx="494847" cy="457930"/>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sp>
            <p:nvSpPr>
              <p:cNvPr id="30" name="五角星 41"/>
              <p:cNvSpPr/>
              <p:nvPr/>
            </p:nvSpPr>
            <p:spPr>
              <a:xfrm>
                <a:off x="4864383" y="1765303"/>
                <a:ext cx="377760" cy="349577"/>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grpSp>
      </p:grpSp>
      <p:cxnSp>
        <p:nvCxnSpPr>
          <p:cNvPr id="2" name="直接连接符 1"/>
          <p:cNvCxnSpPr/>
          <p:nvPr/>
        </p:nvCxnSpPr>
        <p:spPr>
          <a:xfrm flipV="1">
            <a:off x="1052830" y="1123950"/>
            <a:ext cx="8439785" cy="38735"/>
          </a:xfrm>
          <a:prstGeom prst="line">
            <a:avLst/>
          </a:prstGeom>
          <a:ln>
            <a:solidFill>
              <a:srgbClr val="D91C21"/>
            </a:solidFill>
            <a:prstDash val="lg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 xmlns:p14="http://schemas.microsoft.com/office/powerpoint/2010/main" Requires="p14">
      <p:transition spd="slow" p14:dur="1500">
        <p:random/>
      </p:transition>
    </mc:Choice>
    <mc:Fallback>
      <p:transition spd="slow">
        <p:random/>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552450" y="1162685"/>
            <a:ext cx="3347085" cy="5248910"/>
          </a:xfrm>
          <a:prstGeom prst="rect">
            <a:avLst/>
          </a:prstGeom>
          <a:gradFill flip="none" rotWithShape="1">
            <a:gsLst>
              <a:gs pos="0">
                <a:srgbClr val="DF0E15"/>
              </a:gs>
              <a:gs pos="100000">
                <a:srgbClr val="FE7F52">
                  <a:alpha val="0"/>
                </a:srgbClr>
              </a:gs>
            </a:gsLst>
            <a:lin ang="189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2400">
              <a:solidFill>
                <a:schemeClr val="bg1"/>
              </a:solidFill>
              <a:latin typeface="宋体" panose="02010600030101010101" pitchFamily="2" charset="-122"/>
              <a:ea typeface="宋体" panose="02010600030101010101" pitchFamily="2" charset="-122"/>
              <a:sym typeface="宋体" panose="02010600030101010101" pitchFamily="2" charset="-122"/>
            </a:endParaRPr>
          </a:p>
        </p:txBody>
      </p:sp>
      <p:sp>
        <p:nvSpPr>
          <p:cNvPr id="6" name="矩形 5"/>
          <p:cNvSpPr/>
          <p:nvPr/>
        </p:nvSpPr>
        <p:spPr>
          <a:xfrm>
            <a:off x="876300" y="1162685"/>
            <a:ext cx="3311525" cy="487299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sz="2400" dirty="0">
              <a:solidFill>
                <a:schemeClr val="bg1"/>
              </a:solidFill>
              <a:latin typeface="宋体" panose="02010600030101010101" pitchFamily="2" charset="-122"/>
              <a:ea typeface="宋体" panose="02010600030101010101" pitchFamily="2" charset="-122"/>
              <a:sym typeface="宋体" panose="02010600030101010101" pitchFamily="2" charset="-122"/>
            </a:endParaRPr>
          </a:p>
        </p:txBody>
      </p:sp>
      <p:sp>
        <p:nvSpPr>
          <p:cNvPr id="9" name="平行四边形 8"/>
          <p:cNvSpPr/>
          <p:nvPr/>
        </p:nvSpPr>
        <p:spPr>
          <a:xfrm>
            <a:off x="0" y="264707"/>
            <a:ext cx="12192000" cy="587115"/>
          </a:xfrm>
          <a:prstGeom prst="parallelogram">
            <a:avLst>
              <a:gd name="adj" fmla="val 0"/>
            </a:avLst>
          </a:prstGeom>
          <a:gradFill flip="none" rotWithShape="1">
            <a:gsLst>
              <a:gs pos="0">
                <a:srgbClr val="DF0E15"/>
              </a:gs>
              <a:gs pos="100000">
                <a:srgbClr val="FE7F52"/>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400" dirty="0">
                <a:solidFill>
                  <a:schemeClr val="bg1"/>
                </a:solidFill>
                <a:latin typeface="宋体" panose="02010600030101010101" pitchFamily="2" charset="-122"/>
                <a:ea typeface="宋体" panose="02010600030101010101" pitchFamily="2" charset="-122"/>
                <a:sym typeface="宋体" panose="02010600030101010101" pitchFamily="2" charset="-122"/>
              </a:rPr>
              <a:t> </a:t>
            </a:r>
            <a:endParaRPr lang="zh-CN" altLang="en-US" sz="2400" dirty="0">
              <a:solidFill>
                <a:schemeClr val="bg1"/>
              </a:solidFill>
              <a:latin typeface="宋体" panose="02010600030101010101" pitchFamily="2" charset="-122"/>
              <a:ea typeface="宋体" panose="02010600030101010101" pitchFamily="2" charset="-122"/>
              <a:sym typeface="宋体" panose="02010600030101010101" pitchFamily="2" charset="-122"/>
            </a:endParaRPr>
          </a:p>
        </p:txBody>
      </p:sp>
      <p:grpSp>
        <p:nvGrpSpPr>
          <p:cNvPr id="3" name="组合 2"/>
          <p:cNvGrpSpPr/>
          <p:nvPr/>
        </p:nvGrpSpPr>
        <p:grpSpPr>
          <a:xfrm>
            <a:off x="298450" y="264707"/>
            <a:ext cx="565007" cy="568402"/>
            <a:chOff x="467606" y="208867"/>
            <a:chExt cx="565007" cy="568402"/>
          </a:xfrm>
        </p:grpSpPr>
        <p:sp>
          <p:nvSpPr>
            <p:cNvPr id="4" name="椭圆 3"/>
            <p:cNvSpPr/>
            <p:nvPr/>
          </p:nvSpPr>
          <p:spPr>
            <a:xfrm>
              <a:off x="467606" y="208867"/>
              <a:ext cx="565007" cy="568402"/>
            </a:xfrm>
            <a:prstGeom prst="ellipse">
              <a:avLst/>
            </a:prstGeom>
            <a:solidFill>
              <a:schemeClr val="bg1"/>
            </a:solidFill>
            <a:ln>
              <a:solidFill>
                <a:srgbClr val="DF0E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2">
                    <a:lumMod val="25000"/>
                  </a:schemeClr>
                </a:solidFill>
                <a:latin typeface="宋体" panose="02010600030101010101" pitchFamily="2" charset="-122"/>
                <a:ea typeface="宋体" panose="02010600030101010101" pitchFamily="2" charset="-122"/>
                <a:sym typeface="宋体" panose="02010600030101010101" pitchFamily="2" charset="-122"/>
              </a:endParaRPr>
            </a:p>
          </p:txBody>
        </p:sp>
        <p:sp>
          <p:nvSpPr>
            <p:cNvPr id="5" name="星形: 五角 4"/>
            <p:cNvSpPr/>
            <p:nvPr/>
          </p:nvSpPr>
          <p:spPr>
            <a:xfrm rot="6500145" flipV="1">
              <a:off x="502719" y="253387"/>
              <a:ext cx="479364" cy="479361"/>
            </a:xfrm>
            <a:prstGeom prst="star5">
              <a:avLst/>
            </a:prstGeom>
            <a:gradFill flip="none" rotWithShape="1">
              <a:gsLst>
                <a:gs pos="0">
                  <a:srgbClr val="DF0E15"/>
                </a:gs>
                <a:gs pos="100000">
                  <a:srgbClr val="FE7F52"/>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2400">
                <a:solidFill>
                  <a:schemeClr val="bg1"/>
                </a:solidFill>
                <a:latin typeface="宋体" panose="02010600030101010101" pitchFamily="2" charset="-122"/>
                <a:ea typeface="宋体" panose="02010600030101010101" pitchFamily="2" charset="-122"/>
                <a:sym typeface="宋体" panose="02010600030101010101" pitchFamily="2" charset="-122"/>
              </a:endParaRPr>
            </a:p>
          </p:txBody>
        </p:sp>
      </p:grpSp>
      <p:cxnSp>
        <p:nvCxnSpPr>
          <p:cNvPr id="7" name="直接连接符 6"/>
          <p:cNvCxnSpPr>
            <a:stCxn id="11" idx="3"/>
          </p:cNvCxnSpPr>
          <p:nvPr/>
        </p:nvCxnSpPr>
        <p:spPr>
          <a:xfrm flipV="1">
            <a:off x="6111240" y="551180"/>
            <a:ext cx="6080760" cy="19685"/>
          </a:xfrm>
          <a:prstGeom prst="line">
            <a:avLst/>
          </a:prstGeom>
          <a:ln>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956945" y="1360805"/>
            <a:ext cx="10741660" cy="4477385"/>
          </a:xfrm>
          <a:prstGeom prst="rect">
            <a:avLst/>
          </a:prstGeom>
          <a:noFill/>
        </p:spPr>
        <p:txBody>
          <a:bodyPr wrap="square">
            <a:spAutoFit/>
          </a:bodyPr>
          <a:lstStyle>
            <a:defPPr>
              <a:defRPr lang="zh-CN"/>
            </a:defPPr>
            <a:lvl1pPr>
              <a:lnSpc>
                <a:spcPct val="132000"/>
              </a:lnSpc>
              <a:defRPr sz="1600">
                <a:solidFill>
                  <a:schemeClr val="bg2">
                    <a:lumMod val="25000"/>
                  </a:schemeClr>
                </a:solidFill>
                <a:latin typeface="+mn-ea"/>
              </a:defRPr>
            </a:lvl1pPr>
          </a:lstStyle>
          <a:p>
            <a:r>
              <a:rPr sz="1800" dirty="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就是要写几件事，也要突出一点，其他几件事用排比的句式笼统介绍。</a:t>
            </a:r>
          </a:p>
          <a:p>
            <a:r>
              <a:rPr sz="1800" dirty="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    学校有个“点赞台”每天发生的好人好事，都会在这里获得点赞：有人捡到钱包归还失主，有人照顾生病的老奶奶，有人被评为“环保小卫士”……最近一位6年级同学勇救落水儿童的事迹，更是引起全校同学的关注。</a:t>
            </a:r>
          </a:p>
          <a:p>
            <a:r>
              <a:rPr sz="1800" dirty="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    事情是这样的…</a:t>
            </a:r>
            <a:r>
              <a:rPr lang="en-US" sz="1800" dirty="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a:t>
            </a:r>
          </a:p>
          <a:p>
            <a:r>
              <a:rPr sz="1800" b="1" dirty="0">
                <a:solidFill>
                  <a:srgbClr val="FF0000"/>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    顾此失彼应避免</a:t>
            </a:r>
          </a:p>
          <a:p>
            <a:r>
              <a:rPr sz="1800" dirty="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    小学生写文章，容易考虑不全面，顾此失彼，或者表述不准确。材料不真实，文章就失去了说服力。</a:t>
            </a:r>
          </a:p>
          <a:p>
            <a:r>
              <a:rPr sz="1800" dirty="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    “我爷爷9岁的时候就被日本鬼子杀害了！”成为经典的电视剧穿帮台词。2018年，港珠澳大桥还没有通车，就写他爸爸开车带他在桥上奔驰。</a:t>
            </a:r>
          </a:p>
          <a:p>
            <a:r>
              <a:rPr sz="1800" dirty="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   《这一次，我失望了》</a:t>
            </a:r>
          </a:p>
          <a:p>
            <a:r>
              <a:rPr sz="1800" dirty="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   《给小妹妹看病》</a:t>
            </a:r>
          </a:p>
          <a:p>
            <a:r>
              <a:rPr sz="1800" dirty="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    三胎躲避计划生育罚款等。</a:t>
            </a:r>
          </a:p>
        </p:txBody>
      </p:sp>
      <p:sp>
        <p:nvSpPr>
          <p:cNvPr id="14" name="半闭框 13"/>
          <p:cNvSpPr/>
          <p:nvPr/>
        </p:nvSpPr>
        <p:spPr>
          <a:xfrm rot="5400000">
            <a:off x="10636250" y="1158240"/>
            <a:ext cx="1097280" cy="1028700"/>
          </a:xfrm>
          <a:prstGeom prst="halfFrame">
            <a:avLst>
              <a:gd name="adj1" fmla="val 9876"/>
              <a:gd name="adj2" fmla="val 9876"/>
            </a:avLst>
          </a:prstGeom>
          <a:gradFill flip="none" rotWithShape="1">
            <a:gsLst>
              <a:gs pos="0">
                <a:srgbClr val="DF0E15"/>
              </a:gs>
              <a:gs pos="100000">
                <a:srgbClr val="FE7F52"/>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sz="2400" dirty="0">
              <a:solidFill>
                <a:schemeClr val="bg1"/>
              </a:solidFill>
              <a:latin typeface="宋体" panose="02010600030101010101" pitchFamily="2" charset="-122"/>
              <a:ea typeface="宋体" panose="02010600030101010101" pitchFamily="2" charset="-122"/>
              <a:sym typeface="宋体" panose="02010600030101010101" pitchFamily="2" charset="-122"/>
            </a:endParaRPr>
          </a:p>
        </p:txBody>
      </p:sp>
      <p:grpSp>
        <p:nvGrpSpPr>
          <p:cNvPr id="16" name="组合 15"/>
          <p:cNvGrpSpPr/>
          <p:nvPr/>
        </p:nvGrpSpPr>
        <p:grpSpPr>
          <a:xfrm>
            <a:off x="9632458" y="6231652"/>
            <a:ext cx="1219200" cy="260391"/>
            <a:chOff x="4349587" y="1669855"/>
            <a:chExt cx="2530607" cy="540474"/>
          </a:xfrm>
          <a:solidFill>
            <a:srgbClr val="D91C21"/>
          </a:solidFill>
        </p:grpSpPr>
        <p:sp>
          <p:nvSpPr>
            <p:cNvPr id="17" name="五角星 40"/>
            <p:cNvSpPr/>
            <p:nvPr/>
          </p:nvSpPr>
          <p:spPr>
            <a:xfrm>
              <a:off x="5987638" y="1711127"/>
              <a:ext cx="494847" cy="457930"/>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sp>
          <p:nvSpPr>
            <p:cNvPr id="18" name="五角星 41"/>
            <p:cNvSpPr/>
            <p:nvPr/>
          </p:nvSpPr>
          <p:spPr>
            <a:xfrm>
              <a:off x="6502434" y="1765303"/>
              <a:ext cx="377760" cy="349577"/>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sp>
          <p:nvSpPr>
            <p:cNvPr id="19" name="五角星 40"/>
            <p:cNvSpPr/>
            <p:nvPr/>
          </p:nvSpPr>
          <p:spPr>
            <a:xfrm>
              <a:off x="5321596" y="1669855"/>
              <a:ext cx="584046" cy="54047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grpSp>
          <p:nvGrpSpPr>
            <p:cNvPr id="20" name="组合 19"/>
            <p:cNvGrpSpPr/>
            <p:nvPr/>
          </p:nvGrpSpPr>
          <p:grpSpPr>
            <a:xfrm flipH="1">
              <a:off x="4349587" y="1711127"/>
              <a:ext cx="892556" cy="457930"/>
              <a:chOff x="4349587" y="1711127"/>
              <a:chExt cx="892556" cy="457930"/>
            </a:xfrm>
            <a:grpFill/>
          </p:grpSpPr>
          <p:sp>
            <p:nvSpPr>
              <p:cNvPr id="21" name="五角星 40"/>
              <p:cNvSpPr/>
              <p:nvPr/>
            </p:nvSpPr>
            <p:spPr>
              <a:xfrm>
                <a:off x="4349587" y="1711127"/>
                <a:ext cx="494847" cy="457930"/>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sp>
            <p:nvSpPr>
              <p:cNvPr id="22" name="五角星 41"/>
              <p:cNvSpPr/>
              <p:nvPr/>
            </p:nvSpPr>
            <p:spPr>
              <a:xfrm>
                <a:off x="4864383" y="1765303"/>
                <a:ext cx="377760" cy="349577"/>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grpSp>
      </p:grpSp>
      <p:cxnSp>
        <p:nvCxnSpPr>
          <p:cNvPr id="23" name="直接连接符 22"/>
          <p:cNvCxnSpPr/>
          <p:nvPr/>
        </p:nvCxnSpPr>
        <p:spPr>
          <a:xfrm>
            <a:off x="4047490" y="6344920"/>
            <a:ext cx="5584825" cy="34925"/>
          </a:xfrm>
          <a:prstGeom prst="line">
            <a:avLst/>
          </a:prstGeom>
          <a:ln>
            <a:solidFill>
              <a:srgbClr val="D91C21"/>
            </a:solidFill>
            <a:prstDash val="lgDash"/>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956945" y="309880"/>
            <a:ext cx="5154295" cy="521970"/>
          </a:xfrm>
          <a:prstGeom prst="rect">
            <a:avLst/>
          </a:prstGeom>
          <a:noFill/>
        </p:spPr>
        <p:txBody>
          <a:bodyPr wrap="square" rtlCol="0">
            <a:spAutoFit/>
          </a:bodyPr>
          <a:lstStyle/>
          <a:p>
            <a:pPr algn="dist"/>
            <a:r>
              <a:rPr lang="zh-CN" altLang="en-US" sz="2800" dirty="0">
                <a:solidFill>
                  <a:schemeClr val="bg1"/>
                </a:solidFill>
                <a:latin typeface="楷体" panose="02010609060101010101" charset="-122"/>
                <a:ea typeface="楷体" panose="02010609060101010101" charset="-122"/>
                <a:cs typeface="楷体" panose="02010609060101010101" charset="-122"/>
                <a:sym typeface="宋体" panose="02010600030101010101" pitchFamily="2" charset="-122"/>
              </a:rPr>
              <a:t>征文要写好 追求新奇巧</a:t>
            </a:r>
          </a:p>
        </p:txBody>
      </p:sp>
      <p:grpSp>
        <p:nvGrpSpPr>
          <p:cNvPr id="24" name="组合 23"/>
          <p:cNvGrpSpPr/>
          <p:nvPr/>
        </p:nvGrpSpPr>
        <p:grpSpPr>
          <a:xfrm>
            <a:off x="9450848" y="1013222"/>
            <a:ext cx="1219200" cy="260391"/>
            <a:chOff x="4349587" y="1669855"/>
            <a:chExt cx="2530607" cy="540474"/>
          </a:xfrm>
          <a:solidFill>
            <a:srgbClr val="D91C21"/>
          </a:solidFill>
        </p:grpSpPr>
        <p:sp>
          <p:nvSpPr>
            <p:cNvPr id="25" name="五角星 40"/>
            <p:cNvSpPr/>
            <p:nvPr/>
          </p:nvSpPr>
          <p:spPr>
            <a:xfrm>
              <a:off x="5987638" y="1711127"/>
              <a:ext cx="494847" cy="457930"/>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sp>
          <p:nvSpPr>
            <p:cNvPr id="26" name="五角星 41"/>
            <p:cNvSpPr/>
            <p:nvPr/>
          </p:nvSpPr>
          <p:spPr>
            <a:xfrm>
              <a:off x="6502434" y="1765303"/>
              <a:ext cx="377760" cy="349577"/>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sp>
          <p:nvSpPr>
            <p:cNvPr id="27" name="五角星 40"/>
            <p:cNvSpPr/>
            <p:nvPr/>
          </p:nvSpPr>
          <p:spPr>
            <a:xfrm>
              <a:off x="5321596" y="1669855"/>
              <a:ext cx="584046" cy="54047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grpSp>
          <p:nvGrpSpPr>
            <p:cNvPr id="28" name="组合 27"/>
            <p:cNvGrpSpPr/>
            <p:nvPr/>
          </p:nvGrpSpPr>
          <p:grpSpPr>
            <a:xfrm flipH="1">
              <a:off x="4349587" y="1711127"/>
              <a:ext cx="892556" cy="457930"/>
              <a:chOff x="4349587" y="1711127"/>
              <a:chExt cx="892556" cy="457930"/>
            </a:xfrm>
            <a:grpFill/>
          </p:grpSpPr>
          <p:sp>
            <p:nvSpPr>
              <p:cNvPr id="29" name="五角星 40"/>
              <p:cNvSpPr/>
              <p:nvPr/>
            </p:nvSpPr>
            <p:spPr>
              <a:xfrm>
                <a:off x="4349587" y="1711127"/>
                <a:ext cx="494847" cy="457930"/>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sp>
            <p:nvSpPr>
              <p:cNvPr id="30" name="五角星 41"/>
              <p:cNvSpPr/>
              <p:nvPr/>
            </p:nvSpPr>
            <p:spPr>
              <a:xfrm>
                <a:off x="4864383" y="1765303"/>
                <a:ext cx="377760" cy="349577"/>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grpSp>
      </p:grpSp>
      <p:cxnSp>
        <p:nvCxnSpPr>
          <p:cNvPr id="2" name="直接连接符 1"/>
          <p:cNvCxnSpPr/>
          <p:nvPr/>
        </p:nvCxnSpPr>
        <p:spPr>
          <a:xfrm flipV="1">
            <a:off x="1052830" y="1123950"/>
            <a:ext cx="8439785" cy="38735"/>
          </a:xfrm>
          <a:prstGeom prst="line">
            <a:avLst/>
          </a:prstGeom>
          <a:ln>
            <a:solidFill>
              <a:srgbClr val="D91C21"/>
            </a:solidFill>
            <a:prstDash val="lg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 xmlns:p14="http://schemas.microsoft.com/office/powerpoint/2010/main" Requires="p14">
      <p:transition spd="slow" p14:dur="1500">
        <p:random/>
      </p:transition>
    </mc:Choice>
    <mc:Fallback>
      <p:transition spd="slow">
        <p:random/>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552450" y="1162685"/>
            <a:ext cx="3347085" cy="5248910"/>
          </a:xfrm>
          <a:prstGeom prst="rect">
            <a:avLst/>
          </a:prstGeom>
          <a:gradFill flip="none" rotWithShape="1">
            <a:gsLst>
              <a:gs pos="0">
                <a:srgbClr val="DF0E15"/>
              </a:gs>
              <a:gs pos="100000">
                <a:srgbClr val="FE7F52">
                  <a:alpha val="0"/>
                </a:srgbClr>
              </a:gs>
            </a:gsLst>
            <a:lin ang="189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2400">
              <a:solidFill>
                <a:schemeClr val="bg1"/>
              </a:solidFill>
              <a:latin typeface="宋体" panose="02010600030101010101" pitchFamily="2" charset="-122"/>
              <a:ea typeface="宋体" panose="02010600030101010101" pitchFamily="2" charset="-122"/>
              <a:sym typeface="宋体" panose="02010600030101010101" pitchFamily="2" charset="-122"/>
            </a:endParaRPr>
          </a:p>
        </p:txBody>
      </p:sp>
      <p:sp>
        <p:nvSpPr>
          <p:cNvPr id="6" name="矩形 5"/>
          <p:cNvSpPr/>
          <p:nvPr/>
        </p:nvSpPr>
        <p:spPr>
          <a:xfrm>
            <a:off x="876300" y="1162685"/>
            <a:ext cx="3311525" cy="487299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sz="2400" dirty="0">
              <a:solidFill>
                <a:schemeClr val="bg1"/>
              </a:solidFill>
              <a:latin typeface="宋体" panose="02010600030101010101" pitchFamily="2" charset="-122"/>
              <a:ea typeface="宋体" panose="02010600030101010101" pitchFamily="2" charset="-122"/>
              <a:sym typeface="宋体" panose="02010600030101010101" pitchFamily="2" charset="-122"/>
            </a:endParaRPr>
          </a:p>
        </p:txBody>
      </p:sp>
      <p:sp>
        <p:nvSpPr>
          <p:cNvPr id="9" name="平行四边形 8"/>
          <p:cNvSpPr/>
          <p:nvPr/>
        </p:nvSpPr>
        <p:spPr>
          <a:xfrm>
            <a:off x="0" y="264707"/>
            <a:ext cx="12192000" cy="587115"/>
          </a:xfrm>
          <a:prstGeom prst="parallelogram">
            <a:avLst>
              <a:gd name="adj" fmla="val 0"/>
            </a:avLst>
          </a:prstGeom>
          <a:gradFill flip="none" rotWithShape="1">
            <a:gsLst>
              <a:gs pos="0">
                <a:srgbClr val="DF0E15"/>
              </a:gs>
              <a:gs pos="100000">
                <a:srgbClr val="FE7F52"/>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400" dirty="0">
                <a:solidFill>
                  <a:schemeClr val="bg1"/>
                </a:solidFill>
                <a:latin typeface="宋体" panose="02010600030101010101" pitchFamily="2" charset="-122"/>
                <a:ea typeface="宋体" panose="02010600030101010101" pitchFamily="2" charset="-122"/>
                <a:sym typeface="宋体" panose="02010600030101010101" pitchFamily="2" charset="-122"/>
              </a:rPr>
              <a:t> </a:t>
            </a:r>
            <a:endParaRPr lang="zh-CN" altLang="en-US" sz="2400" dirty="0">
              <a:solidFill>
                <a:schemeClr val="bg1"/>
              </a:solidFill>
              <a:latin typeface="宋体" panose="02010600030101010101" pitchFamily="2" charset="-122"/>
              <a:ea typeface="宋体" panose="02010600030101010101" pitchFamily="2" charset="-122"/>
              <a:sym typeface="宋体" panose="02010600030101010101" pitchFamily="2" charset="-122"/>
            </a:endParaRPr>
          </a:p>
        </p:txBody>
      </p:sp>
      <p:grpSp>
        <p:nvGrpSpPr>
          <p:cNvPr id="3" name="组合 2"/>
          <p:cNvGrpSpPr/>
          <p:nvPr/>
        </p:nvGrpSpPr>
        <p:grpSpPr>
          <a:xfrm>
            <a:off x="298450" y="264707"/>
            <a:ext cx="565007" cy="568402"/>
            <a:chOff x="467606" y="208867"/>
            <a:chExt cx="565007" cy="568402"/>
          </a:xfrm>
        </p:grpSpPr>
        <p:sp>
          <p:nvSpPr>
            <p:cNvPr id="4" name="椭圆 3"/>
            <p:cNvSpPr/>
            <p:nvPr/>
          </p:nvSpPr>
          <p:spPr>
            <a:xfrm>
              <a:off x="467606" y="208867"/>
              <a:ext cx="565007" cy="568402"/>
            </a:xfrm>
            <a:prstGeom prst="ellipse">
              <a:avLst/>
            </a:prstGeom>
            <a:solidFill>
              <a:schemeClr val="bg1"/>
            </a:solidFill>
            <a:ln>
              <a:solidFill>
                <a:srgbClr val="DF0E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2">
                    <a:lumMod val="25000"/>
                  </a:schemeClr>
                </a:solidFill>
                <a:latin typeface="宋体" panose="02010600030101010101" pitchFamily="2" charset="-122"/>
                <a:ea typeface="宋体" panose="02010600030101010101" pitchFamily="2" charset="-122"/>
                <a:sym typeface="宋体" panose="02010600030101010101" pitchFamily="2" charset="-122"/>
              </a:endParaRPr>
            </a:p>
          </p:txBody>
        </p:sp>
        <p:sp>
          <p:nvSpPr>
            <p:cNvPr id="5" name="星形: 五角 4"/>
            <p:cNvSpPr/>
            <p:nvPr/>
          </p:nvSpPr>
          <p:spPr>
            <a:xfrm rot="6500145" flipV="1">
              <a:off x="502719" y="253387"/>
              <a:ext cx="479364" cy="479361"/>
            </a:xfrm>
            <a:prstGeom prst="star5">
              <a:avLst/>
            </a:prstGeom>
            <a:gradFill flip="none" rotWithShape="1">
              <a:gsLst>
                <a:gs pos="0">
                  <a:srgbClr val="DF0E15"/>
                </a:gs>
                <a:gs pos="100000">
                  <a:srgbClr val="FE7F52"/>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2400">
                <a:solidFill>
                  <a:schemeClr val="bg1"/>
                </a:solidFill>
                <a:latin typeface="宋体" panose="02010600030101010101" pitchFamily="2" charset="-122"/>
                <a:ea typeface="宋体" panose="02010600030101010101" pitchFamily="2" charset="-122"/>
                <a:sym typeface="宋体" panose="02010600030101010101" pitchFamily="2" charset="-122"/>
              </a:endParaRPr>
            </a:p>
          </p:txBody>
        </p:sp>
      </p:grpSp>
      <p:cxnSp>
        <p:nvCxnSpPr>
          <p:cNvPr id="7" name="直接连接符 6"/>
          <p:cNvCxnSpPr>
            <a:stCxn id="11" idx="3"/>
          </p:cNvCxnSpPr>
          <p:nvPr/>
        </p:nvCxnSpPr>
        <p:spPr>
          <a:xfrm flipV="1">
            <a:off x="6111240" y="551180"/>
            <a:ext cx="6080760" cy="19685"/>
          </a:xfrm>
          <a:prstGeom prst="line">
            <a:avLst/>
          </a:prstGeom>
          <a:ln>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956945" y="1273810"/>
            <a:ext cx="10741660" cy="4842510"/>
          </a:xfrm>
          <a:prstGeom prst="rect">
            <a:avLst/>
          </a:prstGeom>
          <a:noFill/>
        </p:spPr>
        <p:txBody>
          <a:bodyPr wrap="square">
            <a:spAutoFit/>
          </a:bodyPr>
          <a:lstStyle>
            <a:defPPr>
              <a:defRPr lang="zh-CN"/>
            </a:defPPr>
            <a:lvl1pPr>
              <a:lnSpc>
                <a:spcPct val="132000"/>
              </a:lnSpc>
              <a:defRPr sz="1600">
                <a:solidFill>
                  <a:schemeClr val="bg2">
                    <a:lumMod val="25000"/>
                  </a:schemeClr>
                </a:solidFill>
                <a:latin typeface="+mn-ea"/>
              </a:defRPr>
            </a:lvl1pPr>
          </a:lstStyle>
          <a:p>
            <a:r>
              <a:rPr lang="en-US" sz="1800" b="1" dirty="0">
                <a:solidFill>
                  <a:srgbClr val="FF0000"/>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    </a:t>
            </a:r>
            <a:r>
              <a:rPr sz="1800" b="1" dirty="0">
                <a:solidFill>
                  <a:srgbClr val="FF0000"/>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写景抒情话说全</a:t>
            </a:r>
          </a:p>
          <a:p>
            <a:r>
              <a:rPr sz="1800" b="1" dirty="0">
                <a:solidFill>
                  <a:srgbClr val="FF0000"/>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    </a:t>
            </a:r>
            <a:r>
              <a:rPr sz="1800" dirty="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我们在写作时常常运用一些景物描写和比喻句，这样使文章显得优美和浅显易懂。但我们在打比方往往时把本体、喻体、喻词写出来了，后面的话没有说出来，这就显得情感不够饱满。</a:t>
            </a:r>
          </a:p>
          <a:p>
            <a:r>
              <a:rPr sz="1800" dirty="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    </a:t>
            </a:r>
            <a:r>
              <a:rPr sz="1800" b="1" dirty="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比如，</a:t>
            </a:r>
            <a:r>
              <a:rPr sz="1800" dirty="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有的学生写到春天的小河，他只这样写：春天，小河的冰雪融化了，我看到河里有许多小鱼、蝌蚪和水草。</a:t>
            </a:r>
          </a:p>
          <a:p>
            <a:r>
              <a:rPr sz="1800" dirty="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    把后面的话说出来，应该这样写：写河里有蝌蚪、小鱼、水草。</a:t>
            </a:r>
          </a:p>
          <a:p>
            <a:r>
              <a:rPr sz="1800" dirty="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    那些大脑袋的小蝌蚪，摇着长长的尾巴，在浅水里游戏；活泼的小鱼，排着队游来游去，在接受春天的检阅；碧绿的水草也在水中扭动腰肢，跳起了欢快的舞蹈。</a:t>
            </a:r>
          </a:p>
          <a:p>
            <a:r>
              <a:rPr sz="1800" b="1" dirty="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运用比喻，三个环节都不能少。</a:t>
            </a:r>
          </a:p>
          <a:p>
            <a:r>
              <a:rPr sz="1800" dirty="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   </a:t>
            </a:r>
            <a:r>
              <a:rPr sz="1800" b="1" dirty="0">
                <a:solidFill>
                  <a:srgbClr val="FF0000"/>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 </a:t>
            </a:r>
            <a:r>
              <a:rPr sz="1800" b="1" dirty="0">
                <a:solidFill>
                  <a:srgbClr val="FF0000"/>
                </a:solidFill>
                <a:latin typeface="Times New Roman" panose="02020603050405020304" charset="0"/>
                <a:ea typeface="楷体" panose="02010609060101010101" charset="-122"/>
                <a:cs typeface="Times New Roman" panose="02020603050405020304" charset="0"/>
                <a:sym typeface="宋体" panose="02010600030101010101" pitchFamily="2" charset="-122"/>
              </a:rPr>
              <a:t>1、本体（真实的具体事物</a:t>
            </a:r>
            <a:r>
              <a:rPr lang="en-US" altLang="zh-CN" sz="1800" b="1" dirty="0">
                <a:solidFill>
                  <a:srgbClr val="FF0000"/>
                </a:solidFill>
                <a:latin typeface="Times New Roman" panose="02020603050405020304" charset="0"/>
                <a:ea typeface="楷体" panose="02010609060101010101" charset="-122"/>
                <a:cs typeface="Times New Roman" panose="02020603050405020304" charset="0"/>
                <a:sym typeface="宋体" panose="02010600030101010101" pitchFamily="2" charset="-122"/>
              </a:rPr>
              <a:t>)</a:t>
            </a:r>
            <a:r>
              <a:rPr sz="1800" b="1" dirty="0">
                <a:solidFill>
                  <a:srgbClr val="FF0000"/>
                </a:solidFill>
                <a:latin typeface="Times New Roman" panose="02020603050405020304" charset="0"/>
                <a:ea typeface="楷体" panose="02010609060101010101" charset="-122"/>
                <a:cs typeface="Times New Roman" panose="02020603050405020304" charset="0"/>
                <a:sym typeface="宋体" panose="02010600030101010101" pitchFamily="2" charset="-122"/>
              </a:rPr>
              <a:t>，</a:t>
            </a:r>
          </a:p>
          <a:p>
            <a:r>
              <a:rPr sz="1800" b="1" dirty="0">
                <a:solidFill>
                  <a:srgbClr val="FF0000"/>
                </a:solidFill>
                <a:latin typeface="Times New Roman" panose="02020603050405020304" charset="0"/>
                <a:ea typeface="楷体" panose="02010609060101010101" charset="-122"/>
                <a:cs typeface="Times New Roman" panose="02020603050405020304" charset="0"/>
                <a:sym typeface="宋体" panose="02010600030101010101" pitchFamily="2" charset="-122"/>
              </a:rPr>
              <a:t>        2、喻体(被比喻的事物)；</a:t>
            </a:r>
          </a:p>
          <a:p>
            <a:r>
              <a:rPr sz="1800" b="1" dirty="0">
                <a:solidFill>
                  <a:srgbClr val="FF0000"/>
                </a:solidFill>
                <a:latin typeface="Times New Roman" panose="02020603050405020304" charset="0"/>
                <a:ea typeface="楷体" panose="02010609060101010101" charset="-122"/>
                <a:cs typeface="Times New Roman" panose="02020603050405020304" charset="0"/>
                <a:sym typeface="宋体" panose="02010600030101010101" pitchFamily="2" charset="-122"/>
              </a:rPr>
              <a:t>        3、</a:t>
            </a:r>
            <a:r>
              <a:rPr sz="1800" b="1" dirty="0">
                <a:solidFill>
                  <a:srgbClr val="FF0000"/>
                </a:solidFill>
                <a:latin typeface="楷体" panose="02010609060101010101" charset="-122"/>
                <a:ea typeface="楷体" panose="02010609060101010101" charset="-122"/>
                <a:cs typeface="楷体" panose="02010609060101010101" charset="-122"/>
                <a:sym typeface="宋体" panose="02010600030101010101" pitchFamily="2" charset="-122"/>
              </a:rPr>
              <a:t>比喻后的结果。</a:t>
            </a:r>
          </a:p>
          <a:p>
            <a:r>
              <a:rPr sz="1800" dirty="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    老人那两双手，干瘦而粗糙，</a:t>
            </a:r>
            <a:r>
              <a:rPr sz="1800" b="1" dirty="0">
                <a:solidFill>
                  <a:srgbClr val="FF0000"/>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就像两截干枯的松枝，</a:t>
            </a:r>
            <a:r>
              <a:rPr sz="1800" b="1" dirty="0">
                <a:solidFill>
                  <a:srgbClr val="0070C0"/>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每一道褶皱里，都沉淀着岁月的沧桑。</a:t>
            </a:r>
          </a:p>
        </p:txBody>
      </p:sp>
      <p:sp>
        <p:nvSpPr>
          <p:cNvPr id="14" name="半闭框 13"/>
          <p:cNvSpPr/>
          <p:nvPr/>
        </p:nvSpPr>
        <p:spPr>
          <a:xfrm rot="5400000">
            <a:off x="10636250" y="1158240"/>
            <a:ext cx="1097280" cy="1028700"/>
          </a:xfrm>
          <a:prstGeom prst="halfFrame">
            <a:avLst>
              <a:gd name="adj1" fmla="val 9876"/>
              <a:gd name="adj2" fmla="val 9876"/>
            </a:avLst>
          </a:prstGeom>
          <a:gradFill flip="none" rotWithShape="1">
            <a:gsLst>
              <a:gs pos="0">
                <a:srgbClr val="DF0E15"/>
              </a:gs>
              <a:gs pos="100000">
                <a:srgbClr val="FE7F52"/>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sz="2400" dirty="0">
              <a:solidFill>
                <a:schemeClr val="bg1"/>
              </a:solidFill>
              <a:latin typeface="宋体" panose="02010600030101010101" pitchFamily="2" charset="-122"/>
              <a:ea typeface="宋体" panose="02010600030101010101" pitchFamily="2" charset="-122"/>
              <a:sym typeface="宋体" panose="02010600030101010101" pitchFamily="2" charset="-122"/>
            </a:endParaRPr>
          </a:p>
        </p:txBody>
      </p:sp>
      <p:grpSp>
        <p:nvGrpSpPr>
          <p:cNvPr id="16" name="组合 15"/>
          <p:cNvGrpSpPr/>
          <p:nvPr/>
        </p:nvGrpSpPr>
        <p:grpSpPr>
          <a:xfrm>
            <a:off x="9632458" y="6231652"/>
            <a:ext cx="1219200" cy="260391"/>
            <a:chOff x="4349587" y="1669855"/>
            <a:chExt cx="2530607" cy="540474"/>
          </a:xfrm>
          <a:solidFill>
            <a:srgbClr val="D91C21"/>
          </a:solidFill>
        </p:grpSpPr>
        <p:sp>
          <p:nvSpPr>
            <p:cNvPr id="17" name="五角星 40"/>
            <p:cNvSpPr/>
            <p:nvPr/>
          </p:nvSpPr>
          <p:spPr>
            <a:xfrm>
              <a:off x="5987638" y="1711127"/>
              <a:ext cx="494847" cy="457930"/>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sp>
          <p:nvSpPr>
            <p:cNvPr id="18" name="五角星 41"/>
            <p:cNvSpPr/>
            <p:nvPr/>
          </p:nvSpPr>
          <p:spPr>
            <a:xfrm>
              <a:off x="6502434" y="1765303"/>
              <a:ext cx="377760" cy="349577"/>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sp>
          <p:nvSpPr>
            <p:cNvPr id="19" name="五角星 40"/>
            <p:cNvSpPr/>
            <p:nvPr/>
          </p:nvSpPr>
          <p:spPr>
            <a:xfrm>
              <a:off x="5321596" y="1669855"/>
              <a:ext cx="584046" cy="54047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grpSp>
          <p:nvGrpSpPr>
            <p:cNvPr id="20" name="组合 19"/>
            <p:cNvGrpSpPr/>
            <p:nvPr/>
          </p:nvGrpSpPr>
          <p:grpSpPr>
            <a:xfrm flipH="1">
              <a:off x="4349587" y="1711127"/>
              <a:ext cx="892556" cy="457930"/>
              <a:chOff x="4349587" y="1711127"/>
              <a:chExt cx="892556" cy="457930"/>
            </a:xfrm>
            <a:grpFill/>
          </p:grpSpPr>
          <p:sp>
            <p:nvSpPr>
              <p:cNvPr id="21" name="五角星 40"/>
              <p:cNvSpPr/>
              <p:nvPr/>
            </p:nvSpPr>
            <p:spPr>
              <a:xfrm>
                <a:off x="4349587" y="1711127"/>
                <a:ext cx="494847" cy="457930"/>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sp>
            <p:nvSpPr>
              <p:cNvPr id="22" name="五角星 41"/>
              <p:cNvSpPr/>
              <p:nvPr/>
            </p:nvSpPr>
            <p:spPr>
              <a:xfrm>
                <a:off x="4864383" y="1765303"/>
                <a:ext cx="377760" cy="349577"/>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grpSp>
      </p:grpSp>
      <p:cxnSp>
        <p:nvCxnSpPr>
          <p:cNvPr id="23" name="直接连接符 22"/>
          <p:cNvCxnSpPr/>
          <p:nvPr/>
        </p:nvCxnSpPr>
        <p:spPr>
          <a:xfrm>
            <a:off x="4057650" y="6410960"/>
            <a:ext cx="5584825" cy="34925"/>
          </a:xfrm>
          <a:prstGeom prst="line">
            <a:avLst/>
          </a:prstGeom>
          <a:ln>
            <a:solidFill>
              <a:srgbClr val="D91C21"/>
            </a:solidFill>
            <a:prstDash val="lgDash"/>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956945" y="309880"/>
            <a:ext cx="5154295" cy="521970"/>
          </a:xfrm>
          <a:prstGeom prst="rect">
            <a:avLst/>
          </a:prstGeom>
          <a:noFill/>
        </p:spPr>
        <p:txBody>
          <a:bodyPr wrap="square" rtlCol="0">
            <a:spAutoFit/>
          </a:bodyPr>
          <a:lstStyle/>
          <a:p>
            <a:pPr algn="dist"/>
            <a:r>
              <a:rPr lang="zh-CN" altLang="en-US" sz="2800" dirty="0">
                <a:solidFill>
                  <a:schemeClr val="bg1"/>
                </a:solidFill>
                <a:latin typeface="楷体" panose="02010609060101010101" charset="-122"/>
                <a:ea typeface="楷体" panose="02010609060101010101" charset="-122"/>
                <a:cs typeface="楷体" panose="02010609060101010101" charset="-122"/>
                <a:sym typeface="宋体" panose="02010600030101010101" pitchFamily="2" charset="-122"/>
              </a:rPr>
              <a:t>征文要写好 追求新奇巧</a:t>
            </a:r>
          </a:p>
        </p:txBody>
      </p:sp>
      <p:grpSp>
        <p:nvGrpSpPr>
          <p:cNvPr id="24" name="组合 23"/>
          <p:cNvGrpSpPr/>
          <p:nvPr/>
        </p:nvGrpSpPr>
        <p:grpSpPr>
          <a:xfrm>
            <a:off x="9450848" y="1013222"/>
            <a:ext cx="1219200" cy="260391"/>
            <a:chOff x="4349587" y="1669855"/>
            <a:chExt cx="2530607" cy="540474"/>
          </a:xfrm>
          <a:solidFill>
            <a:srgbClr val="D91C21"/>
          </a:solidFill>
        </p:grpSpPr>
        <p:sp>
          <p:nvSpPr>
            <p:cNvPr id="25" name="五角星 40"/>
            <p:cNvSpPr/>
            <p:nvPr/>
          </p:nvSpPr>
          <p:spPr>
            <a:xfrm>
              <a:off x="5987638" y="1711127"/>
              <a:ext cx="494847" cy="457930"/>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sp>
          <p:nvSpPr>
            <p:cNvPr id="26" name="五角星 41"/>
            <p:cNvSpPr/>
            <p:nvPr/>
          </p:nvSpPr>
          <p:spPr>
            <a:xfrm>
              <a:off x="6502434" y="1765303"/>
              <a:ext cx="377760" cy="349577"/>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sp>
          <p:nvSpPr>
            <p:cNvPr id="27" name="五角星 40"/>
            <p:cNvSpPr/>
            <p:nvPr/>
          </p:nvSpPr>
          <p:spPr>
            <a:xfrm>
              <a:off x="5321596" y="1669855"/>
              <a:ext cx="584046" cy="54047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grpSp>
          <p:nvGrpSpPr>
            <p:cNvPr id="28" name="组合 27"/>
            <p:cNvGrpSpPr/>
            <p:nvPr/>
          </p:nvGrpSpPr>
          <p:grpSpPr>
            <a:xfrm flipH="1">
              <a:off x="4349587" y="1711127"/>
              <a:ext cx="892556" cy="457930"/>
              <a:chOff x="4349587" y="1711127"/>
              <a:chExt cx="892556" cy="457930"/>
            </a:xfrm>
            <a:grpFill/>
          </p:grpSpPr>
          <p:sp>
            <p:nvSpPr>
              <p:cNvPr id="29" name="五角星 40"/>
              <p:cNvSpPr/>
              <p:nvPr/>
            </p:nvSpPr>
            <p:spPr>
              <a:xfrm>
                <a:off x="4349587" y="1711127"/>
                <a:ext cx="494847" cy="457930"/>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sp>
            <p:nvSpPr>
              <p:cNvPr id="30" name="五角星 41"/>
              <p:cNvSpPr/>
              <p:nvPr/>
            </p:nvSpPr>
            <p:spPr>
              <a:xfrm>
                <a:off x="4864383" y="1765303"/>
                <a:ext cx="377760" cy="349577"/>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grpSp>
      </p:grpSp>
      <p:cxnSp>
        <p:nvCxnSpPr>
          <p:cNvPr id="2" name="直接连接符 1"/>
          <p:cNvCxnSpPr/>
          <p:nvPr/>
        </p:nvCxnSpPr>
        <p:spPr>
          <a:xfrm flipV="1">
            <a:off x="1052830" y="1123950"/>
            <a:ext cx="8439785" cy="38735"/>
          </a:xfrm>
          <a:prstGeom prst="line">
            <a:avLst/>
          </a:prstGeom>
          <a:ln>
            <a:solidFill>
              <a:srgbClr val="D91C21"/>
            </a:solidFill>
            <a:prstDash val="lg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 xmlns:p14="http://schemas.microsoft.com/office/powerpoint/2010/main" Requires="p14">
      <p:transition spd="slow" p14:dur="1500">
        <p:random/>
      </p:transition>
    </mc:Choice>
    <mc:Fallback>
      <p:transition spd="slow">
        <p:random/>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552450" y="1162685"/>
            <a:ext cx="3347085" cy="5248910"/>
          </a:xfrm>
          <a:prstGeom prst="rect">
            <a:avLst/>
          </a:prstGeom>
          <a:gradFill flip="none" rotWithShape="1">
            <a:gsLst>
              <a:gs pos="0">
                <a:srgbClr val="DF0E15"/>
              </a:gs>
              <a:gs pos="100000">
                <a:srgbClr val="FE7F52">
                  <a:alpha val="0"/>
                </a:srgbClr>
              </a:gs>
            </a:gsLst>
            <a:lin ang="189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2400">
              <a:solidFill>
                <a:schemeClr val="bg1"/>
              </a:solidFill>
              <a:latin typeface="宋体" panose="02010600030101010101" pitchFamily="2" charset="-122"/>
              <a:ea typeface="宋体" panose="02010600030101010101" pitchFamily="2" charset="-122"/>
              <a:sym typeface="宋体" panose="02010600030101010101" pitchFamily="2" charset="-122"/>
            </a:endParaRPr>
          </a:p>
        </p:txBody>
      </p:sp>
      <p:sp>
        <p:nvSpPr>
          <p:cNvPr id="6" name="矩形 5"/>
          <p:cNvSpPr/>
          <p:nvPr/>
        </p:nvSpPr>
        <p:spPr>
          <a:xfrm>
            <a:off x="876300" y="1162685"/>
            <a:ext cx="3311525" cy="487299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sz="2400" dirty="0">
              <a:solidFill>
                <a:schemeClr val="bg1"/>
              </a:solidFill>
              <a:latin typeface="宋体" panose="02010600030101010101" pitchFamily="2" charset="-122"/>
              <a:ea typeface="宋体" panose="02010600030101010101" pitchFamily="2" charset="-122"/>
              <a:sym typeface="宋体" panose="02010600030101010101" pitchFamily="2" charset="-122"/>
            </a:endParaRPr>
          </a:p>
        </p:txBody>
      </p:sp>
      <p:sp>
        <p:nvSpPr>
          <p:cNvPr id="9" name="平行四边形 8"/>
          <p:cNvSpPr/>
          <p:nvPr/>
        </p:nvSpPr>
        <p:spPr>
          <a:xfrm>
            <a:off x="0" y="264707"/>
            <a:ext cx="12192000" cy="587115"/>
          </a:xfrm>
          <a:prstGeom prst="parallelogram">
            <a:avLst>
              <a:gd name="adj" fmla="val 0"/>
            </a:avLst>
          </a:prstGeom>
          <a:gradFill flip="none" rotWithShape="1">
            <a:gsLst>
              <a:gs pos="0">
                <a:srgbClr val="DF0E15"/>
              </a:gs>
              <a:gs pos="100000">
                <a:srgbClr val="FE7F52"/>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400" dirty="0">
                <a:solidFill>
                  <a:schemeClr val="bg1"/>
                </a:solidFill>
                <a:latin typeface="宋体" panose="02010600030101010101" pitchFamily="2" charset="-122"/>
                <a:ea typeface="宋体" panose="02010600030101010101" pitchFamily="2" charset="-122"/>
                <a:sym typeface="宋体" panose="02010600030101010101" pitchFamily="2" charset="-122"/>
              </a:rPr>
              <a:t> </a:t>
            </a:r>
            <a:endParaRPr lang="zh-CN" altLang="en-US" sz="2400" dirty="0">
              <a:solidFill>
                <a:schemeClr val="bg1"/>
              </a:solidFill>
              <a:latin typeface="宋体" panose="02010600030101010101" pitchFamily="2" charset="-122"/>
              <a:ea typeface="宋体" panose="02010600030101010101" pitchFamily="2" charset="-122"/>
              <a:sym typeface="宋体" panose="02010600030101010101" pitchFamily="2" charset="-122"/>
            </a:endParaRPr>
          </a:p>
        </p:txBody>
      </p:sp>
      <p:grpSp>
        <p:nvGrpSpPr>
          <p:cNvPr id="3" name="组合 2"/>
          <p:cNvGrpSpPr/>
          <p:nvPr/>
        </p:nvGrpSpPr>
        <p:grpSpPr>
          <a:xfrm>
            <a:off x="298450" y="264707"/>
            <a:ext cx="565007" cy="568402"/>
            <a:chOff x="467606" y="208867"/>
            <a:chExt cx="565007" cy="568402"/>
          </a:xfrm>
        </p:grpSpPr>
        <p:sp>
          <p:nvSpPr>
            <p:cNvPr id="4" name="椭圆 3"/>
            <p:cNvSpPr/>
            <p:nvPr/>
          </p:nvSpPr>
          <p:spPr>
            <a:xfrm>
              <a:off x="467606" y="208867"/>
              <a:ext cx="565007" cy="568402"/>
            </a:xfrm>
            <a:prstGeom prst="ellipse">
              <a:avLst/>
            </a:prstGeom>
            <a:solidFill>
              <a:schemeClr val="bg1"/>
            </a:solidFill>
            <a:ln>
              <a:solidFill>
                <a:srgbClr val="DF0E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2">
                    <a:lumMod val="25000"/>
                  </a:schemeClr>
                </a:solidFill>
                <a:latin typeface="宋体" panose="02010600030101010101" pitchFamily="2" charset="-122"/>
                <a:ea typeface="宋体" panose="02010600030101010101" pitchFamily="2" charset="-122"/>
                <a:sym typeface="宋体" panose="02010600030101010101" pitchFamily="2" charset="-122"/>
              </a:endParaRPr>
            </a:p>
          </p:txBody>
        </p:sp>
        <p:sp>
          <p:nvSpPr>
            <p:cNvPr id="5" name="星形: 五角 4"/>
            <p:cNvSpPr/>
            <p:nvPr/>
          </p:nvSpPr>
          <p:spPr>
            <a:xfrm rot="6500145" flipV="1">
              <a:off x="502719" y="253387"/>
              <a:ext cx="479364" cy="479361"/>
            </a:xfrm>
            <a:prstGeom prst="star5">
              <a:avLst/>
            </a:prstGeom>
            <a:gradFill flip="none" rotWithShape="1">
              <a:gsLst>
                <a:gs pos="0">
                  <a:srgbClr val="DF0E15"/>
                </a:gs>
                <a:gs pos="100000">
                  <a:srgbClr val="FE7F52"/>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2400">
                <a:solidFill>
                  <a:schemeClr val="bg1"/>
                </a:solidFill>
                <a:latin typeface="宋体" panose="02010600030101010101" pitchFamily="2" charset="-122"/>
                <a:ea typeface="宋体" panose="02010600030101010101" pitchFamily="2" charset="-122"/>
                <a:sym typeface="宋体" panose="02010600030101010101" pitchFamily="2" charset="-122"/>
              </a:endParaRPr>
            </a:p>
          </p:txBody>
        </p:sp>
      </p:grpSp>
      <p:cxnSp>
        <p:nvCxnSpPr>
          <p:cNvPr id="7" name="直接连接符 6"/>
          <p:cNvCxnSpPr>
            <a:stCxn id="11" idx="3"/>
          </p:cNvCxnSpPr>
          <p:nvPr/>
        </p:nvCxnSpPr>
        <p:spPr>
          <a:xfrm flipV="1">
            <a:off x="6111240" y="551180"/>
            <a:ext cx="6080760" cy="19685"/>
          </a:xfrm>
          <a:prstGeom prst="line">
            <a:avLst/>
          </a:prstGeom>
          <a:ln>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957580" y="1360170"/>
            <a:ext cx="10741660" cy="4477385"/>
          </a:xfrm>
          <a:prstGeom prst="rect">
            <a:avLst/>
          </a:prstGeom>
          <a:noFill/>
        </p:spPr>
        <p:txBody>
          <a:bodyPr wrap="square">
            <a:spAutoFit/>
          </a:bodyPr>
          <a:lstStyle>
            <a:defPPr>
              <a:defRPr lang="zh-CN"/>
            </a:defPPr>
            <a:lvl1pPr>
              <a:lnSpc>
                <a:spcPct val="132000"/>
              </a:lnSpc>
              <a:defRPr sz="1600">
                <a:solidFill>
                  <a:schemeClr val="bg2">
                    <a:lumMod val="25000"/>
                  </a:schemeClr>
                </a:solidFill>
                <a:latin typeface="+mn-ea"/>
              </a:defRPr>
            </a:lvl1pPr>
          </a:lstStyle>
          <a:p>
            <a:r>
              <a:rPr lang="en-US" sz="2400" dirty="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    </a:t>
            </a:r>
            <a:r>
              <a:rPr sz="2400" dirty="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比喻成花朵，就要让它开放；比喻成小鸟，就要让它飞翔；比喻成小溪，就要让它流淌；比喻成春风，就要让它歌唱。</a:t>
            </a:r>
          </a:p>
          <a:p>
            <a:r>
              <a:rPr sz="2400" dirty="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    马路两边的银杏树，高大而茂密，</a:t>
            </a:r>
            <a:r>
              <a:rPr sz="2400" u="sng" dirty="0">
                <a:solidFill>
                  <a:srgbClr val="FF0000"/>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就像两排威武的士兵，</a:t>
            </a:r>
            <a:r>
              <a:rPr sz="2400" u="sng" dirty="0">
                <a:solidFill>
                  <a:srgbClr val="0070C0"/>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守护着我们美好的生活。</a:t>
            </a:r>
          </a:p>
          <a:p>
            <a:r>
              <a:rPr sz="2400" dirty="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    小溪，</a:t>
            </a:r>
            <a:r>
              <a:rPr sz="2400" dirty="0">
                <a:solidFill>
                  <a:srgbClr val="FF0000"/>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是一位不知疲倦的歌者，</a:t>
            </a:r>
            <a:r>
              <a:rPr sz="2400" dirty="0">
                <a:solidFill>
                  <a:srgbClr val="0070C0"/>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它日夜吟唱着那首古老的歌谣，诉说着山乡那些难忘的故事，诉说着着山里孩子的追求和梦想。</a:t>
            </a:r>
          </a:p>
          <a:p>
            <a:r>
              <a:rPr sz="2400" dirty="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    冬天的一个早晨，一个孩子来到小河边，</a:t>
            </a:r>
            <a:r>
              <a:rPr sz="2400" dirty="0">
                <a:solidFill>
                  <a:srgbClr val="FF0000"/>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侧着耳朵，在河面倾听。</a:t>
            </a:r>
            <a:r>
              <a:rPr sz="2400" dirty="0">
                <a:solidFill>
                  <a:srgbClr val="0070C0"/>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他听见了流水的喧哗，听见了渐渐走近的春天脚步，听见了青蛙和他的约定。他撩起一片水花，笑容和水花一样明快而灿烂。</a:t>
            </a:r>
          </a:p>
        </p:txBody>
      </p:sp>
      <p:sp>
        <p:nvSpPr>
          <p:cNvPr id="14" name="半闭框 13"/>
          <p:cNvSpPr/>
          <p:nvPr/>
        </p:nvSpPr>
        <p:spPr>
          <a:xfrm rot="5400000">
            <a:off x="10636250" y="1158240"/>
            <a:ext cx="1097280" cy="1028700"/>
          </a:xfrm>
          <a:prstGeom prst="halfFrame">
            <a:avLst>
              <a:gd name="adj1" fmla="val 9876"/>
              <a:gd name="adj2" fmla="val 9876"/>
            </a:avLst>
          </a:prstGeom>
          <a:gradFill flip="none" rotWithShape="1">
            <a:gsLst>
              <a:gs pos="0">
                <a:srgbClr val="DF0E15"/>
              </a:gs>
              <a:gs pos="100000">
                <a:srgbClr val="FE7F52"/>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sz="2400" dirty="0">
              <a:solidFill>
                <a:schemeClr val="bg1"/>
              </a:solidFill>
              <a:latin typeface="宋体" panose="02010600030101010101" pitchFamily="2" charset="-122"/>
              <a:ea typeface="宋体" panose="02010600030101010101" pitchFamily="2" charset="-122"/>
              <a:sym typeface="宋体" panose="02010600030101010101" pitchFamily="2" charset="-122"/>
            </a:endParaRPr>
          </a:p>
        </p:txBody>
      </p:sp>
      <p:grpSp>
        <p:nvGrpSpPr>
          <p:cNvPr id="16" name="组合 15"/>
          <p:cNvGrpSpPr/>
          <p:nvPr/>
        </p:nvGrpSpPr>
        <p:grpSpPr>
          <a:xfrm>
            <a:off x="9632458" y="6231652"/>
            <a:ext cx="1219200" cy="260391"/>
            <a:chOff x="4349587" y="1669855"/>
            <a:chExt cx="2530607" cy="540474"/>
          </a:xfrm>
          <a:solidFill>
            <a:srgbClr val="D91C21"/>
          </a:solidFill>
        </p:grpSpPr>
        <p:sp>
          <p:nvSpPr>
            <p:cNvPr id="17" name="五角星 40"/>
            <p:cNvSpPr/>
            <p:nvPr/>
          </p:nvSpPr>
          <p:spPr>
            <a:xfrm>
              <a:off x="5987638" y="1711127"/>
              <a:ext cx="494847" cy="457930"/>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sp>
          <p:nvSpPr>
            <p:cNvPr id="18" name="五角星 41"/>
            <p:cNvSpPr/>
            <p:nvPr/>
          </p:nvSpPr>
          <p:spPr>
            <a:xfrm>
              <a:off x="6502434" y="1765303"/>
              <a:ext cx="377760" cy="349577"/>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sp>
          <p:nvSpPr>
            <p:cNvPr id="19" name="五角星 40"/>
            <p:cNvSpPr/>
            <p:nvPr/>
          </p:nvSpPr>
          <p:spPr>
            <a:xfrm>
              <a:off x="5321596" y="1669855"/>
              <a:ext cx="584046" cy="54047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grpSp>
          <p:nvGrpSpPr>
            <p:cNvPr id="20" name="组合 19"/>
            <p:cNvGrpSpPr/>
            <p:nvPr/>
          </p:nvGrpSpPr>
          <p:grpSpPr>
            <a:xfrm flipH="1">
              <a:off x="4349587" y="1711127"/>
              <a:ext cx="892556" cy="457930"/>
              <a:chOff x="4349587" y="1711127"/>
              <a:chExt cx="892556" cy="457930"/>
            </a:xfrm>
            <a:grpFill/>
          </p:grpSpPr>
          <p:sp>
            <p:nvSpPr>
              <p:cNvPr id="21" name="五角星 40"/>
              <p:cNvSpPr/>
              <p:nvPr/>
            </p:nvSpPr>
            <p:spPr>
              <a:xfrm>
                <a:off x="4349587" y="1711127"/>
                <a:ext cx="494847" cy="457930"/>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sp>
            <p:nvSpPr>
              <p:cNvPr id="22" name="五角星 41"/>
              <p:cNvSpPr/>
              <p:nvPr/>
            </p:nvSpPr>
            <p:spPr>
              <a:xfrm>
                <a:off x="4864383" y="1765303"/>
                <a:ext cx="377760" cy="349577"/>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grpSp>
      </p:grpSp>
      <p:cxnSp>
        <p:nvCxnSpPr>
          <p:cNvPr id="23" name="直接连接符 22"/>
          <p:cNvCxnSpPr/>
          <p:nvPr/>
        </p:nvCxnSpPr>
        <p:spPr>
          <a:xfrm>
            <a:off x="4057650" y="6410960"/>
            <a:ext cx="5584825" cy="34925"/>
          </a:xfrm>
          <a:prstGeom prst="line">
            <a:avLst/>
          </a:prstGeom>
          <a:ln>
            <a:solidFill>
              <a:srgbClr val="D91C21"/>
            </a:solidFill>
            <a:prstDash val="lgDash"/>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956945" y="309880"/>
            <a:ext cx="5154295" cy="521970"/>
          </a:xfrm>
          <a:prstGeom prst="rect">
            <a:avLst/>
          </a:prstGeom>
          <a:noFill/>
        </p:spPr>
        <p:txBody>
          <a:bodyPr wrap="square" rtlCol="0">
            <a:spAutoFit/>
          </a:bodyPr>
          <a:lstStyle/>
          <a:p>
            <a:pPr algn="dist"/>
            <a:r>
              <a:rPr lang="zh-CN" altLang="en-US" sz="2800" dirty="0">
                <a:solidFill>
                  <a:schemeClr val="bg1"/>
                </a:solidFill>
                <a:latin typeface="楷体" panose="02010609060101010101" charset="-122"/>
                <a:ea typeface="楷体" panose="02010609060101010101" charset="-122"/>
                <a:cs typeface="楷体" panose="02010609060101010101" charset="-122"/>
                <a:sym typeface="宋体" panose="02010600030101010101" pitchFamily="2" charset="-122"/>
              </a:rPr>
              <a:t>征文要写好 追求新奇巧</a:t>
            </a:r>
          </a:p>
        </p:txBody>
      </p:sp>
      <p:grpSp>
        <p:nvGrpSpPr>
          <p:cNvPr id="24" name="组合 23"/>
          <p:cNvGrpSpPr/>
          <p:nvPr/>
        </p:nvGrpSpPr>
        <p:grpSpPr>
          <a:xfrm>
            <a:off x="9450848" y="1013222"/>
            <a:ext cx="1219200" cy="260391"/>
            <a:chOff x="4349587" y="1669855"/>
            <a:chExt cx="2530607" cy="540474"/>
          </a:xfrm>
          <a:solidFill>
            <a:srgbClr val="D91C21"/>
          </a:solidFill>
        </p:grpSpPr>
        <p:sp>
          <p:nvSpPr>
            <p:cNvPr id="25" name="五角星 40"/>
            <p:cNvSpPr/>
            <p:nvPr/>
          </p:nvSpPr>
          <p:spPr>
            <a:xfrm>
              <a:off x="5987638" y="1711127"/>
              <a:ext cx="494847" cy="457930"/>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sp>
          <p:nvSpPr>
            <p:cNvPr id="26" name="五角星 41"/>
            <p:cNvSpPr/>
            <p:nvPr/>
          </p:nvSpPr>
          <p:spPr>
            <a:xfrm>
              <a:off x="6502434" y="1765303"/>
              <a:ext cx="377760" cy="349577"/>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sp>
          <p:nvSpPr>
            <p:cNvPr id="27" name="五角星 40"/>
            <p:cNvSpPr/>
            <p:nvPr/>
          </p:nvSpPr>
          <p:spPr>
            <a:xfrm>
              <a:off x="5321596" y="1669855"/>
              <a:ext cx="584046" cy="54047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grpSp>
          <p:nvGrpSpPr>
            <p:cNvPr id="28" name="组合 27"/>
            <p:cNvGrpSpPr/>
            <p:nvPr/>
          </p:nvGrpSpPr>
          <p:grpSpPr>
            <a:xfrm flipH="1">
              <a:off x="4349587" y="1711127"/>
              <a:ext cx="892556" cy="457930"/>
              <a:chOff x="4349587" y="1711127"/>
              <a:chExt cx="892556" cy="457930"/>
            </a:xfrm>
            <a:grpFill/>
          </p:grpSpPr>
          <p:sp>
            <p:nvSpPr>
              <p:cNvPr id="29" name="五角星 40"/>
              <p:cNvSpPr/>
              <p:nvPr/>
            </p:nvSpPr>
            <p:spPr>
              <a:xfrm>
                <a:off x="4349587" y="1711127"/>
                <a:ext cx="494847" cy="457930"/>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sp>
            <p:nvSpPr>
              <p:cNvPr id="30" name="五角星 41"/>
              <p:cNvSpPr/>
              <p:nvPr/>
            </p:nvSpPr>
            <p:spPr>
              <a:xfrm>
                <a:off x="4864383" y="1765303"/>
                <a:ext cx="377760" cy="349577"/>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grpSp>
      </p:grpSp>
      <p:cxnSp>
        <p:nvCxnSpPr>
          <p:cNvPr id="2" name="直接连接符 1"/>
          <p:cNvCxnSpPr/>
          <p:nvPr/>
        </p:nvCxnSpPr>
        <p:spPr>
          <a:xfrm flipV="1">
            <a:off x="1052830" y="1123950"/>
            <a:ext cx="8439785" cy="38735"/>
          </a:xfrm>
          <a:prstGeom prst="line">
            <a:avLst/>
          </a:prstGeom>
          <a:ln>
            <a:solidFill>
              <a:srgbClr val="D91C21"/>
            </a:solidFill>
            <a:prstDash val="lg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 xmlns:p14="http://schemas.microsoft.com/office/powerpoint/2010/main" Requires="p14">
      <p:transition spd="slow" p14:dur="1500">
        <p:random/>
      </p:transition>
    </mc:Choice>
    <mc:Fallback>
      <p:transition spd="slow">
        <p:random/>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552450" y="1162685"/>
            <a:ext cx="3347085" cy="5248910"/>
          </a:xfrm>
          <a:prstGeom prst="rect">
            <a:avLst/>
          </a:prstGeom>
          <a:gradFill flip="none" rotWithShape="1">
            <a:gsLst>
              <a:gs pos="0">
                <a:srgbClr val="DF0E15"/>
              </a:gs>
              <a:gs pos="100000">
                <a:srgbClr val="FE7F52">
                  <a:alpha val="0"/>
                </a:srgbClr>
              </a:gs>
            </a:gsLst>
            <a:lin ang="189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2400">
              <a:solidFill>
                <a:schemeClr val="bg1"/>
              </a:solidFill>
              <a:latin typeface="宋体" panose="02010600030101010101" pitchFamily="2" charset="-122"/>
              <a:ea typeface="宋体" panose="02010600030101010101" pitchFamily="2" charset="-122"/>
              <a:sym typeface="宋体" panose="02010600030101010101" pitchFamily="2" charset="-122"/>
            </a:endParaRPr>
          </a:p>
        </p:txBody>
      </p:sp>
      <p:sp>
        <p:nvSpPr>
          <p:cNvPr id="6" name="矩形 5"/>
          <p:cNvSpPr/>
          <p:nvPr/>
        </p:nvSpPr>
        <p:spPr>
          <a:xfrm>
            <a:off x="876300" y="1162685"/>
            <a:ext cx="3311525" cy="4938395"/>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sz="2400" dirty="0">
              <a:solidFill>
                <a:schemeClr val="bg1"/>
              </a:solidFill>
              <a:latin typeface="宋体" panose="02010600030101010101" pitchFamily="2" charset="-122"/>
              <a:ea typeface="宋体" panose="02010600030101010101" pitchFamily="2" charset="-122"/>
              <a:sym typeface="宋体" panose="02010600030101010101" pitchFamily="2" charset="-122"/>
            </a:endParaRPr>
          </a:p>
        </p:txBody>
      </p:sp>
      <p:sp>
        <p:nvSpPr>
          <p:cNvPr id="9" name="平行四边形 8"/>
          <p:cNvSpPr/>
          <p:nvPr/>
        </p:nvSpPr>
        <p:spPr>
          <a:xfrm>
            <a:off x="0" y="264707"/>
            <a:ext cx="12192000" cy="587115"/>
          </a:xfrm>
          <a:prstGeom prst="parallelogram">
            <a:avLst>
              <a:gd name="adj" fmla="val 0"/>
            </a:avLst>
          </a:prstGeom>
          <a:gradFill flip="none" rotWithShape="1">
            <a:gsLst>
              <a:gs pos="0">
                <a:srgbClr val="DF0E15"/>
              </a:gs>
              <a:gs pos="100000">
                <a:srgbClr val="FE7F52"/>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400" dirty="0">
                <a:solidFill>
                  <a:schemeClr val="bg1"/>
                </a:solidFill>
                <a:latin typeface="宋体" panose="02010600030101010101" pitchFamily="2" charset="-122"/>
                <a:ea typeface="宋体" panose="02010600030101010101" pitchFamily="2" charset="-122"/>
                <a:sym typeface="宋体" panose="02010600030101010101" pitchFamily="2" charset="-122"/>
              </a:rPr>
              <a:t> </a:t>
            </a:r>
            <a:endParaRPr lang="zh-CN" altLang="en-US" sz="2400" dirty="0">
              <a:solidFill>
                <a:schemeClr val="bg1"/>
              </a:solidFill>
              <a:latin typeface="宋体" panose="02010600030101010101" pitchFamily="2" charset="-122"/>
              <a:ea typeface="宋体" panose="02010600030101010101" pitchFamily="2" charset="-122"/>
              <a:sym typeface="宋体" panose="02010600030101010101" pitchFamily="2" charset="-122"/>
            </a:endParaRPr>
          </a:p>
        </p:txBody>
      </p:sp>
      <p:grpSp>
        <p:nvGrpSpPr>
          <p:cNvPr id="3" name="组合 2"/>
          <p:cNvGrpSpPr/>
          <p:nvPr/>
        </p:nvGrpSpPr>
        <p:grpSpPr>
          <a:xfrm>
            <a:off x="298450" y="264707"/>
            <a:ext cx="565007" cy="568402"/>
            <a:chOff x="467606" y="208867"/>
            <a:chExt cx="565007" cy="568402"/>
          </a:xfrm>
        </p:grpSpPr>
        <p:sp>
          <p:nvSpPr>
            <p:cNvPr id="4" name="椭圆 3"/>
            <p:cNvSpPr/>
            <p:nvPr/>
          </p:nvSpPr>
          <p:spPr>
            <a:xfrm>
              <a:off x="467606" y="208867"/>
              <a:ext cx="565007" cy="568402"/>
            </a:xfrm>
            <a:prstGeom prst="ellipse">
              <a:avLst/>
            </a:prstGeom>
            <a:solidFill>
              <a:schemeClr val="bg1"/>
            </a:solidFill>
            <a:ln>
              <a:solidFill>
                <a:srgbClr val="DF0E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2">
                    <a:lumMod val="25000"/>
                  </a:schemeClr>
                </a:solidFill>
                <a:latin typeface="宋体" panose="02010600030101010101" pitchFamily="2" charset="-122"/>
                <a:ea typeface="宋体" panose="02010600030101010101" pitchFamily="2" charset="-122"/>
                <a:sym typeface="宋体" panose="02010600030101010101" pitchFamily="2" charset="-122"/>
              </a:endParaRPr>
            </a:p>
          </p:txBody>
        </p:sp>
        <p:sp>
          <p:nvSpPr>
            <p:cNvPr id="5" name="星形: 五角 4"/>
            <p:cNvSpPr/>
            <p:nvPr/>
          </p:nvSpPr>
          <p:spPr>
            <a:xfrm rot="6500145" flipV="1">
              <a:off x="502719" y="253387"/>
              <a:ext cx="479364" cy="479361"/>
            </a:xfrm>
            <a:prstGeom prst="star5">
              <a:avLst/>
            </a:prstGeom>
            <a:gradFill flip="none" rotWithShape="1">
              <a:gsLst>
                <a:gs pos="0">
                  <a:srgbClr val="DF0E15"/>
                </a:gs>
                <a:gs pos="100000">
                  <a:srgbClr val="FE7F52"/>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2400">
                <a:solidFill>
                  <a:schemeClr val="bg1"/>
                </a:solidFill>
                <a:latin typeface="宋体" panose="02010600030101010101" pitchFamily="2" charset="-122"/>
                <a:ea typeface="宋体" panose="02010600030101010101" pitchFamily="2" charset="-122"/>
                <a:sym typeface="宋体" panose="02010600030101010101" pitchFamily="2" charset="-122"/>
              </a:endParaRPr>
            </a:p>
          </p:txBody>
        </p:sp>
      </p:grpSp>
      <p:cxnSp>
        <p:nvCxnSpPr>
          <p:cNvPr id="7" name="直接连接符 6"/>
          <p:cNvCxnSpPr>
            <a:stCxn id="11" idx="3"/>
          </p:cNvCxnSpPr>
          <p:nvPr/>
        </p:nvCxnSpPr>
        <p:spPr>
          <a:xfrm flipV="1">
            <a:off x="6111240" y="551180"/>
            <a:ext cx="6080760" cy="19685"/>
          </a:xfrm>
          <a:prstGeom prst="line">
            <a:avLst/>
          </a:prstGeom>
          <a:ln>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957580" y="1150620"/>
            <a:ext cx="10741660" cy="5081270"/>
          </a:xfrm>
          <a:prstGeom prst="rect">
            <a:avLst/>
          </a:prstGeom>
          <a:noFill/>
        </p:spPr>
        <p:txBody>
          <a:bodyPr wrap="square">
            <a:spAutoFit/>
          </a:bodyPr>
          <a:lstStyle>
            <a:defPPr>
              <a:defRPr lang="zh-CN"/>
            </a:defPPr>
            <a:lvl1pPr>
              <a:lnSpc>
                <a:spcPct val="132000"/>
              </a:lnSpc>
              <a:defRPr sz="1600">
                <a:solidFill>
                  <a:schemeClr val="bg2">
                    <a:lumMod val="25000"/>
                  </a:schemeClr>
                </a:solidFill>
                <a:latin typeface="+mn-ea"/>
              </a:defRPr>
            </a:lvl1pPr>
          </a:lstStyle>
          <a:p>
            <a:r>
              <a:rPr lang="en-US" b="1" dirty="0">
                <a:solidFill>
                  <a:srgbClr val="FF0000"/>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    </a:t>
            </a:r>
            <a:r>
              <a:rPr b="1" dirty="0">
                <a:solidFill>
                  <a:srgbClr val="FF0000"/>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人物描写抓特点</a:t>
            </a:r>
            <a:endParaRPr dirty="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endParaRPr>
          </a:p>
          <a:p>
            <a:r>
              <a:rPr dirty="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    写一个小孩</a:t>
            </a:r>
          </a:p>
          <a:p>
            <a:r>
              <a:rPr dirty="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   （1）姑妈领来一个农村小女孩，她穿得有点土，还有些胆小。（25字）</a:t>
            </a:r>
          </a:p>
          <a:p>
            <a:r>
              <a:rPr dirty="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   （2）姑妈领来一位小妹妹，她大概有七八岁，扎着已经过时的羊角辫，穿着红色碎花的小棉袄，身后还背着一个竹背篓，脚上的布鞋已经破了一个洞，露出没穿袜子的脚趾头。进屋后，她显得有些胆怯，低着头不敢看屋里的人，还直往大人背后躲。（107字）</a:t>
            </a:r>
          </a:p>
          <a:p>
            <a:r>
              <a:rPr b="1" dirty="0">
                <a:solidFill>
                  <a:srgbClr val="FF0000"/>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    语言通俗都喜欢</a:t>
            </a:r>
            <a:endParaRPr dirty="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endParaRPr>
          </a:p>
          <a:p>
            <a:r>
              <a:rPr dirty="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    ——对话描写：要以情动人，少讲大道理。</a:t>
            </a:r>
          </a:p>
          <a:p>
            <a:r>
              <a:rPr dirty="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    ——我对妈妈说：“扶危救困，是中华民族的传统美德。当别人有困难的时候，我们应该献出自己的一份爱心。俗话说，与人玫瑰，手有余香嘛！”</a:t>
            </a:r>
          </a:p>
          <a:p>
            <a:r>
              <a:rPr dirty="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    ——我对妈妈说：“你不是答应暑假带我去海南岛吗？咱不去了，省下的钱捐给灾区，给他们买几件衣服、几瓶矿泉水，几箱方便面，灾区那些失去家园的人们，需要呀！”</a:t>
            </a:r>
            <a:endParaRPr sz="2000" dirty="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endParaRPr>
          </a:p>
          <a:p>
            <a:r>
              <a:rPr sz="1800" dirty="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    早上，天空晴朗，万里无云，阳光灿烂，春风吹拂，令人心旷神怡。</a:t>
            </a:r>
          </a:p>
          <a:p>
            <a:r>
              <a:rPr sz="1800" dirty="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    早上，久违的太阳终于露出了笑脸，万里无云的天空湛蓝如洗，明晃晃的阳光，让整个世界都变得明亮起来。风儿吹在脸上，像无数只小手在挠你，暖暖的、痒痒的，叫人只想唱歌。</a:t>
            </a:r>
            <a:endParaRPr lang="en-US" sz="1800" dirty="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endParaRPr>
          </a:p>
        </p:txBody>
      </p:sp>
      <p:sp>
        <p:nvSpPr>
          <p:cNvPr id="14" name="半闭框 13"/>
          <p:cNvSpPr/>
          <p:nvPr/>
        </p:nvSpPr>
        <p:spPr>
          <a:xfrm rot="5400000">
            <a:off x="10636250" y="1158240"/>
            <a:ext cx="1097280" cy="1028700"/>
          </a:xfrm>
          <a:prstGeom prst="halfFrame">
            <a:avLst>
              <a:gd name="adj1" fmla="val 9876"/>
              <a:gd name="adj2" fmla="val 9876"/>
            </a:avLst>
          </a:prstGeom>
          <a:gradFill flip="none" rotWithShape="1">
            <a:gsLst>
              <a:gs pos="0">
                <a:srgbClr val="DF0E15"/>
              </a:gs>
              <a:gs pos="100000">
                <a:srgbClr val="FE7F52"/>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sz="2400" dirty="0">
              <a:solidFill>
                <a:schemeClr val="bg1"/>
              </a:solidFill>
              <a:latin typeface="宋体" panose="02010600030101010101" pitchFamily="2" charset="-122"/>
              <a:ea typeface="宋体" panose="02010600030101010101" pitchFamily="2" charset="-122"/>
              <a:sym typeface="宋体" panose="02010600030101010101" pitchFamily="2" charset="-122"/>
            </a:endParaRPr>
          </a:p>
        </p:txBody>
      </p:sp>
      <p:grpSp>
        <p:nvGrpSpPr>
          <p:cNvPr id="16" name="组合 15"/>
          <p:cNvGrpSpPr/>
          <p:nvPr/>
        </p:nvGrpSpPr>
        <p:grpSpPr>
          <a:xfrm>
            <a:off x="9632458" y="6231652"/>
            <a:ext cx="1219200" cy="260391"/>
            <a:chOff x="4349587" y="1669855"/>
            <a:chExt cx="2530607" cy="540474"/>
          </a:xfrm>
          <a:solidFill>
            <a:srgbClr val="D91C21"/>
          </a:solidFill>
        </p:grpSpPr>
        <p:sp>
          <p:nvSpPr>
            <p:cNvPr id="17" name="五角星 40"/>
            <p:cNvSpPr/>
            <p:nvPr/>
          </p:nvSpPr>
          <p:spPr>
            <a:xfrm>
              <a:off x="5987638" y="1711127"/>
              <a:ext cx="494847" cy="457930"/>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sp>
          <p:nvSpPr>
            <p:cNvPr id="18" name="五角星 41"/>
            <p:cNvSpPr/>
            <p:nvPr/>
          </p:nvSpPr>
          <p:spPr>
            <a:xfrm>
              <a:off x="6502434" y="1765303"/>
              <a:ext cx="377760" cy="349577"/>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sp>
          <p:nvSpPr>
            <p:cNvPr id="19" name="五角星 40"/>
            <p:cNvSpPr/>
            <p:nvPr/>
          </p:nvSpPr>
          <p:spPr>
            <a:xfrm>
              <a:off x="5321596" y="1669855"/>
              <a:ext cx="584046" cy="54047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grpSp>
          <p:nvGrpSpPr>
            <p:cNvPr id="20" name="组合 19"/>
            <p:cNvGrpSpPr/>
            <p:nvPr/>
          </p:nvGrpSpPr>
          <p:grpSpPr>
            <a:xfrm flipH="1">
              <a:off x="4349587" y="1711127"/>
              <a:ext cx="892556" cy="457930"/>
              <a:chOff x="4349587" y="1711127"/>
              <a:chExt cx="892556" cy="457930"/>
            </a:xfrm>
            <a:grpFill/>
          </p:grpSpPr>
          <p:sp>
            <p:nvSpPr>
              <p:cNvPr id="21" name="五角星 40"/>
              <p:cNvSpPr/>
              <p:nvPr/>
            </p:nvSpPr>
            <p:spPr>
              <a:xfrm>
                <a:off x="4349587" y="1711127"/>
                <a:ext cx="494847" cy="457930"/>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sp>
            <p:nvSpPr>
              <p:cNvPr id="22" name="五角星 41"/>
              <p:cNvSpPr/>
              <p:nvPr/>
            </p:nvSpPr>
            <p:spPr>
              <a:xfrm>
                <a:off x="4864383" y="1765303"/>
                <a:ext cx="377760" cy="349577"/>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grpSp>
      </p:grpSp>
      <p:cxnSp>
        <p:nvCxnSpPr>
          <p:cNvPr id="23" name="直接连接符 22"/>
          <p:cNvCxnSpPr/>
          <p:nvPr/>
        </p:nvCxnSpPr>
        <p:spPr>
          <a:xfrm>
            <a:off x="4057650" y="6410960"/>
            <a:ext cx="5584825" cy="34925"/>
          </a:xfrm>
          <a:prstGeom prst="line">
            <a:avLst/>
          </a:prstGeom>
          <a:ln>
            <a:solidFill>
              <a:srgbClr val="D91C21"/>
            </a:solidFill>
            <a:prstDash val="lgDash"/>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956945" y="309880"/>
            <a:ext cx="5154295" cy="521970"/>
          </a:xfrm>
          <a:prstGeom prst="rect">
            <a:avLst/>
          </a:prstGeom>
          <a:noFill/>
        </p:spPr>
        <p:txBody>
          <a:bodyPr wrap="square" rtlCol="0">
            <a:spAutoFit/>
          </a:bodyPr>
          <a:lstStyle/>
          <a:p>
            <a:pPr algn="dist"/>
            <a:r>
              <a:rPr lang="zh-CN" altLang="en-US" sz="2800" dirty="0">
                <a:solidFill>
                  <a:schemeClr val="bg1"/>
                </a:solidFill>
                <a:latin typeface="楷体" panose="02010609060101010101" charset="-122"/>
                <a:ea typeface="楷体" panose="02010609060101010101" charset="-122"/>
                <a:cs typeface="楷体" panose="02010609060101010101" charset="-122"/>
                <a:sym typeface="宋体" panose="02010600030101010101" pitchFamily="2" charset="-122"/>
              </a:rPr>
              <a:t>征文要写好 追求新奇巧</a:t>
            </a:r>
          </a:p>
        </p:txBody>
      </p:sp>
      <p:grpSp>
        <p:nvGrpSpPr>
          <p:cNvPr id="24" name="组合 23"/>
          <p:cNvGrpSpPr/>
          <p:nvPr/>
        </p:nvGrpSpPr>
        <p:grpSpPr>
          <a:xfrm>
            <a:off x="9450848" y="1013222"/>
            <a:ext cx="1219200" cy="260391"/>
            <a:chOff x="4349587" y="1669855"/>
            <a:chExt cx="2530607" cy="540474"/>
          </a:xfrm>
          <a:solidFill>
            <a:srgbClr val="D91C21"/>
          </a:solidFill>
        </p:grpSpPr>
        <p:sp>
          <p:nvSpPr>
            <p:cNvPr id="25" name="五角星 40"/>
            <p:cNvSpPr/>
            <p:nvPr/>
          </p:nvSpPr>
          <p:spPr>
            <a:xfrm>
              <a:off x="5987638" y="1711127"/>
              <a:ext cx="494847" cy="457930"/>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sp>
          <p:nvSpPr>
            <p:cNvPr id="26" name="五角星 41"/>
            <p:cNvSpPr/>
            <p:nvPr/>
          </p:nvSpPr>
          <p:spPr>
            <a:xfrm>
              <a:off x="6502434" y="1765303"/>
              <a:ext cx="377760" cy="349577"/>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sp>
          <p:nvSpPr>
            <p:cNvPr id="27" name="五角星 40"/>
            <p:cNvSpPr/>
            <p:nvPr/>
          </p:nvSpPr>
          <p:spPr>
            <a:xfrm>
              <a:off x="5321596" y="1669855"/>
              <a:ext cx="584046" cy="54047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grpSp>
          <p:nvGrpSpPr>
            <p:cNvPr id="28" name="组合 27"/>
            <p:cNvGrpSpPr/>
            <p:nvPr/>
          </p:nvGrpSpPr>
          <p:grpSpPr>
            <a:xfrm flipH="1">
              <a:off x="4349587" y="1711127"/>
              <a:ext cx="892556" cy="457930"/>
              <a:chOff x="4349587" y="1711127"/>
              <a:chExt cx="892556" cy="457930"/>
            </a:xfrm>
            <a:grpFill/>
          </p:grpSpPr>
          <p:sp>
            <p:nvSpPr>
              <p:cNvPr id="29" name="五角星 40"/>
              <p:cNvSpPr/>
              <p:nvPr/>
            </p:nvSpPr>
            <p:spPr>
              <a:xfrm>
                <a:off x="4349587" y="1711127"/>
                <a:ext cx="494847" cy="457930"/>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sp>
            <p:nvSpPr>
              <p:cNvPr id="30" name="五角星 41"/>
              <p:cNvSpPr/>
              <p:nvPr/>
            </p:nvSpPr>
            <p:spPr>
              <a:xfrm>
                <a:off x="4864383" y="1765303"/>
                <a:ext cx="377760" cy="349577"/>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grpSp>
      </p:grpSp>
      <p:cxnSp>
        <p:nvCxnSpPr>
          <p:cNvPr id="2" name="直接连接符 1"/>
          <p:cNvCxnSpPr/>
          <p:nvPr/>
        </p:nvCxnSpPr>
        <p:spPr>
          <a:xfrm flipV="1">
            <a:off x="1052830" y="1123950"/>
            <a:ext cx="8439785" cy="38735"/>
          </a:xfrm>
          <a:prstGeom prst="line">
            <a:avLst/>
          </a:prstGeom>
          <a:ln>
            <a:solidFill>
              <a:srgbClr val="D91C21"/>
            </a:solidFill>
            <a:prstDash val="lg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 xmlns:p14="http://schemas.microsoft.com/office/powerpoint/2010/main" Requires="p14">
      <p:transition spd="slow" p14:dur="1500">
        <p:random/>
      </p:transition>
    </mc:Choice>
    <mc:Fallback>
      <p:transition spd="slow">
        <p:random/>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552450" y="1758315"/>
            <a:ext cx="3347085" cy="4653280"/>
          </a:xfrm>
          <a:prstGeom prst="rect">
            <a:avLst/>
          </a:prstGeom>
          <a:gradFill flip="none" rotWithShape="1">
            <a:gsLst>
              <a:gs pos="0">
                <a:srgbClr val="DF0E15"/>
              </a:gs>
              <a:gs pos="100000">
                <a:srgbClr val="FE7F52">
                  <a:alpha val="0"/>
                </a:srgbClr>
              </a:gs>
            </a:gsLst>
            <a:lin ang="189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2400">
              <a:solidFill>
                <a:schemeClr val="bg1"/>
              </a:solidFill>
              <a:latin typeface="宋体" panose="02010600030101010101" pitchFamily="2" charset="-122"/>
              <a:ea typeface="宋体" panose="02010600030101010101" pitchFamily="2" charset="-122"/>
              <a:sym typeface="宋体" panose="02010600030101010101" pitchFamily="2" charset="-122"/>
            </a:endParaRPr>
          </a:p>
        </p:txBody>
      </p:sp>
      <p:sp>
        <p:nvSpPr>
          <p:cNvPr id="6" name="矩形 5"/>
          <p:cNvSpPr/>
          <p:nvPr/>
        </p:nvSpPr>
        <p:spPr>
          <a:xfrm>
            <a:off x="876300" y="1758950"/>
            <a:ext cx="3311525" cy="4010025"/>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sz="2400" dirty="0">
              <a:solidFill>
                <a:schemeClr val="bg1"/>
              </a:solidFill>
              <a:latin typeface="宋体" panose="02010600030101010101" pitchFamily="2" charset="-122"/>
              <a:ea typeface="宋体" panose="02010600030101010101" pitchFamily="2" charset="-122"/>
              <a:sym typeface="宋体" panose="02010600030101010101" pitchFamily="2" charset="-122"/>
            </a:endParaRPr>
          </a:p>
        </p:txBody>
      </p:sp>
      <p:sp>
        <p:nvSpPr>
          <p:cNvPr id="9" name="平行四边形 8"/>
          <p:cNvSpPr/>
          <p:nvPr/>
        </p:nvSpPr>
        <p:spPr>
          <a:xfrm>
            <a:off x="0" y="264707"/>
            <a:ext cx="12192000" cy="587115"/>
          </a:xfrm>
          <a:prstGeom prst="parallelogram">
            <a:avLst>
              <a:gd name="adj" fmla="val 0"/>
            </a:avLst>
          </a:prstGeom>
          <a:gradFill flip="none" rotWithShape="1">
            <a:gsLst>
              <a:gs pos="0">
                <a:srgbClr val="DF0E15"/>
              </a:gs>
              <a:gs pos="100000">
                <a:srgbClr val="FE7F52"/>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400" dirty="0">
                <a:solidFill>
                  <a:schemeClr val="bg1"/>
                </a:solidFill>
                <a:latin typeface="宋体" panose="02010600030101010101" pitchFamily="2" charset="-122"/>
                <a:ea typeface="宋体" panose="02010600030101010101" pitchFamily="2" charset="-122"/>
                <a:sym typeface="宋体" panose="02010600030101010101" pitchFamily="2" charset="-122"/>
              </a:rPr>
              <a:t> </a:t>
            </a:r>
            <a:endParaRPr lang="zh-CN" altLang="en-US" sz="2400" dirty="0">
              <a:solidFill>
                <a:schemeClr val="bg1"/>
              </a:solidFill>
              <a:latin typeface="宋体" panose="02010600030101010101" pitchFamily="2" charset="-122"/>
              <a:ea typeface="宋体" panose="02010600030101010101" pitchFamily="2" charset="-122"/>
              <a:sym typeface="宋体" panose="02010600030101010101" pitchFamily="2" charset="-122"/>
            </a:endParaRPr>
          </a:p>
        </p:txBody>
      </p:sp>
      <p:grpSp>
        <p:nvGrpSpPr>
          <p:cNvPr id="3" name="组合 2"/>
          <p:cNvGrpSpPr/>
          <p:nvPr/>
        </p:nvGrpSpPr>
        <p:grpSpPr>
          <a:xfrm>
            <a:off x="298450" y="264707"/>
            <a:ext cx="565007" cy="568402"/>
            <a:chOff x="467606" y="208867"/>
            <a:chExt cx="565007" cy="568402"/>
          </a:xfrm>
        </p:grpSpPr>
        <p:sp>
          <p:nvSpPr>
            <p:cNvPr id="4" name="椭圆 3"/>
            <p:cNvSpPr/>
            <p:nvPr/>
          </p:nvSpPr>
          <p:spPr>
            <a:xfrm>
              <a:off x="467606" y="208867"/>
              <a:ext cx="565007" cy="568402"/>
            </a:xfrm>
            <a:prstGeom prst="ellipse">
              <a:avLst/>
            </a:prstGeom>
            <a:solidFill>
              <a:schemeClr val="bg1"/>
            </a:solidFill>
            <a:ln>
              <a:solidFill>
                <a:srgbClr val="DF0E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2">
                    <a:lumMod val="25000"/>
                  </a:schemeClr>
                </a:solidFill>
                <a:latin typeface="宋体" panose="02010600030101010101" pitchFamily="2" charset="-122"/>
                <a:ea typeface="宋体" panose="02010600030101010101" pitchFamily="2" charset="-122"/>
                <a:sym typeface="宋体" panose="02010600030101010101" pitchFamily="2" charset="-122"/>
              </a:endParaRPr>
            </a:p>
          </p:txBody>
        </p:sp>
        <p:sp>
          <p:nvSpPr>
            <p:cNvPr id="5" name="星形: 五角 4"/>
            <p:cNvSpPr/>
            <p:nvPr/>
          </p:nvSpPr>
          <p:spPr>
            <a:xfrm rot="6500145" flipV="1">
              <a:off x="502719" y="253387"/>
              <a:ext cx="479364" cy="479361"/>
            </a:xfrm>
            <a:prstGeom prst="star5">
              <a:avLst/>
            </a:prstGeom>
            <a:gradFill flip="none" rotWithShape="1">
              <a:gsLst>
                <a:gs pos="0">
                  <a:srgbClr val="DF0E15"/>
                </a:gs>
                <a:gs pos="100000">
                  <a:srgbClr val="FE7F52"/>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2400">
                <a:solidFill>
                  <a:schemeClr val="bg1"/>
                </a:solidFill>
                <a:latin typeface="宋体" panose="02010600030101010101" pitchFamily="2" charset="-122"/>
                <a:ea typeface="宋体" panose="02010600030101010101" pitchFamily="2" charset="-122"/>
                <a:sym typeface="宋体" panose="02010600030101010101" pitchFamily="2" charset="-122"/>
              </a:endParaRPr>
            </a:p>
          </p:txBody>
        </p:sp>
      </p:grpSp>
      <p:cxnSp>
        <p:nvCxnSpPr>
          <p:cNvPr id="7" name="直接连接符 6"/>
          <p:cNvCxnSpPr>
            <a:stCxn id="11" idx="3"/>
          </p:cNvCxnSpPr>
          <p:nvPr/>
        </p:nvCxnSpPr>
        <p:spPr>
          <a:xfrm flipV="1">
            <a:off x="6111240" y="551180"/>
            <a:ext cx="6080760" cy="19685"/>
          </a:xfrm>
          <a:prstGeom prst="line">
            <a:avLst/>
          </a:prstGeom>
          <a:ln>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956945" y="2023110"/>
            <a:ext cx="10741660" cy="3745865"/>
          </a:xfrm>
          <a:prstGeom prst="rect">
            <a:avLst/>
          </a:prstGeom>
          <a:noFill/>
        </p:spPr>
        <p:txBody>
          <a:bodyPr wrap="square">
            <a:spAutoFit/>
          </a:bodyPr>
          <a:lstStyle>
            <a:defPPr>
              <a:defRPr lang="zh-CN"/>
            </a:defPPr>
            <a:lvl1pPr>
              <a:lnSpc>
                <a:spcPct val="132000"/>
              </a:lnSpc>
              <a:defRPr sz="1600">
                <a:solidFill>
                  <a:schemeClr val="bg2">
                    <a:lumMod val="25000"/>
                  </a:schemeClr>
                </a:solidFill>
                <a:latin typeface="+mn-ea"/>
              </a:defRPr>
            </a:lvl1pPr>
          </a:lstStyle>
          <a:p>
            <a:r>
              <a:rPr sz="2000" b="1" dirty="0">
                <a:solidFill>
                  <a:srgbClr val="FF0000"/>
                </a:solidFill>
                <a:latin typeface="楷体" panose="02010609060101010101" charset="-122"/>
                <a:ea typeface="楷体" panose="02010609060101010101" charset="-122"/>
                <a:cs typeface="楷体" panose="02010609060101010101" charset="-122"/>
                <a:sym typeface="宋体" panose="02010600030101010101" pitchFamily="2" charset="-122"/>
              </a:rPr>
              <a:t>   </a:t>
            </a:r>
            <a:r>
              <a:rPr sz="3600" b="1" dirty="0">
                <a:solidFill>
                  <a:srgbClr val="FF0000"/>
                </a:solidFill>
                <a:latin typeface="楷体" panose="02010609060101010101" charset="-122"/>
                <a:ea typeface="楷体" panose="02010609060101010101" charset="-122"/>
                <a:cs typeface="楷体" panose="02010609060101010101" charset="-122"/>
                <a:sym typeface="宋体" panose="02010600030101010101" pitchFamily="2" charset="-122"/>
              </a:rPr>
              <a:t> 结论：</a:t>
            </a:r>
            <a:endParaRPr sz="2800" b="1" dirty="0">
              <a:solidFill>
                <a:srgbClr val="FF0000"/>
              </a:solidFill>
              <a:latin typeface="楷体" panose="02010609060101010101" charset="-122"/>
              <a:ea typeface="楷体" panose="02010609060101010101" charset="-122"/>
              <a:cs typeface="楷体" panose="02010609060101010101" charset="-122"/>
              <a:sym typeface="宋体" panose="02010600030101010101" pitchFamily="2" charset="-122"/>
            </a:endParaRPr>
          </a:p>
          <a:p>
            <a:pPr algn="ctr"/>
            <a:r>
              <a:rPr sz="3600" b="1" dirty="0">
                <a:solidFill>
                  <a:srgbClr val="FF0000"/>
                </a:solidFill>
                <a:latin typeface="楷体" panose="02010609060101010101" charset="-122"/>
                <a:ea typeface="楷体" panose="02010609060101010101" charset="-122"/>
                <a:cs typeface="楷体" panose="02010609060101010101" charset="-122"/>
                <a:sym typeface="宋体" panose="02010600030101010101" pitchFamily="2" charset="-122"/>
              </a:rPr>
              <a:t>做人要老实，作文要“狡诈”</a:t>
            </a:r>
          </a:p>
          <a:p>
            <a:pPr algn="ctr"/>
            <a:r>
              <a:rPr sz="3600" b="1" dirty="0">
                <a:solidFill>
                  <a:srgbClr val="FF0000"/>
                </a:solidFill>
                <a:latin typeface="楷体" panose="02010609060101010101" charset="-122"/>
                <a:ea typeface="楷体" panose="02010609060101010101" charset="-122"/>
                <a:cs typeface="楷体" panose="02010609060101010101" charset="-122"/>
                <a:sym typeface="宋体" panose="02010600030101010101" pitchFamily="2" charset="-122"/>
              </a:rPr>
              <a:t>写出思想来</a:t>
            </a:r>
          </a:p>
          <a:p>
            <a:pPr algn="ctr"/>
            <a:r>
              <a:rPr sz="3600" b="1" dirty="0">
                <a:solidFill>
                  <a:srgbClr val="FF0000"/>
                </a:solidFill>
                <a:latin typeface="楷体" panose="02010609060101010101" charset="-122"/>
                <a:ea typeface="楷体" panose="02010609060101010101" charset="-122"/>
                <a:cs typeface="楷体" panose="02010609060101010101" charset="-122"/>
                <a:sym typeface="宋体" panose="02010600030101010101" pitchFamily="2" charset="-122"/>
              </a:rPr>
              <a:t>写出情感来</a:t>
            </a:r>
          </a:p>
          <a:p>
            <a:r>
              <a:rPr sz="3600" b="1" dirty="0">
                <a:solidFill>
                  <a:srgbClr val="FF0000"/>
                </a:solidFill>
                <a:latin typeface="楷体" panose="02010609060101010101" charset="-122"/>
                <a:ea typeface="楷体" panose="02010609060101010101" charset="-122"/>
                <a:cs typeface="楷体" panose="02010609060101010101" charset="-122"/>
                <a:sym typeface="宋体" panose="02010600030101010101" pitchFamily="2" charset="-122"/>
              </a:rPr>
              <a:t>                  写出情趣来</a:t>
            </a:r>
            <a:r>
              <a:rPr sz="3600" dirty="0">
                <a:solidFill>
                  <a:schemeClr val="tx1"/>
                </a:solidFill>
                <a:latin typeface="楷体" panose="02010609060101010101" charset="-122"/>
                <a:ea typeface="楷体" panose="02010609060101010101" charset="-122"/>
                <a:cs typeface="楷体" panose="02010609060101010101" charset="-122"/>
                <a:sym typeface="宋体" panose="02010600030101010101" pitchFamily="2" charset="-122"/>
              </a:rPr>
              <a:t>    </a:t>
            </a:r>
          </a:p>
        </p:txBody>
      </p:sp>
      <p:sp>
        <p:nvSpPr>
          <p:cNvPr id="14" name="半闭框 13"/>
          <p:cNvSpPr/>
          <p:nvPr/>
        </p:nvSpPr>
        <p:spPr>
          <a:xfrm rot="5400000">
            <a:off x="10540365" y="1792605"/>
            <a:ext cx="1097280" cy="1028700"/>
          </a:xfrm>
          <a:prstGeom prst="halfFrame">
            <a:avLst>
              <a:gd name="adj1" fmla="val 9876"/>
              <a:gd name="adj2" fmla="val 9876"/>
            </a:avLst>
          </a:prstGeom>
          <a:gradFill flip="none" rotWithShape="1">
            <a:gsLst>
              <a:gs pos="0">
                <a:srgbClr val="DF0E15"/>
              </a:gs>
              <a:gs pos="100000">
                <a:srgbClr val="FE7F52"/>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sz="2400" dirty="0">
              <a:solidFill>
                <a:schemeClr val="bg1"/>
              </a:solidFill>
              <a:latin typeface="宋体" panose="02010600030101010101" pitchFamily="2" charset="-122"/>
              <a:ea typeface="宋体" panose="02010600030101010101" pitchFamily="2" charset="-122"/>
              <a:sym typeface="宋体" panose="02010600030101010101" pitchFamily="2" charset="-122"/>
            </a:endParaRPr>
          </a:p>
        </p:txBody>
      </p:sp>
      <p:grpSp>
        <p:nvGrpSpPr>
          <p:cNvPr id="16" name="组合 15"/>
          <p:cNvGrpSpPr/>
          <p:nvPr/>
        </p:nvGrpSpPr>
        <p:grpSpPr>
          <a:xfrm>
            <a:off x="9675638" y="6274832"/>
            <a:ext cx="1219200" cy="260391"/>
            <a:chOff x="4349587" y="1669855"/>
            <a:chExt cx="2530607" cy="540474"/>
          </a:xfrm>
          <a:solidFill>
            <a:srgbClr val="D91C21"/>
          </a:solidFill>
        </p:grpSpPr>
        <p:sp>
          <p:nvSpPr>
            <p:cNvPr id="17" name="五角星 40"/>
            <p:cNvSpPr/>
            <p:nvPr/>
          </p:nvSpPr>
          <p:spPr>
            <a:xfrm>
              <a:off x="5987638" y="1711127"/>
              <a:ext cx="494847" cy="457930"/>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sp>
          <p:nvSpPr>
            <p:cNvPr id="18" name="五角星 41"/>
            <p:cNvSpPr/>
            <p:nvPr/>
          </p:nvSpPr>
          <p:spPr>
            <a:xfrm>
              <a:off x="6502434" y="1765303"/>
              <a:ext cx="377760" cy="349577"/>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sp>
          <p:nvSpPr>
            <p:cNvPr id="19" name="五角星 40"/>
            <p:cNvSpPr/>
            <p:nvPr/>
          </p:nvSpPr>
          <p:spPr>
            <a:xfrm>
              <a:off x="5321596" y="1669855"/>
              <a:ext cx="584046" cy="54047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grpSp>
          <p:nvGrpSpPr>
            <p:cNvPr id="20" name="组合 19"/>
            <p:cNvGrpSpPr/>
            <p:nvPr/>
          </p:nvGrpSpPr>
          <p:grpSpPr>
            <a:xfrm flipH="1">
              <a:off x="4349587" y="1711127"/>
              <a:ext cx="892556" cy="457930"/>
              <a:chOff x="4349587" y="1711127"/>
              <a:chExt cx="892556" cy="457930"/>
            </a:xfrm>
            <a:grpFill/>
          </p:grpSpPr>
          <p:sp>
            <p:nvSpPr>
              <p:cNvPr id="21" name="五角星 40"/>
              <p:cNvSpPr/>
              <p:nvPr/>
            </p:nvSpPr>
            <p:spPr>
              <a:xfrm>
                <a:off x="4349587" y="1711127"/>
                <a:ext cx="494847" cy="457930"/>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sp>
            <p:nvSpPr>
              <p:cNvPr id="22" name="五角星 41"/>
              <p:cNvSpPr/>
              <p:nvPr/>
            </p:nvSpPr>
            <p:spPr>
              <a:xfrm>
                <a:off x="4864383" y="1765303"/>
                <a:ext cx="377760" cy="349577"/>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grpSp>
      </p:grpSp>
      <p:cxnSp>
        <p:nvCxnSpPr>
          <p:cNvPr id="23" name="直接连接符 22"/>
          <p:cNvCxnSpPr>
            <a:endCxn id="22" idx="3"/>
          </p:cNvCxnSpPr>
          <p:nvPr/>
        </p:nvCxnSpPr>
        <p:spPr>
          <a:xfrm flipV="1">
            <a:off x="4057650" y="6489065"/>
            <a:ext cx="5652770" cy="11430"/>
          </a:xfrm>
          <a:prstGeom prst="line">
            <a:avLst/>
          </a:prstGeom>
          <a:ln>
            <a:solidFill>
              <a:srgbClr val="D91C21"/>
            </a:solidFill>
            <a:prstDash val="lgDash"/>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956945" y="309880"/>
            <a:ext cx="5154295" cy="521970"/>
          </a:xfrm>
          <a:prstGeom prst="rect">
            <a:avLst/>
          </a:prstGeom>
          <a:noFill/>
        </p:spPr>
        <p:txBody>
          <a:bodyPr wrap="square" rtlCol="0">
            <a:spAutoFit/>
          </a:bodyPr>
          <a:lstStyle/>
          <a:p>
            <a:pPr algn="dist"/>
            <a:r>
              <a:rPr lang="zh-CN" altLang="en-US" sz="2800" dirty="0">
                <a:solidFill>
                  <a:schemeClr val="bg1"/>
                </a:solidFill>
                <a:latin typeface="楷体" panose="02010609060101010101" charset="-122"/>
                <a:ea typeface="楷体" panose="02010609060101010101" charset="-122"/>
                <a:cs typeface="楷体" panose="02010609060101010101" charset="-122"/>
                <a:sym typeface="宋体" panose="02010600030101010101" pitchFamily="2" charset="-122"/>
              </a:rPr>
              <a:t>征文要写好 追求新奇巧</a:t>
            </a:r>
          </a:p>
        </p:txBody>
      </p:sp>
      <p:grpSp>
        <p:nvGrpSpPr>
          <p:cNvPr id="24" name="组合 23"/>
          <p:cNvGrpSpPr/>
          <p:nvPr/>
        </p:nvGrpSpPr>
        <p:grpSpPr>
          <a:xfrm>
            <a:off x="9354963" y="1647587"/>
            <a:ext cx="1219200" cy="260391"/>
            <a:chOff x="4349587" y="1669855"/>
            <a:chExt cx="2530607" cy="540474"/>
          </a:xfrm>
          <a:solidFill>
            <a:srgbClr val="D91C21"/>
          </a:solidFill>
        </p:grpSpPr>
        <p:sp>
          <p:nvSpPr>
            <p:cNvPr id="25" name="五角星 40"/>
            <p:cNvSpPr/>
            <p:nvPr/>
          </p:nvSpPr>
          <p:spPr>
            <a:xfrm>
              <a:off x="5987638" y="1711127"/>
              <a:ext cx="494847" cy="457930"/>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sp>
          <p:nvSpPr>
            <p:cNvPr id="26" name="五角星 41"/>
            <p:cNvSpPr/>
            <p:nvPr/>
          </p:nvSpPr>
          <p:spPr>
            <a:xfrm>
              <a:off x="6502434" y="1765303"/>
              <a:ext cx="377760" cy="349577"/>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sp>
          <p:nvSpPr>
            <p:cNvPr id="27" name="五角星 40"/>
            <p:cNvSpPr/>
            <p:nvPr/>
          </p:nvSpPr>
          <p:spPr>
            <a:xfrm>
              <a:off x="5321596" y="1669855"/>
              <a:ext cx="584046" cy="54047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grpSp>
          <p:nvGrpSpPr>
            <p:cNvPr id="28" name="组合 27"/>
            <p:cNvGrpSpPr/>
            <p:nvPr/>
          </p:nvGrpSpPr>
          <p:grpSpPr>
            <a:xfrm flipH="1">
              <a:off x="4349587" y="1711127"/>
              <a:ext cx="892556" cy="457930"/>
              <a:chOff x="4349587" y="1711127"/>
              <a:chExt cx="892556" cy="457930"/>
            </a:xfrm>
            <a:grpFill/>
          </p:grpSpPr>
          <p:sp>
            <p:nvSpPr>
              <p:cNvPr id="29" name="五角星 40"/>
              <p:cNvSpPr/>
              <p:nvPr/>
            </p:nvSpPr>
            <p:spPr>
              <a:xfrm>
                <a:off x="4349587" y="1711127"/>
                <a:ext cx="494847" cy="457930"/>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sp>
            <p:nvSpPr>
              <p:cNvPr id="30" name="五角星 41"/>
              <p:cNvSpPr/>
              <p:nvPr/>
            </p:nvSpPr>
            <p:spPr>
              <a:xfrm>
                <a:off x="4864383" y="1765303"/>
                <a:ext cx="377760" cy="349577"/>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grpSp>
      </p:grpSp>
      <p:cxnSp>
        <p:nvCxnSpPr>
          <p:cNvPr id="2" name="直接连接符 1"/>
          <p:cNvCxnSpPr/>
          <p:nvPr/>
        </p:nvCxnSpPr>
        <p:spPr>
          <a:xfrm flipV="1">
            <a:off x="913130" y="1758315"/>
            <a:ext cx="8537575" cy="41275"/>
          </a:xfrm>
          <a:prstGeom prst="line">
            <a:avLst/>
          </a:prstGeom>
          <a:ln>
            <a:solidFill>
              <a:srgbClr val="D91C21"/>
            </a:solidFill>
            <a:prstDash val="lg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 xmlns:p14="http://schemas.microsoft.com/office/powerpoint/2010/main" Requires="p14">
      <p:transition spd="slow" p14:dur="1500">
        <p:random/>
      </p:transition>
    </mc:Choice>
    <mc:Fallback>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圆角矩形 2"/>
          <p:cNvSpPr/>
          <p:nvPr/>
        </p:nvSpPr>
        <p:spPr>
          <a:xfrm>
            <a:off x="3309258" y="1407886"/>
            <a:ext cx="5429976" cy="471623"/>
          </a:xfrm>
          <a:prstGeom prst="roundRect">
            <a:avLst>
              <a:gd name="adj" fmla="val 11621"/>
            </a:avLst>
          </a:prstGeom>
          <a:gradFill flip="none" rotWithShape="1">
            <a:gsLst>
              <a:gs pos="0">
                <a:srgbClr val="DF0E15"/>
              </a:gs>
              <a:gs pos="100000">
                <a:srgbClr val="FE7F52"/>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spc="300" dirty="0">
                <a:solidFill>
                  <a:schemeClr val="bg1"/>
                </a:solidFill>
                <a:latin typeface="黑体" pitchFamily="49" charset="-122"/>
                <a:ea typeface="黑体" pitchFamily="49" charset="-122"/>
                <a:cs typeface="楷体" panose="02010609060101010101" charset="-122"/>
                <a:sym typeface="宋体" panose="02010600030101010101" pitchFamily="2" charset="-122"/>
              </a:rPr>
              <a:t>传承好家风  重在学和行</a:t>
            </a:r>
          </a:p>
        </p:txBody>
      </p:sp>
      <p:sp>
        <p:nvSpPr>
          <p:cNvPr id="7" name="圆角矩形 2"/>
          <p:cNvSpPr/>
          <p:nvPr/>
        </p:nvSpPr>
        <p:spPr>
          <a:xfrm>
            <a:off x="2128498" y="1318576"/>
            <a:ext cx="1062028" cy="546457"/>
          </a:xfrm>
          <a:prstGeom prst="roundRect">
            <a:avLst/>
          </a:prstGeom>
          <a:gradFill flip="none" rotWithShape="1">
            <a:gsLst>
              <a:gs pos="0">
                <a:srgbClr val="DF0E15"/>
              </a:gs>
              <a:gs pos="100000">
                <a:srgbClr val="FE7F52"/>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bg1"/>
                </a:solidFill>
                <a:latin typeface="宋体" panose="02010600030101010101" pitchFamily="2" charset="-122"/>
                <a:ea typeface="宋体" panose="02010600030101010101" pitchFamily="2" charset="-122"/>
                <a:sym typeface="宋体" panose="02010600030101010101" pitchFamily="2" charset="-122"/>
              </a:rPr>
              <a:t>01</a:t>
            </a:r>
            <a:endParaRPr lang="zh-CN" altLang="en-US" sz="2400" dirty="0">
              <a:solidFill>
                <a:schemeClr val="bg1"/>
              </a:solidFill>
              <a:latin typeface="宋体" panose="02010600030101010101" pitchFamily="2" charset="-122"/>
              <a:ea typeface="宋体" panose="02010600030101010101" pitchFamily="2" charset="-122"/>
              <a:sym typeface="宋体" panose="02010600030101010101" pitchFamily="2" charset="-122"/>
            </a:endParaRPr>
          </a:p>
        </p:txBody>
      </p:sp>
      <p:sp>
        <p:nvSpPr>
          <p:cNvPr id="9" name="圆角矩形 2"/>
          <p:cNvSpPr/>
          <p:nvPr/>
        </p:nvSpPr>
        <p:spPr>
          <a:xfrm>
            <a:off x="3396877" y="2177143"/>
            <a:ext cx="5384265" cy="517215"/>
          </a:xfrm>
          <a:prstGeom prst="roundRect">
            <a:avLst>
              <a:gd name="adj" fmla="val 11621"/>
            </a:avLst>
          </a:prstGeom>
          <a:gradFill flip="none" rotWithShape="1">
            <a:gsLst>
              <a:gs pos="0">
                <a:srgbClr val="DF0E15"/>
              </a:gs>
              <a:gs pos="100000">
                <a:srgbClr val="FE7F52"/>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spc="300" dirty="0">
                <a:solidFill>
                  <a:schemeClr val="bg1"/>
                </a:solidFill>
                <a:latin typeface="黑体" pitchFamily="49" charset="-122"/>
                <a:ea typeface="黑体" pitchFamily="49" charset="-122"/>
                <a:cs typeface="楷体" panose="02010609060101010101" charset="-122"/>
                <a:sym typeface="宋体" panose="02010600030101010101" pitchFamily="2" charset="-122"/>
              </a:rPr>
              <a:t>征文要写好  追求新奇巧</a:t>
            </a:r>
          </a:p>
        </p:txBody>
      </p:sp>
      <p:sp>
        <p:nvSpPr>
          <p:cNvPr id="10" name="圆角矩形 2"/>
          <p:cNvSpPr/>
          <p:nvPr/>
        </p:nvSpPr>
        <p:spPr>
          <a:xfrm>
            <a:off x="2128498" y="2147901"/>
            <a:ext cx="1062028" cy="546457"/>
          </a:xfrm>
          <a:prstGeom prst="roundRect">
            <a:avLst/>
          </a:prstGeom>
          <a:gradFill flip="none" rotWithShape="1">
            <a:gsLst>
              <a:gs pos="0">
                <a:srgbClr val="DF0E15"/>
              </a:gs>
              <a:gs pos="100000">
                <a:srgbClr val="FE7F52"/>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bg1"/>
                </a:solidFill>
                <a:latin typeface="宋体" panose="02010600030101010101" pitchFamily="2" charset="-122"/>
                <a:ea typeface="宋体" panose="02010600030101010101" pitchFamily="2" charset="-122"/>
                <a:sym typeface="宋体" panose="02010600030101010101" pitchFamily="2" charset="-122"/>
              </a:rPr>
              <a:t>02</a:t>
            </a:r>
            <a:endParaRPr lang="zh-CN" altLang="en-US" sz="2400" dirty="0">
              <a:solidFill>
                <a:schemeClr val="bg1"/>
              </a:solidFill>
              <a:latin typeface="宋体" panose="02010600030101010101" pitchFamily="2" charset="-122"/>
              <a:ea typeface="宋体" panose="02010600030101010101" pitchFamily="2" charset="-122"/>
              <a:sym typeface="宋体" panose="02010600030101010101" pitchFamily="2" charset="-122"/>
            </a:endParaRPr>
          </a:p>
        </p:txBody>
      </p:sp>
      <p:sp>
        <p:nvSpPr>
          <p:cNvPr id="12" name="圆角矩形 2"/>
          <p:cNvSpPr/>
          <p:nvPr/>
        </p:nvSpPr>
        <p:spPr>
          <a:xfrm>
            <a:off x="3367314" y="2902857"/>
            <a:ext cx="5429510" cy="585695"/>
          </a:xfrm>
          <a:prstGeom prst="roundRect">
            <a:avLst>
              <a:gd name="adj" fmla="val 11621"/>
            </a:avLst>
          </a:prstGeom>
          <a:gradFill flip="none" rotWithShape="1">
            <a:gsLst>
              <a:gs pos="0">
                <a:srgbClr val="DF0E15"/>
              </a:gs>
              <a:gs pos="100000">
                <a:srgbClr val="FE7F52"/>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spc="300" dirty="0">
                <a:solidFill>
                  <a:schemeClr val="bg1"/>
                </a:solidFill>
                <a:latin typeface="黑体" pitchFamily="49" charset="-122"/>
                <a:ea typeface="黑体" pitchFamily="49" charset="-122"/>
                <a:cs typeface="楷体" panose="02010609060101010101" charset="-122"/>
                <a:sym typeface="宋体" panose="02010600030101010101" pitchFamily="2" charset="-122"/>
              </a:rPr>
              <a:t>演讲要想赢  讲好事理情</a:t>
            </a:r>
          </a:p>
        </p:txBody>
      </p:sp>
      <p:sp>
        <p:nvSpPr>
          <p:cNvPr id="13" name="圆角矩形 2"/>
          <p:cNvSpPr/>
          <p:nvPr/>
        </p:nvSpPr>
        <p:spPr>
          <a:xfrm>
            <a:off x="2128498" y="2956609"/>
            <a:ext cx="1062028" cy="546457"/>
          </a:xfrm>
          <a:prstGeom prst="roundRect">
            <a:avLst/>
          </a:prstGeom>
          <a:gradFill flip="none" rotWithShape="1">
            <a:gsLst>
              <a:gs pos="0">
                <a:srgbClr val="DF0E15"/>
              </a:gs>
              <a:gs pos="100000">
                <a:srgbClr val="FE7F52"/>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bg1"/>
                </a:solidFill>
                <a:latin typeface="宋体" panose="02010600030101010101" pitchFamily="2" charset="-122"/>
                <a:ea typeface="宋体" panose="02010600030101010101" pitchFamily="2" charset="-122"/>
                <a:sym typeface="宋体" panose="02010600030101010101" pitchFamily="2" charset="-122"/>
              </a:rPr>
              <a:t>03</a:t>
            </a:r>
            <a:endParaRPr lang="zh-CN" altLang="en-US" sz="2400" dirty="0">
              <a:solidFill>
                <a:schemeClr val="bg1"/>
              </a:solidFill>
              <a:latin typeface="宋体" panose="02010600030101010101" pitchFamily="2" charset="-122"/>
              <a:ea typeface="宋体" panose="02010600030101010101" pitchFamily="2" charset="-122"/>
              <a:sym typeface="宋体" panose="02010600030101010101" pitchFamily="2" charset="-122"/>
            </a:endParaRPr>
          </a:p>
        </p:txBody>
      </p:sp>
      <p:grpSp>
        <p:nvGrpSpPr>
          <p:cNvPr id="28" name="组合 27"/>
          <p:cNvGrpSpPr/>
          <p:nvPr/>
        </p:nvGrpSpPr>
        <p:grpSpPr>
          <a:xfrm>
            <a:off x="9266635" y="1037958"/>
            <a:ext cx="1539392" cy="2628900"/>
            <a:chOff x="2865836" y="950872"/>
            <a:chExt cx="1539392" cy="2628900"/>
          </a:xfrm>
        </p:grpSpPr>
        <p:sp>
          <p:nvSpPr>
            <p:cNvPr id="2" name="文本框 1"/>
            <p:cNvSpPr txBox="1"/>
            <p:nvPr/>
          </p:nvSpPr>
          <p:spPr>
            <a:xfrm>
              <a:off x="2974064" y="1241814"/>
              <a:ext cx="1106170" cy="1881214"/>
            </a:xfrm>
            <a:prstGeom prst="rect">
              <a:avLst/>
            </a:prstGeom>
          </p:spPr>
          <p:txBody>
            <a:bodyPr vert="eaVert" wrap="square" rtlCol="0">
              <a:spAutoFit/>
            </a:bodyPr>
            <a:lstStyle/>
            <a:p>
              <a:pPr algn="dist"/>
              <a:r>
                <a:rPr lang="zh-CN" altLang="en-US" sz="6000" dirty="0">
                  <a:solidFill>
                    <a:srgbClr val="C00000"/>
                  </a:solidFill>
                  <a:latin typeface="楷体" panose="02010609060101010101" charset="-122"/>
                  <a:ea typeface="楷体" panose="02010609060101010101" charset="-122"/>
                  <a:sym typeface="宋体" panose="02010600030101010101" pitchFamily="2" charset="-122"/>
                </a:rPr>
                <a:t>目录</a:t>
              </a:r>
              <a:r>
                <a:rPr lang="en-US" altLang="zh-CN" sz="6000" dirty="0">
                  <a:solidFill>
                    <a:srgbClr val="C00000"/>
                  </a:solidFill>
                  <a:latin typeface="宋体" panose="02010600030101010101" pitchFamily="2" charset="-122"/>
                  <a:ea typeface="宋体" panose="02010600030101010101" pitchFamily="2" charset="-122"/>
                  <a:sym typeface="宋体" panose="02010600030101010101" pitchFamily="2" charset="-122"/>
                </a:rPr>
                <a:t> </a:t>
              </a:r>
              <a:endParaRPr lang="zh-CN" altLang="en-US" sz="6000" dirty="0">
                <a:solidFill>
                  <a:srgbClr val="C00000"/>
                </a:solidFill>
                <a:latin typeface="宋体" panose="02010600030101010101" pitchFamily="2" charset="-122"/>
                <a:ea typeface="宋体" panose="02010600030101010101" pitchFamily="2" charset="-122"/>
                <a:sym typeface="宋体" panose="02010600030101010101" pitchFamily="2" charset="-122"/>
              </a:endParaRPr>
            </a:p>
          </p:txBody>
        </p:sp>
        <p:sp>
          <p:nvSpPr>
            <p:cNvPr id="3" name="文本框 2"/>
            <p:cNvSpPr txBox="1"/>
            <p:nvPr/>
          </p:nvSpPr>
          <p:spPr>
            <a:xfrm rot="5400000">
              <a:off x="3138601" y="2243513"/>
              <a:ext cx="2071589" cy="461665"/>
            </a:xfrm>
            <a:prstGeom prst="rect">
              <a:avLst/>
            </a:prstGeom>
          </p:spPr>
          <p:txBody>
            <a:bodyPr wrap="square" rtlCol="0">
              <a:spAutoFit/>
            </a:bodyPr>
            <a:lstStyle/>
            <a:p>
              <a:pPr algn="dist"/>
              <a:r>
                <a:rPr lang="en-US" altLang="zh-CN" sz="2400" dirty="0">
                  <a:solidFill>
                    <a:srgbClr val="C00000"/>
                  </a:solidFill>
                  <a:latin typeface="宋体" panose="02010600030101010101" pitchFamily="2" charset="-122"/>
                  <a:ea typeface="宋体" panose="02010600030101010101" pitchFamily="2" charset="-122"/>
                  <a:sym typeface="宋体" panose="02010600030101010101" pitchFamily="2" charset="-122"/>
                </a:rPr>
                <a:t>Contents</a:t>
              </a:r>
              <a:endParaRPr lang="zh-CN" altLang="en-US" sz="2400" dirty="0">
                <a:solidFill>
                  <a:srgbClr val="C00000"/>
                </a:solidFill>
                <a:latin typeface="宋体" panose="02010600030101010101" pitchFamily="2" charset="-122"/>
                <a:ea typeface="宋体" panose="02010600030101010101" pitchFamily="2" charset="-122"/>
                <a:sym typeface="宋体" panose="02010600030101010101" pitchFamily="2" charset="-122"/>
              </a:endParaRPr>
            </a:p>
          </p:txBody>
        </p:sp>
        <p:sp>
          <p:nvSpPr>
            <p:cNvPr id="22" name="任意多边形: 形状 21"/>
            <p:cNvSpPr/>
            <p:nvPr/>
          </p:nvSpPr>
          <p:spPr>
            <a:xfrm>
              <a:off x="2865836" y="950872"/>
              <a:ext cx="1320800" cy="2628900"/>
            </a:xfrm>
            <a:custGeom>
              <a:avLst/>
              <a:gdLst>
                <a:gd name="connsiteX0" fmla="*/ 0 w 1320800"/>
                <a:gd name="connsiteY0" fmla="*/ 0 h 2628900"/>
                <a:gd name="connsiteX1" fmla="*/ 1320800 w 1320800"/>
                <a:gd name="connsiteY1" fmla="*/ 0 h 2628900"/>
                <a:gd name="connsiteX2" fmla="*/ 1320800 w 1320800"/>
                <a:gd name="connsiteY2" fmla="*/ 455011 h 2628900"/>
                <a:gd name="connsiteX3" fmla="*/ 1301781 w 1320800"/>
                <a:gd name="connsiteY3" fmla="*/ 455011 h 2628900"/>
                <a:gd name="connsiteX4" fmla="*/ 1300314 w 1320800"/>
                <a:gd name="connsiteY4" fmla="*/ 455307 h 2628900"/>
                <a:gd name="connsiteX5" fmla="*/ 1300314 w 1320800"/>
                <a:gd name="connsiteY5" fmla="*/ 20486 h 2628900"/>
                <a:gd name="connsiteX6" fmla="*/ 20486 w 1320800"/>
                <a:gd name="connsiteY6" fmla="*/ 20486 h 2628900"/>
                <a:gd name="connsiteX7" fmla="*/ 20486 w 1320800"/>
                <a:gd name="connsiteY7" fmla="*/ 2608414 h 2628900"/>
                <a:gd name="connsiteX8" fmla="*/ 1098032 w 1320800"/>
                <a:gd name="connsiteY8" fmla="*/ 2608414 h 2628900"/>
                <a:gd name="connsiteX9" fmla="*/ 1098032 w 1320800"/>
                <a:gd name="connsiteY9" fmla="*/ 2628900 h 2628900"/>
                <a:gd name="connsiteX10" fmla="*/ 0 w 1320800"/>
                <a:gd name="connsiteY10" fmla="*/ 2628900 h 262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20800" h="2628900">
                  <a:moveTo>
                    <a:pt x="0" y="0"/>
                  </a:moveTo>
                  <a:lnTo>
                    <a:pt x="1320800" y="0"/>
                  </a:lnTo>
                  <a:lnTo>
                    <a:pt x="1320800" y="455011"/>
                  </a:lnTo>
                  <a:lnTo>
                    <a:pt x="1301781" y="455011"/>
                  </a:lnTo>
                  <a:lnTo>
                    <a:pt x="1300314" y="455307"/>
                  </a:lnTo>
                  <a:lnTo>
                    <a:pt x="1300314" y="20486"/>
                  </a:lnTo>
                  <a:lnTo>
                    <a:pt x="20486" y="20486"/>
                  </a:lnTo>
                  <a:lnTo>
                    <a:pt x="20486" y="2608414"/>
                  </a:lnTo>
                  <a:lnTo>
                    <a:pt x="1098032" y="2608414"/>
                  </a:lnTo>
                  <a:lnTo>
                    <a:pt x="1098032" y="2628900"/>
                  </a:lnTo>
                  <a:lnTo>
                    <a:pt x="0" y="2628900"/>
                  </a:lnTo>
                  <a:close/>
                </a:path>
              </a:pathLst>
            </a:custGeom>
            <a:gradFill flip="none" rotWithShape="1">
              <a:gsLst>
                <a:gs pos="0">
                  <a:srgbClr val="DF0E15"/>
                </a:gs>
                <a:gs pos="100000">
                  <a:srgbClr val="FE7F52"/>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l"/>
              <a:endParaRPr lang="zh-CN" altLang="en-US" sz="2400" dirty="0">
                <a:solidFill>
                  <a:schemeClr val="bg1"/>
                </a:solidFill>
                <a:latin typeface="宋体" panose="02010600030101010101" pitchFamily="2" charset="-122"/>
                <a:ea typeface="宋体" panose="02010600030101010101" pitchFamily="2" charset="-122"/>
                <a:sym typeface="宋体" panose="02010600030101010101" pitchFamily="2" charset="-122"/>
              </a:endParaRPr>
            </a:p>
          </p:txBody>
        </p:sp>
      </p:grpSp>
      <p:pic>
        <p:nvPicPr>
          <p:cNvPr id="5" name="图片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4204335"/>
            <a:ext cx="12192000" cy="2667635"/>
          </a:xfrm>
          <a:prstGeom prst="rect">
            <a:avLst/>
          </a:prstGeom>
        </p:spPr>
      </p:pic>
      <p:pic>
        <p:nvPicPr>
          <p:cNvPr id="11" name="图片 10"/>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flipH="1">
            <a:off x="8563426" y="3124337"/>
            <a:ext cx="2380346" cy="3367040"/>
          </a:xfrm>
          <a:prstGeom prst="rect">
            <a:avLst/>
          </a:prstGeom>
        </p:spPr>
      </p:pic>
      <p:pic>
        <p:nvPicPr>
          <p:cNvPr id="17" name="图片 16"/>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rot="20360348" flipH="1">
            <a:off x="310943" y="111371"/>
            <a:ext cx="1874572" cy="1874572"/>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dur="1500">
        <p:random/>
      </p:transition>
    </mc:Choice>
    <mc:Fallback>
      <p:transition spd="slow">
        <p:random/>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552450" y="1162685"/>
            <a:ext cx="3347085" cy="5248910"/>
          </a:xfrm>
          <a:prstGeom prst="rect">
            <a:avLst/>
          </a:prstGeom>
          <a:gradFill flip="none" rotWithShape="1">
            <a:gsLst>
              <a:gs pos="0">
                <a:srgbClr val="DF0E15"/>
              </a:gs>
              <a:gs pos="100000">
                <a:srgbClr val="FE7F52">
                  <a:alpha val="0"/>
                </a:srgbClr>
              </a:gs>
            </a:gsLst>
            <a:lin ang="189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2400">
              <a:solidFill>
                <a:schemeClr val="bg1"/>
              </a:solidFill>
              <a:latin typeface="宋体" panose="02010600030101010101" pitchFamily="2" charset="-122"/>
              <a:ea typeface="宋体" panose="02010600030101010101" pitchFamily="2" charset="-122"/>
              <a:sym typeface="宋体" panose="02010600030101010101" pitchFamily="2" charset="-122"/>
            </a:endParaRPr>
          </a:p>
        </p:txBody>
      </p:sp>
      <p:sp>
        <p:nvSpPr>
          <p:cNvPr id="6" name="矩形 5"/>
          <p:cNvSpPr/>
          <p:nvPr/>
        </p:nvSpPr>
        <p:spPr>
          <a:xfrm>
            <a:off x="876300" y="1162685"/>
            <a:ext cx="3311525" cy="4938395"/>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sz="2400" dirty="0">
              <a:solidFill>
                <a:schemeClr val="bg1"/>
              </a:solidFill>
              <a:latin typeface="宋体" panose="02010600030101010101" pitchFamily="2" charset="-122"/>
              <a:ea typeface="宋体" panose="02010600030101010101" pitchFamily="2" charset="-122"/>
              <a:sym typeface="宋体" panose="02010600030101010101" pitchFamily="2" charset="-122"/>
            </a:endParaRPr>
          </a:p>
        </p:txBody>
      </p:sp>
      <p:sp>
        <p:nvSpPr>
          <p:cNvPr id="9" name="平行四边形 8"/>
          <p:cNvSpPr/>
          <p:nvPr/>
        </p:nvSpPr>
        <p:spPr>
          <a:xfrm>
            <a:off x="0" y="264707"/>
            <a:ext cx="12192000" cy="587115"/>
          </a:xfrm>
          <a:prstGeom prst="parallelogram">
            <a:avLst>
              <a:gd name="adj" fmla="val 0"/>
            </a:avLst>
          </a:prstGeom>
          <a:gradFill flip="none" rotWithShape="1">
            <a:gsLst>
              <a:gs pos="0">
                <a:srgbClr val="DF0E15"/>
              </a:gs>
              <a:gs pos="100000">
                <a:srgbClr val="FE7F52"/>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400" dirty="0">
                <a:solidFill>
                  <a:schemeClr val="bg1"/>
                </a:solidFill>
                <a:latin typeface="宋体" panose="02010600030101010101" pitchFamily="2" charset="-122"/>
                <a:ea typeface="宋体" panose="02010600030101010101" pitchFamily="2" charset="-122"/>
                <a:sym typeface="宋体" panose="02010600030101010101" pitchFamily="2" charset="-122"/>
              </a:rPr>
              <a:t> </a:t>
            </a:r>
            <a:endParaRPr lang="zh-CN" altLang="en-US" sz="2400" dirty="0">
              <a:solidFill>
                <a:schemeClr val="bg1"/>
              </a:solidFill>
              <a:latin typeface="宋体" panose="02010600030101010101" pitchFamily="2" charset="-122"/>
              <a:ea typeface="宋体" panose="02010600030101010101" pitchFamily="2" charset="-122"/>
              <a:sym typeface="宋体" panose="02010600030101010101" pitchFamily="2" charset="-122"/>
            </a:endParaRPr>
          </a:p>
        </p:txBody>
      </p:sp>
      <p:grpSp>
        <p:nvGrpSpPr>
          <p:cNvPr id="3" name="组合 2"/>
          <p:cNvGrpSpPr/>
          <p:nvPr/>
        </p:nvGrpSpPr>
        <p:grpSpPr>
          <a:xfrm>
            <a:off x="298450" y="264707"/>
            <a:ext cx="565007" cy="568402"/>
            <a:chOff x="467606" y="208867"/>
            <a:chExt cx="565007" cy="568402"/>
          </a:xfrm>
        </p:grpSpPr>
        <p:sp>
          <p:nvSpPr>
            <p:cNvPr id="4" name="椭圆 3"/>
            <p:cNvSpPr/>
            <p:nvPr/>
          </p:nvSpPr>
          <p:spPr>
            <a:xfrm>
              <a:off x="467606" y="208867"/>
              <a:ext cx="565007" cy="568402"/>
            </a:xfrm>
            <a:prstGeom prst="ellipse">
              <a:avLst/>
            </a:prstGeom>
            <a:solidFill>
              <a:schemeClr val="bg1"/>
            </a:solidFill>
            <a:ln>
              <a:solidFill>
                <a:srgbClr val="DF0E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2">
                    <a:lumMod val="25000"/>
                  </a:schemeClr>
                </a:solidFill>
                <a:latin typeface="宋体" panose="02010600030101010101" pitchFamily="2" charset="-122"/>
                <a:ea typeface="宋体" panose="02010600030101010101" pitchFamily="2" charset="-122"/>
                <a:sym typeface="宋体" panose="02010600030101010101" pitchFamily="2" charset="-122"/>
              </a:endParaRPr>
            </a:p>
          </p:txBody>
        </p:sp>
        <p:sp>
          <p:nvSpPr>
            <p:cNvPr id="5" name="星形: 五角 4"/>
            <p:cNvSpPr/>
            <p:nvPr/>
          </p:nvSpPr>
          <p:spPr>
            <a:xfrm rot="6500145" flipV="1">
              <a:off x="502719" y="253387"/>
              <a:ext cx="479364" cy="479361"/>
            </a:xfrm>
            <a:prstGeom prst="star5">
              <a:avLst/>
            </a:prstGeom>
            <a:gradFill flip="none" rotWithShape="1">
              <a:gsLst>
                <a:gs pos="0">
                  <a:srgbClr val="DF0E15"/>
                </a:gs>
                <a:gs pos="100000">
                  <a:srgbClr val="FE7F52"/>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2400">
                <a:solidFill>
                  <a:schemeClr val="bg1"/>
                </a:solidFill>
                <a:latin typeface="宋体" panose="02010600030101010101" pitchFamily="2" charset="-122"/>
                <a:ea typeface="宋体" panose="02010600030101010101" pitchFamily="2" charset="-122"/>
                <a:sym typeface="宋体" panose="02010600030101010101" pitchFamily="2" charset="-122"/>
              </a:endParaRPr>
            </a:p>
          </p:txBody>
        </p:sp>
      </p:grpSp>
      <p:cxnSp>
        <p:nvCxnSpPr>
          <p:cNvPr id="7" name="直接连接符 6"/>
          <p:cNvCxnSpPr>
            <a:stCxn id="11" idx="3"/>
          </p:cNvCxnSpPr>
          <p:nvPr/>
        </p:nvCxnSpPr>
        <p:spPr>
          <a:xfrm flipV="1">
            <a:off x="6111240" y="551180"/>
            <a:ext cx="6080760" cy="19685"/>
          </a:xfrm>
          <a:prstGeom prst="line">
            <a:avLst/>
          </a:prstGeom>
          <a:ln>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957580" y="1059180"/>
            <a:ext cx="10741660" cy="5530850"/>
          </a:xfrm>
          <a:prstGeom prst="rect">
            <a:avLst/>
          </a:prstGeom>
          <a:noFill/>
        </p:spPr>
        <p:txBody>
          <a:bodyPr wrap="square">
            <a:spAutoFit/>
          </a:bodyPr>
          <a:lstStyle>
            <a:defPPr>
              <a:defRPr lang="zh-CN"/>
            </a:defPPr>
            <a:lvl1pPr>
              <a:lnSpc>
                <a:spcPct val="132000"/>
              </a:lnSpc>
              <a:defRPr sz="1600">
                <a:solidFill>
                  <a:schemeClr val="bg2">
                    <a:lumMod val="25000"/>
                  </a:schemeClr>
                </a:solidFill>
                <a:latin typeface="+mn-ea"/>
              </a:defRPr>
            </a:lvl1pPr>
          </a:lstStyle>
          <a:p>
            <a:r>
              <a:rPr sz="2400" b="1" dirty="0">
                <a:solidFill>
                  <a:srgbClr val="FF0000"/>
                </a:solidFill>
                <a:latin typeface="宋体" panose="02010600030101010101" pitchFamily="2" charset="-122"/>
                <a:ea typeface="宋体" panose="02010600030101010101" pitchFamily="2" charset="-122"/>
                <a:cs typeface="楷体" panose="02010609060101010101" charset="-122"/>
                <a:sym typeface="宋体" panose="02010600030101010101" pitchFamily="2" charset="-122"/>
              </a:rPr>
              <a:t>2022</a:t>
            </a:r>
            <a:r>
              <a:rPr sz="2400" b="1" dirty="0">
                <a:solidFill>
                  <a:srgbClr val="FF0000"/>
                </a:solidFill>
                <a:latin typeface="楷体" panose="02010609060101010101" charset="-122"/>
                <a:ea typeface="楷体" panose="02010609060101010101" charset="-122"/>
                <a:cs typeface="楷体" panose="02010609060101010101" charset="-122"/>
                <a:sym typeface="宋体" panose="02010600030101010101" pitchFamily="2" charset="-122"/>
              </a:rPr>
              <a:t>年范文：</a:t>
            </a:r>
            <a:endParaRPr b="1" dirty="0">
              <a:solidFill>
                <a:srgbClr val="FF0000"/>
              </a:solidFill>
              <a:latin typeface="楷体" panose="02010609060101010101" charset="-122"/>
              <a:ea typeface="楷体" panose="02010609060101010101" charset="-122"/>
              <a:cs typeface="楷体" panose="02010609060101010101" charset="-122"/>
              <a:sym typeface="宋体" panose="02010600030101010101" pitchFamily="2" charset="-122"/>
            </a:endParaRPr>
          </a:p>
          <a:p>
            <a:pPr algn="ctr"/>
            <a:r>
              <a:rPr dirty="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   </a:t>
            </a:r>
            <a:r>
              <a:rPr sz="2400" b="1" dirty="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勤俭家风代代传</a:t>
            </a:r>
          </a:p>
          <a:p>
            <a:r>
              <a:rPr dirty="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   </a:t>
            </a:r>
            <a:r>
              <a:rPr sz="2000" dirty="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 整个小区的人都知道，我们家的节俭是出了名的。不论是爷爷奶奶、爸爸妈妈还有我，平时都舍不得花钱。推销保健品的，在我们家肯定找不到生意；而收废品的到来，每次都不会跑空，奶奶总有一些废纸板和塑料瓶之类的东西拿出来。爷爷说我们这是勤俭，可别人却说我们是抠门、小气。</a:t>
            </a:r>
          </a:p>
          <a:p>
            <a:r>
              <a:rPr sz="2000" dirty="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    先说爷爷吧，他是一名转业军人，退休工资也挺高的，可他却经常把自己打扮成农民工的样子。那双洗得发白了的解放鞋，被我偷偷地扔掉后，爷爷又捡了回来，还朝我发了一通火。说什么服装的昂贵不能代表人品的高尚，穿着朴实简单能让心灵清澈干净。他经常穿着当年在部队时的那套旧军装，还不准家人给他买高档衣服和营养保健品，更不准生日祝寿办酒席。人们都搞不懂，爷爷攒下那么多钱干什么用啊？新冠疫情出现后，人们都被迫宅在家里，可是爷爷却跑到银行取出2万元，作为特殊党费交给了社区党组织，用来支援抗疫。</a:t>
            </a:r>
          </a:p>
          <a:p>
            <a:r>
              <a:rPr sz="2000" dirty="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    </a:t>
            </a:r>
          </a:p>
        </p:txBody>
      </p:sp>
      <p:sp>
        <p:nvSpPr>
          <p:cNvPr id="14" name="半闭框 13"/>
          <p:cNvSpPr/>
          <p:nvPr/>
        </p:nvSpPr>
        <p:spPr>
          <a:xfrm rot="5400000">
            <a:off x="10636250" y="1158240"/>
            <a:ext cx="1097280" cy="1028700"/>
          </a:xfrm>
          <a:prstGeom prst="halfFrame">
            <a:avLst>
              <a:gd name="adj1" fmla="val 9876"/>
              <a:gd name="adj2" fmla="val 9876"/>
            </a:avLst>
          </a:prstGeom>
          <a:gradFill flip="none" rotWithShape="1">
            <a:gsLst>
              <a:gs pos="0">
                <a:srgbClr val="DF0E15"/>
              </a:gs>
              <a:gs pos="100000">
                <a:srgbClr val="FE7F52"/>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sz="2400" dirty="0">
              <a:solidFill>
                <a:schemeClr val="bg1"/>
              </a:solidFill>
              <a:latin typeface="宋体" panose="02010600030101010101" pitchFamily="2" charset="-122"/>
              <a:ea typeface="宋体" panose="02010600030101010101" pitchFamily="2" charset="-122"/>
              <a:sym typeface="宋体" panose="02010600030101010101" pitchFamily="2" charset="-122"/>
            </a:endParaRPr>
          </a:p>
        </p:txBody>
      </p:sp>
      <p:grpSp>
        <p:nvGrpSpPr>
          <p:cNvPr id="16" name="组合 15"/>
          <p:cNvGrpSpPr/>
          <p:nvPr/>
        </p:nvGrpSpPr>
        <p:grpSpPr>
          <a:xfrm>
            <a:off x="9632458" y="6231652"/>
            <a:ext cx="1219200" cy="260391"/>
            <a:chOff x="4349587" y="1669855"/>
            <a:chExt cx="2530607" cy="540474"/>
          </a:xfrm>
          <a:solidFill>
            <a:srgbClr val="D91C21"/>
          </a:solidFill>
        </p:grpSpPr>
        <p:sp>
          <p:nvSpPr>
            <p:cNvPr id="17" name="五角星 40"/>
            <p:cNvSpPr/>
            <p:nvPr/>
          </p:nvSpPr>
          <p:spPr>
            <a:xfrm>
              <a:off x="5987638" y="1711127"/>
              <a:ext cx="494847" cy="457930"/>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sp>
          <p:nvSpPr>
            <p:cNvPr id="18" name="五角星 41"/>
            <p:cNvSpPr/>
            <p:nvPr/>
          </p:nvSpPr>
          <p:spPr>
            <a:xfrm>
              <a:off x="6502434" y="1765303"/>
              <a:ext cx="377760" cy="349577"/>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sp>
          <p:nvSpPr>
            <p:cNvPr id="19" name="五角星 40"/>
            <p:cNvSpPr/>
            <p:nvPr/>
          </p:nvSpPr>
          <p:spPr>
            <a:xfrm>
              <a:off x="5321596" y="1669855"/>
              <a:ext cx="584046" cy="54047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grpSp>
          <p:nvGrpSpPr>
            <p:cNvPr id="20" name="组合 19"/>
            <p:cNvGrpSpPr/>
            <p:nvPr/>
          </p:nvGrpSpPr>
          <p:grpSpPr>
            <a:xfrm flipH="1">
              <a:off x="4349587" y="1711127"/>
              <a:ext cx="892556" cy="457930"/>
              <a:chOff x="4349587" y="1711127"/>
              <a:chExt cx="892556" cy="457930"/>
            </a:xfrm>
            <a:grpFill/>
          </p:grpSpPr>
          <p:sp>
            <p:nvSpPr>
              <p:cNvPr id="21" name="五角星 40"/>
              <p:cNvSpPr/>
              <p:nvPr/>
            </p:nvSpPr>
            <p:spPr>
              <a:xfrm>
                <a:off x="4349587" y="1711127"/>
                <a:ext cx="494847" cy="457930"/>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sp>
            <p:nvSpPr>
              <p:cNvPr id="22" name="五角星 41"/>
              <p:cNvSpPr/>
              <p:nvPr/>
            </p:nvSpPr>
            <p:spPr>
              <a:xfrm>
                <a:off x="4864383" y="1765303"/>
                <a:ext cx="377760" cy="349577"/>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grpSp>
      </p:grpSp>
      <p:cxnSp>
        <p:nvCxnSpPr>
          <p:cNvPr id="23" name="直接连接符 22"/>
          <p:cNvCxnSpPr/>
          <p:nvPr/>
        </p:nvCxnSpPr>
        <p:spPr>
          <a:xfrm>
            <a:off x="4057650" y="6410960"/>
            <a:ext cx="5584825" cy="34925"/>
          </a:xfrm>
          <a:prstGeom prst="line">
            <a:avLst/>
          </a:prstGeom>
          <a:ln>
            <a:solidFill>
              <a:srgbClr val="D91C21"/>
            </a:solidFill>
            <a:prstDash val="lgDash"/>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956945" y="309880"/>
            <a:ext cx="5154295" cy="521970"/>
          </a:xfrm>
          <a:prstGeom prst="rect">
            <a:avLst/>
          </a:prstGeom>
          <a:noFill/>
        </p:spPr>
        <p:txBody>
          <a:bodyPr wrap="square" rtlCol="0">
            <a:spAutoFit/>
          </a:bodyPr>
          <a:lstStyle/>
          <a:p>
            <a:pPr algn="dist"/>
            <a:r>
              <a:rPr lang="zh-CN" altLang="en-US" sz="2800" dirty="0">
                <a:solidFill>
                  <a:schemeClr val="bg1"/>
                </a:solidFill>
                <a:latin typeface="楷体" panose="02010609060101010101" charset="-122"/>
                <a:ea typeface="楷体" panose="02010609060101010101" charset="-122"/>
                <a:cs typeface="楷体" panose="02010609060101010101" charset="-122"/>
                <a:sym typeface="宋体" panose="02010600030101010101" pitchFamily="2" charset="-122"/>
              </a:rPr>
              <a:t>征文要写好 追求新奇巧</a:t>
            </a:r>
          </a:p>
        </p:txBody>
      </p:sp>
      <p:grpSp>
        <p:nvGrpSpPr>
          <p:cNvPr id="24" name="组合 23"/>
          <p:cNvGrpSpPr/>
          <p:nvPr/>
        </p:nvGrpSpPr>
        <p:grpSpPr>
          <a:xfrm>
            <a:off x="9450848" y="1013222"/>
            <a:ext cx="1219200" cy="260391"/>
            <a:chOff x="4349587" y="1669855"/>
            <a:chExt cx="2530607" cy="540474"/>
          </a:xfrm>
          <a:solidFill>
            <a:srgbClr val="D91C21"/>
          </a:solidFill>
        </p:grpSpPr>
        <p:sp>
          <p:nvSpPr>
            <p:cNvPr id="25" name="五角星 40"/>
            <p:cNvSpPr/>
            <p:nvPr/>
          </p:nvSpPr>
          <p:spPr>
            <a:xfrm>
              <a:off x="5987638" y="1711127"/>
              <a:ext cx="494847" cy="457930"/>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sp>
          <p:nvSpPr>
            <p:cNvPr id="26" name="五角星 41"/>
            <p:cNvSpPr/>
            <p:nvPr/>
          </p:nvSpPr>
          <p:spPr>
            <a:xfrm>
              <a:off x="6502434" y="1765303"/>
              <a:ext cx="377760" cy="349577"/>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sp>
          <p:nvSpPr>
            <p:cNvPr id="27" name="五角星 40"/>
            <p:cNvSpPr/>
            <p:nvPr/>
          </p:nvSpPr>
          <p:spPr>
            <a:xfrm>
              <a:off x="5321596" y="1669855"/>
              <a:ext cx="584046" cy="54047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grpSp>
          <p:nvGrpSpPr>
            <p:cNvPr id="28" name="组合 27"/>
            <p:cNvGrpSpPr/>
            <p:nvPr/>
          </p:nvGrpSpPr>
          <p:grpSpPr>
            <a:xfrm flipH="1">
              <a:off x="4349587" y="1711127"/>
              <a:ext cx="892556" cy="457930"/>
              <a:chOff x="4349587" y="1711127"/>
              <a:chExt cx="892556" cy="457930"/>
            </a:xfrm>
            <a:grpFill/>
          </p:grpSpPr>
          <p:sp>
            <p:nvSpPr>
              <p:cNvPr id="29" name="五角星 40"/>
              <p:cNvSpPr/>
              <p:nvPr/>
            </p:nvSpPr>
            <p:spPr>
              <a:xfrm>
                <a:off x="4349587" y="1711127"/>
                <a:ext cx="494847" cy="457930"/>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sp>
            <p:nvSpPr>
              <p:cNvPr id="30" name="五角星 41"/>
              <p:cNvSpPr/>
              <p:nvPr/>
            </p:nvSpPr>
            <p:spPr>
              <a:xfrm>
                <a:off x="4864383" y="1765303"/>
                <a:ext cx="377760" cy="349577"/>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grpSp>
      </p:grpSp>
      <p:cxnSp>
        <p:nvCxnSpPr>
          <p:cNvPr id="2" name="直接连接符 1"/>
          <p:cNvCxnSpPr/>
          <p:nvPr/>
        </p:nvCxnSpPr>
        <p:spPr>
          <a:xfrm flipV="1">
            <a:off x="1052830" y="1123950"/>
            <a:ext cx="8439785" cy="38735"/>
          </a:xfrm>
          <a:prstGeom prst="line">
            <a:avLst/>
          </a:prstGeom>
          <a:ln>
            <a:solidFill>
              <a:srgbClr val="D91C21"/>
            </a:solidFill>
            <a:prstDash val="lg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 xmlns:p14="http://schemas.microsoft.com/office/powerpoint/2010/main" Requires="p14">
      <p:transition spd="slow" p14:dur="1500">
        <p:random/>
      </p:transition>
    </mc:Choice>
    <mc:Fallback>
      <p:transition spd="slow">
        <p:random/>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552450" y="1162685"/>
            <a:ext cx="3347085" cy="5248910"/>
          </a:xfrm>
          <a:prstGeom prst="rect">
            <a:avLst/>
          </a:prstGeom>
          <a:gradFill flip="none" rotWithShape="1">
            <a:gsLst>
              <a:gs pos="0">
                <a:srgbClr val="DF0E15"/>
              </a:gs>
              <a:gs pos="100000">
                <a:srgbClr val="FE7F52">
                  <a:alpha val="0"/>
                </a:srgbClr>
              </a:gs>
            </a:gsLst>
            <a:lin ang="189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2400">
              <a:solidFill>
                <a:schemeClr val="bg1"/>
              </a:solidFill>
              <a:latin typeface="宋体" panose="02010600030101010101" pitchFamily="2" charset="-122"/>
              <a:ea typeface="宋体" panose="02010600030101010101" pitchFamily="2" charset="-122"/>
              <a:sym typeface="宋体" panose="02010600030101010101" pitchFamily="2" charset="-122"/>
            </a:endParaRPr>
          </a:p>
        </p:txBody>
      </p:sp>
      <p:sp>
        <p:nvSpPr>
          <p:cNvPr id="6" name="矩形 5"/>
          <p:cNvSpPr/>
          <p:nvPr/>
        </p:nvSpPr>
        <p:spPr>
          <a:xfrm>
            <a:off x="876300" y="1162685"/>
            <a:ext cx="3311525" cy="4938395"/>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sz="2400" dirty="0">
              <a:solidFill>
                <a:schemeClr val="bg1"/>
              </a:solidFill>
              <a:latin typeface="宋体" panose="02010600030101010101" pitchFamily="2" charset="-122"/>
              <a:ea typeface="宋体" panose="02010600030101010101" pitchFamily="2" charset="-122"/>
              <a:sym typeface="宋体" panose="02010600030101010101" pitchFamily="2" charset="-122"/>
            </a:endParaRPr>
          </a:p>
        </p:txBody>
      </p:sp>
      <p:sp>
        <p:nvSpPr>
          <p:cNvPr id="9" name="平行四边形 8"/>
          <p:cNvSpPr/>
          <p:nvPr/>
        </p:nvSpPr>
        <p:spPr>
          <a:xfrm>
            <a:off x="0" y="264707"/>
            <a:ext cx="12192000" cy="587115"/>
          </a:xfrm>
          <a:prstGeom prst="parallelogram">
            <a:avLst>
              <a:gd name="adj" fmla="val 0"/>
            </a:avLst>
          </a:prstGeom>
          <a:gradFill flip="none" rotWithShape="1">
            <a:gsLst>
              <a:gs pos="0">
                <a:srgbClr val="DF0E15"/>
              </a:gs>
              <a:gs pos="100000">
                <a:srgbClr val="FE7F52"/>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400" dirty="0">
                <a:solidFill>
                  <a:schemeClr val="bg1"/>
                </a:solidFill>
                <a:latin typeface="宋体" panose="02010600030101010101" pitchFamily="2" charset="-122"/>
                <a:ea typeface="宋体" panose="02010600030101010101" pitchFamily="2" charset="-122"/>
                <a:sym typeface="宋体" panose="02010600030101010101" pitchFamily="2" charset="-122"/>
              </a:rPr>
              <a:t> </a:t>
            </a:r>
            <a:endParaRPr lang="zh-CN" altLang="en-US" sz="2400" dirty="0">
              <a:solidFill>
                <a:schemeClr val="bg1"/>
              </a:solidFill>
              <a:latin typeface="宋体" panose="02010600030101010101" pitchFamily="2" charset="-122"/>
              <a:ea typeface="宋体" panose="02010600030101010101" pitchFamily="2" charset="-122"/>
              <a:sym typeface="宋体" panose="02010600030101010101" pitchFamily="2" charset="-122"/>
            </a:endParaRPr>
          </a:p>
        </p:txBody>
      </p:sp>
      <p:grpSp>
        <p:nvGrpSpPr>
          <p:cNvPr id="3" name="组合 2"/>
          <p:cNvGrpSpPr/>
          <p:nvPr/>
        </p:nvGrpSpPr>
        <p:grpSpPr>
          <a:xfrm>
            <a:off x="298450" y="264707"/>
            <a:ext cx="565007" cy="568402"/>
            <a:chOff x="467606" y="208867"/>
            <a:chExt cx="565007" cy="568402"/>
          </a:xfrm>
        </p:grpSpPr>
        <p:sp>
          <p:nvSpPr>
            <p:cNvPr id="4" name="椭圆 3"/>
            <p:cNvSpPr/>
            <p:nvPr/>
          </p:nvSpPr>
          <p:spPr>
            <a:xfrm>
              <a:off x="467606" y="208867"/>
              <a:ext cx="565007" cy="568402"/>
            </a:xfrm>
            <a:prstGeom prst="ellipse">
              <a:avLst/>
            </a:prstGeom>
            <a:solidFill>
              <a:schemeClr val="bg1"/>
            </a:solidFill>
            <a:ln>
              <a:solidFill>
                <a:srgbClr val="DF0E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2">
                    <a:lumMod val="25000"/>
                  </a:schemeClr>
                </a:solidFill>
                <a:latin typeface="宋体" panose="02010600030101010101" pitchFamily="2" charset="-122"/>
                <a:ea typeface="宋体" panose="02010600030101010101" pitchFamily="2" charset="-122"/>
                <a:sym typeface="宋体" panose="02010600030101010101" pitchFamily="2" charset="-122"/>
              </a:endParaRPr>
            </a:p>
          </p:txBody>
        </p:sp>
        <p:sp>
          <p:nvSpPr>
            <p:cNvPr id="5" name="星形: 五角 4"/>
            <p:cNvSpPr/>
            <p:nvPr/>
          </p:nvSpPr>
          <p:spPr>
            <a:xfrm rot="6500145" flipV="1">
              <a:off x="502719" y="253387"/>
              <a:ext cx="479364" cy="479361"/>
            </a:xfrm>
            <a:prstGeom prst="star5">
              <a:avLst/>
            </a:prstGeom>
            <a:gradFill flip="none" rotWithShape="1">
              <a:gsLst>
                <a:gs pos="0">
                  <a:srgbClr val="DF0E15"/>
                </a:gs>
                <a:gs pos="100000">
                  <a:srgbClr val="FE7F52"/>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2400">
                <a:solidFill>
                  <a:schemeClr val="bg1"/>
                </a:solidFill>
                <a:latin typeface="宋体" panose="02010600030101010101" pitchFamily="2" charset="-122"/>
                <a:ea typeface="宋体" panose="02010600030101010101" pitchFamily="2" charset="-122"/>
                <a:sym typeface="宋体" panose="02010600030101010101" pitchFamily="2" charset="-122"/>
              </a:endParaRPr>
            </a:p>
          </p:txBody>
        </p:sp>
      </p:grpSp>
      <p:cxnSp>
        <p:nvCxnSpPr>
          <p:cNvPr id="7" name="直接连接符 6"/>
          <p:cNvCxnSpPr>
            <a:stCxn id="11" idx="3"/>
          </p:cNvCxnSpPr>
          <p:nvPr/>
        </p:nvCxnSpPr>
        <p:spPr>
          <a:xfrm flipV="1">
            <a:off x="6111240" y="551180"/>
            <a:ext cx="6080760" cy="19685"/>
          </a:xfrm>
          <a:prstGeom prst="line">
            <a:avLst/>
          </a:prstGeom>
          <a:ln>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957580" y="1150620"/>
            <a:ext cx="10741660" cy="5367655"/>
          </a:xfrm>
          <a:prstGeom prst="rect">
            <a:avLst/>
          </a:prstGeom>
          <a:noFill/>
        </p:spPr>
        <p:txBody>
          <a:bodyPr wrap="square">
            <a:spAutoFit/>
          </a:bodyPr>
          <a:lstStyle>
            <a:defPPr>
              <a:defRPr lang="zh-CN"/>
            </a:defPPr>
            <a:lvl1pPr>
              <a:lnSpc>
                <a:spcPct val="132000"/>
              </a:lnSpc>
              <a:defRPr sz="1600">
                <a:solidFill>
                  <a:schemeClr val="bg2">
                    <a:lumMod val="25000"/>
                  </a:schemeClr>
                </a:solidFill>
                <a:latin typeface="+mn-ea"/>
              </a:defRPr>
            </a:lvl1pPr>
          </a:lstStyle>
          <a:p>
            <a:r>
              <a:rPr lang="en-US" sz="2000" dirty="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    </a:t>
            </a:r>
            <a:r>
              <a:rPr sz="2000" dirty="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再说我的爸爸，抠门确实够水平。平时不抽烟、不喝酒，除了一日三餐好像没有别的爱好，想在他那里要点零花钱，非要磨破嘴皮再加上三天扫地洗碗才行。有一次，我想换个拉杆书包，爸爸让我把旧书包拿来看，看过之后，爸爸把眼睛一瞪：“书包好好的，继续用！”两年前，爸爸成为一名派驻农村的扶贫干部，出发前，他除了带上换洗衣服外，还把家里的存款也带上了。回来时，他银行卡上的钱减少了，可他扶贫的村里新房子多起来了，贫困户没有了。</a:t>
            </a:r>
          </a:p>
          <a:p>
            <a:r>
              <a:rPr sz="2000" dirty="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    也许是受长辈的影响和家庭的熏陶，我从来就不会乱花钱，也很少买零食，在同学们的眼里，我就是一个“小财迷”。爸爸妈妈给我的零用钱，我好像能捏出水来，每次都会省下一点。现在，我正在实施一个计划：把自己的零用钱陆续省下来，把卖废品的钱攒起来，等攒够了二百多元后，再到妈妈那里拉赞助，给小区里生病的王奶奶买一辆轮椅。</a:t>
            </a:r>
          </a:p>
          <a:p>
            <a:r>
              <a:rPr sz="2000" dirty="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    最近，学校正开展《中华好家风》学习教育活动，爷爷对我说：“家风是一个家庭或家族的传统风尚。就是爷爷奶奶、爸爸妈妈以身作则教给你的道理。”我知道，我家的家风就是：勤俭节约不浪费，助人为乐献爱心。这种好家风，我们要永远传承下去。</a:t>
            </a:r>
          </a:p>
          <a:p>
            <a:endParaRPr sz="2000" dirty="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endParaRPr>
          </a:p>
        </p:txBody>
      </p:sp>
      <p:sp>
        <p:nvSpPr>
          <p:cNvPr id="14" name="半闭框 13"/>
          <p:cNvSpPr/>
          <p:nvPr/>
        </p:nvSpPr>
        <p:spPr>
          <a:xfrm rot="5400000">
            <a:off x="10636250" y="1158240"/>
            <a:ext cx="1097280" cy="1028700"/>
          </a:xfrm>
          <a:prstGeom prst="halfFrame">
            <a:avLst>
              <a:gd name="adj1" fmla="val 9876"/>
              <a:gd name="adj2" fmla="val 9876"/>
            </a:avLst>
          </a:prstGeom>
          <a:gradFill flip="none" rotWithShape="1">
            <a:gsLst>
              <a:gs pos="0">
                <a:srgbClr val="DF0E15"/>
              </a:gs>
              <a:gs pos="100000">
                <a:srgbClr val="FE7F52"/>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sz="2400" dirty="0">
              <a:solidFill>
                <a:schemeClr val="bg1"/>
              </a:solidFill>
              <a:latin typeface="宋体" panose="02010600030101010101" pitchFamily="2" charset="-122"/>
              <a:ea typeface="宋体" panose="02010600030101010101" pitchFamily="2" charset="-122"/>
              <a:sym typeface="宋体" panose="02010600030101010101" pitchFamily="2" charset="-122"/>
            </a:endParaRPr>
          </a:p>
        </p:txBody>
      </p:sp>
      <p:grpSp>
        <p:nvGrpSpPr>
          <p:cNvPr id="16" name="组合 15"/>
          <p:cNvGrpSpPr/>
          <p:nvPr/>
        </p:nvGrpSpPr>
        <p:grpSpPr>
          <a:xfrm>
            <a:off x="9632458" y="6231652"/>
            <a:ext cx="1219200" cy="260391"/>
            <a:chOff x="4349587" y="1669855"/>
            <a:chExt cx="2530607" cy="540474"/>
          </a:xfrm>
          <a:solidFill>
            <a:srgbClr val="D91C21"/>
          </a:solidFill>
        </p:grpSpPr>
        <p:sp>
          <p:nvSpPr>
            <p:cNvPr id="17" name="五角星 40"/>
            <p:cNvSpPr/>
            <p:nvPr/>
          </p:nvSpPr>
          <p:spPr>
            <a:xfrm>
              <a:off x="5987638" y="1711127"/>
              <a:ext cx="494847" cy="457930"/>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sp>
          <p:nvSpPr>
            <p:cNvPr id="18" name="五角星 41"/>
            <p:cNvSpPr/>
            <p:nvPr/>
          </p:nvSpPr>
          <p:spPr>
            <a:xfrm>
              <a:off x="6502434" y="1765303"/>
              <a:ext cx="377760" cy="349577"/>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sp>
          <p:nvSpPr>
            <p:cNvPr id="19" name="五角星 40"/>
            <p:cNvSpPr/>
            <p:nvPr/>
          </p:nvSpPr>
          <p:spPr>
            <a:xfrm>
              <a:off x="5321596" y="1669855"/>
              <a:ext cx="584046" cy="54047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grpSp>
          <p:nvGrpSpPr>
            <p:cNvPr id="20" name="组合 19"/>
            <p:cNvGrpSpPr/>
            <p:nvPr/>
          </p:nvGrpSpPr>
          <p:grpSpPr>
            <a:xfrm flipH="1">
              <a:off x="4349587" y="1711127"/>
              <a:ext cx="892556" cy="457930"/>
              <a:chOff x="4349587" y="1711127"/>
              <a:chExt cx="892556" cy="457930"/>
            </a:xfrm>
            <a:grpFill/>
          </p:grpSpPr>
          <p:sp>
            <p:nvSpPr>
              <p:cNvPr id="21" name="五角星 40"/>
              <p:cNvSpPr/>
              <p:nvPr/>
            </p:nvSpPr>
            <p:spPr>
              <a:xfrm>
                <a:off x="4349587" y="1711127"/>
                <a:ext cx="494847" cy="457930"/>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sp>
            <p:nvSpPr>
              <p:cNvPr id="22" name="五角星 41"/>
              <p:cNvSpPr/>
              <p:nvPr/>
            </p:nvSpPr>
            <p:spPr>
              <a:xfrm>
                <a:off x="4864383" y="1765303"/>
                <a:ext cx="377760" cy="349577"/>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grpSp>
      </p:grpSp>
      <p:cxnSp>
        <p:nvCxnSpPr>
          <p:cNvPr id="23" name="直接连接符 22"/>
          <p:cNvCxnSpPr/>
          <p:nvPr/>
        </p:nvCxnSpPr>
        <p:spPr>
          <a:xfrm>
            <a:off x="4057650" y="6410960"/>
            <a:ext cx="5584825" cy="34925"/>
          </a:xfrm>
          <a:prstGeom prst="line">
            <a:avLst/>
          </a:prstGeom>
          <a:ln>
            <a:solidFill>
              <a:srgbClr val="D91C21"/>
            </a:solidFill>
            <a:prstDash val="lgDash"/>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956945" y="309880"/>
            <a:ext cx="5154295" cy="521970"/>
          </a:xfrm>
          <a:prstGeom prst="rect">
            <a:avLst/>
          </a:prstGeom>
          <a:noFill/>
        </p:spPr>
        <p:txBody>
          <a:bodyPr wrap="square" rtlCol="0">
            <a:spAutoFit/>
          </a:bodyPr>
          <a:lstStyle/>
          <a:p>
            <a:pPr algn="dist"/>
            <a:r>
              <a:rPr lang="zh-CN" altLang="en-US" sz="2800" dirty="0">
                <a:solidFill>
                  <a:schemeClr val="bg1"/>
                </a:solidFill>
                <a:latin typeface="楷体" panose="02010609060101010101" charset="-122"/>
                <a:ea typeface="楷体" panose="02010609060101010101" charset="-122"/>
                <a:cs typeface="楷体" panose="02010609060101010101" charset="-122"/>
                <a:sym typeface="宋体" panose="02010600030101010101" pitchFamily="2" charset="-122"/>
              </a:rPr>
              <a:t>征文要写好 追求新奇巧</a:t>
            </a:r>
          </a:p>
        </p:txBody>
      </p:sp>
      <p:grpSp>
        <p:nvGrpSpPr>
          <p:cNvPr id="24" name="组合 23"/>
          <p:cNvGrpSpPr/>
          <p:nvPr/>
        </p:nvGrpSpPr>
        <p:grpSpPr>
          <a:xfrm>
            <a:off x="9450848" y="1013222"/>
            <a:ext cx="1219200" cy="260391"/>
            <a:chOff x="4349587" y="1669855"/>
            <a:chExt cx="2530607" cy="540474"/>
          </a:xfrm>
          <a:solidFill>
            <a:srgbClr val="D91C21"/>
          </a:solidFill>
        </p:grpSpPr>
        <p:sp>
          <p:nvSpPr>
            <p:cNvPr id="25" name="五角星 40"/>
            <p:cNvSpPr/>
            <p:nvPr/>
          </p:nvSpPr>
          <p:spPr>
            <a:xfrm>
              <a:off x="5987638" y="1711127"/>
              <a:ext cx="494847" cy="457930"/>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sp>
          <p:nvSpPr>
            <p:cNvPr id="26" name="五角星 41"/>
            <p:cNvSpPr/>
            <p:nvPr/>
          </p:nvSpPr>
          <p:spPr>
            <a:xfrm>
              <a:off x="6502434" y="1765303"/>
              <a:ext cx="377760" cy="349577"/>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sp>
          <p:nvSpPr>
            <p:cNvPr id="27" name="五角星 40"/>
            <p:cNvSpPr/>
            <p:nvPr/>
          </p:nvSpPr>
          <p:spPr>
            <a:xfrm>
              <a:off x="5321596" y="1669855"/>
              <a:ext cx="584046" cy="54047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grpSp>
          <p:nvGrpSpPr>
            <p:cNvPr id="28" name="组合 27"/>
            <p:cNvGrpSpPr/>
            <p:nvPr/>
          </p:nvGrpSpPr>
          <p:grpSpPr>
            <a:xfrm flipH="1">
              <a:off x="4349587" y="1711127"/>
              <a:ext cx="892556" cy="457930"/>
              <a:chOff x="4349587" y="1711127"/>
              <a:chExt cx="892556" cy="457930"/>
            </a:xfrm>
            <a:grpFill/>
          </p:grpSpPr>
          <p:sp>
            <p:nvSpPr>
              <p:cNvPr id="29" name="五角星 40"/>
              <p:cNvSpPr/>
              <p:nvPr/>
            </p:nvSpPr>
            <p:spPr>
              <a:xfrm>
                <a:off x="4349587" y="1711127"/>
                <a:ext cx="494847" cy="457930"/>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sp>
            <p:nvSpPr>
              <p:cNvPr id="30" name="五角星 41"/>
              <p:cNvSpPr/>
              <p:nvPr/>
            </p:nvSpPr>
            <p:spPr>
              <a:xfrm>
                <a:off x="4864383" y="1765303"/>
                <a:ext cx="377760" cy="349577"/>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grpSp>
      </p:grpSp>
      <p:cxnSp>
        <p:nvCxnSpPr>
          <p:cNvPr id="2" name="直接连接符 1"/>
          <p:cNvCxnSpPr/>
          <p:nvPr/>
        </p:nvCxnSpPr>
        <p:spPr>
          <a:xfrm flipV="1">
            <a:off x="1052830" y="1123950"/>
            <a:ext cx="8439785" cy="38735"/>
          </a:xfrm>
          <a:prstGeom prst="line">
            <a:avLst/>
          </a:prstGeom>
          <a:ln>
            <a:solidFill>
              <a:srgbClr val="D91C21"/>
            </a:solidFill>
            <a:prstDash val="lg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 xmlns:p14="http://schemas.microsoft.com/office/powerpoint/2010/main" Requires="p14">
      <p:transition spd="slow" p14:dur="1500">
        <p:random/>
      </p:transition>
    </mc:Choice>
    <mc:Fallback>
      <p:transition spd="slow">
        <p:random/>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14" name="椭圆 13"/>
          <p:cNvSpPr/>
          <p:nvPr/>
        </p:nvSpPr>
        <p:spPr>
          <a:xfrm>
            <a:off x="3484184" y="718263"/>
            <a:ext cx="5167474" cy="5167474"/>
          </a:xfrm>
          <a:prstGeom prst="ellipse">
            <a:avLst/>
          </a:prstGeom>
          <a:gradFill flip="none" rotWithShape="1">
            <a:gsLst>
              <a:gs pos="0">
                <a:srgbClr val="DF0E15"/>
              </a:gs>
              <a:gs pos="100000">
                <a:srgbClr val="FE7F52"/>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sz="2400" dirty="0">
              <a:solidFill>
                <a:schemeClr val="bg1"/>
              </a:solidFill>
              <a:latin typeface="宋体" panose="02010600030101010101" pitchFamily="2" charset="-122"/>
              <a:ea typeface="宋体" panose="02010600030101010101" pitchFamily="2" charset="-122"/>
              <a:sym typeface="宋体" panose="02010600030101010101" pitchFamily="2" charset="-122"/>
            </a:endParaRPr>
          </a:p>
        </p:txBody>
      </p:sp>
      <p:sp>
        <p:nvSpPr>
          <p:cNvPr id="15" name="椭圆 14"/>
          <p:cNvSpPr/>
          <p:nvPr/>
        </p:nvSpPr>
        <p:spPr>
          <a:xfrm>
            <a:off x="3781963" y="1016042"/>
            <a:ext cx="4571916" cy="4571916"/>
          </a:xfrm>
          <a:prstGeom prst="ellipse">
            <a:avLst/>
          </a:prstGeom>
          <a:solidFill>
            <a:srgbClr val="FDF6E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sz="2400" dirty="0">
              <a:solidFill>
                <a:schemeClr val="bg1"/>
              </a:solidFill>
              <a:latin typeface="宋体" panose="02010600030101010101" pitchFamily="2" charset="-122"/>
              <a:ea typeface="宋体" panose="02010600030101010101" pitchFamily="2" charset="-122"/>
              <a:sym typeface="宋体" panose="02010600030101010101" pitchFamily="2" charset="-122"/>
            </a:endParaRPr>
          </a:p>
        </p:txBody>
      </p:sp>
      <p:sp>
        <p:nvSpPr>
          <p:cNvPr id="16" name="文本框 15"/>
          <p:cNvSpPr txBox="1"/>
          <p:nvPr/>
        </p:nvSpPr>
        <p:spPr>
          <a:xfrm>
            <a:off x="5183609" y="1729630"/>
            <a:ext cx="1829501" cy="1445260"/>
          </a:xfrm>
          <a:prstGeom prst="rect">
            <a:avLst/>
          </a:prstGeom>
          <a:noFill/>
        </p:spPr>
        <p:txBody>
          <a:bodyPr wrap="square" rtlCol="0">
            <a:spAutoFit/>
          </a:bodyPr>
          <a:lstStyle/>
          <a:p>
            <a:pPr algn="ctr"/>
            <a:r>
              <a:rPr lang="en-US" altLang="zh-CN" sz="8800" b="1" dirty="0">
                <a:solidFill>
                  <a:srgbClr val="FF0000"/>
                </a:solidFill>
                <a:latin typeface="Times New Roman" panose="02020603050405020304" charset="0"/>
                <a:ea typeface="宋体" panose="02010600030101010101" pitchFamily="2" charset="-122"/>
                <a:cs typeface="Times New Roman" panose="02020603050405020304" charset="0"/>
                <a:sym typeface="宋体" panose="02010600030101010101" pitchFamily="2" charset="-122"/>
              </a:rPr>
              <a:t>03</a:t>
            </a:r>
          </a:p>
        </p:txBody>
      </p:sp>
      <p:sp>
        <p:nvSpPr>
          <p:cNvPr id="17" name="文本框 16"/>
          <p:cNvSpPr txBox="1"/>
          <p:nvPr/>
        </p:nvSpPr>
        <p:spPr>
          <a:xfrm>
            <a:off x="4166356" y="2958785"/>
            <a:ext cx="3864006" cy="1322070"/>
          </a:xfrm>
          <a:prstGeom prst="rect">
            <a:avLst/>
          </a:prstGeom>
          <a:noFill/>
        </p:spPr>
        <p:txBody>
          <a:bodyPr wrap="square" rtlCol="0">
            <a:spAutoFit/>
          </a:bodyPr>
          <a:lstStyle/>
          <a:p>
            <a:pPr algn="ctr"/>
            <a:r>
              <a:rPr lang="zh-CN" altLang="en-US" sz="4000" b="1" spc="300" dirty="0">
                <a:solidFill>
                  <a:srgbClr val="FF0000"/>
                </a:solidFill>
                <a:latin typeface="楷体" panose="02010609060101010101" charset="-122"/>
                <a:ea typeface="楷体" panose="02010609060101010101" charset="-122"/>
                <a:cs typeface="楷体" panose="02010609060101010101" charset="-122"/>
                <a:sym typeface="宋体" panose="02010600030101010101" pitchFamily="2" charset="-122"/>
              </a:rPr>
              <a:t>演讲要想赢   </a:t>
            </a:r>
          </a:p>
          <a:p>
            <a:pPr algn="ctr"/>
            <a:r>
              <a:rPr lang="zh-CN" altLang="en-US" sz="4000" b="1" spc="300" dirty="0">
                <a:solidFill>
                  <a:srgbClr val="FF0000"/>
                </a:solidFill>
                <a:latin typeface="楷体" panose="02010609060101010101" charset="-122"/>
                <a:ea typeface="楷体" panose="02010609060101010101" charset="-122"/>
                <a:cs typeface="楷体" panose="02010609060101010101" charset="-122"/>
                <a:sym typeface="宋体" panose="02010600030101010101" pitchFamily="2" charset="-122"/>
              </a:rPr>
              <a:t>讲好事理情</a:t>
            </a:r>
          </a:p>
        </p:txBody>
      </p:sp>
      <p:cxnSp>
        <p:nvCxnSpPr>
          <p:cNvPr id="18" name="直接连接符 17"/>
          <p:cNvCxnSpPr/>
          <p:nvPr/>
        </p:nvCxnSpPr>
        <p:spPr>
          <a:xfrm>
            <a:off x="4462145" y="4423410"/>
            <a:ext cx="3272790" cy="29210"/>
          </a:xfrm>
          <a:prstGeom prst="line">
            <a:avLst/>
          </a:prstGeom>
          <a:ln w="12700">
            <a:solidFill>
              <a:srgbClr val="DF0E15"/>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 xmlns:p14="http://schemas.microsoft.com/office/powerpoint/2010/main" Requires="p14">
      <p:transition spd="slow" p14:dur="1500">
        <p:random/>
      </p:transition>
    </mc:Choice>
    <mc:Fallback>
      <p:transition spd="slow">
        <p:random/>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100" name="文本框 99"/>
          <p:cNvSpPr txBox="1"/>
          <p:nvPr/>
        </p:nvSpPr>
        <p:spPr>
          <a:xfrm>
            <a:off x="1865630" y="1013460"/>
            <a:ext cx="9051925" cy="4154170"/>
          </a:xfrm>
          <a:prstGeom prst="rect">
            <a:avLst/>
          </a:prstGeom>
          <a:noFill/>
          <a:ln w="9525">
            <a:noFill/>
          </a:ln>
        </p:spPr>
        <p:txBody>
          <a:bodyPr wrap="square">
            <a:spAutoFit/>
          </a:bodyPr>
          <a:lstStyle/>
          <a:p>
            <a:pPr indent="0"/>
            <a:r>
              <a:rPr lang="zh-CN" sz="2800" b="1" dirty="0">
                <a:solidFill>
                  <a:srgbClr val="0070C0"/>
                </a:solidFill>
                <a:latin typeface="Times New Roman" panose="02020603050405020304" charset="0"/>
                <a:ea typeface="宋体" panose="02010600030101010101" pitchFamily="2" charset="-122"/>
              </a:rPr>
              <a:t>什么是演讲</a:t>
            </a:r>
            <a:r>
              <a:rPr lang="zh-CN" sz="2800" b="1" dirty="0">
                <a:solidFill>
                  <a:srgbClr val="FF0000"/>
                </a:solidFill>
                <a:latin typeface="Times New Roman" panose="02020603050405020304" charset="0"/>
                <a:ea typeface="宋体" panose="02010600030101010101" pitchFamily="2" charset="-122"/>
              </a:rPr>
              <a:t>：</a:t>
            </a:r>
          </a:p>
          <a:p>
            <a:r>
              <a:rPr lang="zh-CN" sz="2000" b="0" dirty="0">
                <a:latin typeface="Times New Roman" panose="02020603050405020304" charset="0"/>
                <a:ea typeface="宋体" panose="02010600030101010101" pitchFamily="2" charset="-122"/>
              </a:rPr>
              <a:t>       </a:t>
            </a:r>
            <a:r>
              <a:rPr lang="zh-CN" b="1" dirty="0">
                <a:latin typeface="Times New Roman" panose="02020603050405020304" charset="0"/>
                <a:ea typeface="宋体" panose="02010600030101010101" pitchFamily="2" charset="-122"/>
              </a:rPr>
              <a:t> 演讲又叫讲演或者演说，是指在公众场合，以有声语言为主，以体态语言为辅助手段，针对某个具体的问题，鲜明、完整地发表自己的见解和主张阐明事理和抒发情感，进行宣传鼓动的一种语言交际活动。</a:t>
            </a:r>
            <a:endParaRPr lang="en-US" b="1" dirty="0">
              <a:latin typeface="Times New Roman" panose="02020603050405020304" charset="0"/>
              <a:ea typeface="宋体" panose="02010600030101010101" pitchFamily="2" charset="-122"/>
              <a:cs typeface="Times New Roman" panose="02020603050405020304" charset="0"/>
            </a:endParaRPr>
          </a:p>
          <a:p>
            <a:r>
              <a:rPr lang="en-US" b="1" dirty="0">
                <a:latin typeface="Times New Roman" panose="02020603050405020304" charset="0"/>
                <a:ea typeface="宋体" panose="02010600030101010101" pitchFamily="2" charset="-122"/>
                <a:cs typeface="Times New Roman" panose="02020603050405020304" charset="0"/>
              </a:rPr>
              <a:t> </a:t>
            </a:r>
            <a:r>
              <a:rPr lang="zh-CN" b="1" dirty="0">
                <a:latin typeface="Times New Roman" panose="02020603050405020304" charset="0"/>
                <a:ea typeface="宋体" panose="02010600030101010101" pitchFamily="2" charset="-122"/>
              </a:rPr>
              <a:t>        </a:t>
            </a:r>
          </a:p>
          <a:p>
            <a:pPr indent="0"/>
            <a:r>
              <a:rPr lang="zh-CN" b="1" dirty="0">
                <a:latin typeface="Times New Roman" panose="02020603050405020304" charset="0"/>
                <a:ea typeface="宋体" panose="02010600030101010101" pitchFamily="2" charset="-122"/>
              </a:rPr>
              <a:t>         这里从演讲稿内容上说得很清楚，它由这几个成分构成：</a:t>
            </a:r>
          </a:p>
          <a:p>
            <a:pPr indent="0"/>
            <a:r>
              <a:rPr lang="zh-CN" b="1" dirty="0">
                <a:latin typeface="Times New Roman" panose="02020603050405020304" charset="0"/>
                <a:ea typeface="宋体" panose="02010600030101010101" pitchFamily="2" charset="-122"/>
              </a:rPr>
              <a:t>        </a:t>
            </a:r>
            <a:r>
              <a:rPr lang="zh-CN" b="1" dirty="0">
                <a:solidFill>
                  <a:srgbClr val="FF0000"/>
                </a:solidFill>
                <a:latin typeface="Times New Roman" panose="02020603050405020304" charset="0"/>
                <a:ea typeface="宋体" panose="02010600030101010101" pitchFamily="2" charset="-122"/>
              </a:rPr>
              <a:t>具体的问题</a:t>
            </a:r>
            <a:r>
              <a:rPr lang="zh-CN" b="1" dirty="0">
                <a:solidFill>
                  <a:srgbClr val="FF0000"/>
                </a:solidFill>
                <a:latin typeface="Times New Roman" panose="02020603050405020304" charset="0"/>
                <a:ea typeface="宋体" panose="02010600030101010101" pitchFamily="2" charset="-122"/>
                <a:cs typeface="Times New Roman" panose="02020603050405020304" charset="0"/>
              </a:rPr>
              <a:t>——事例  </a:t>
            </a:r>
          </a:p>
          <a:p>
            <a:pPr indent="0"/>
            <a:r>
              <a:rPr lang="zh-CN" b="1" dirty="0">
                <a:solidFill>
                  <a:srgbClr val="FF0000"/>
                </a:solidFill>
                <a:latin typeface="Times New Roman" panose="02020603050405020304" charset="0"/>
                <a:ea typeface="宋体" panose="02010600030101010101" pitchFamily="2" charset="-122"/>
                <a:cs typeface="Times New Roman" panose="02020603050405020304" charset="0"/>
              </a:rPr>
              <a:t>        见</a:t>
            </a:r>
            <a:r>
              <a:rPr lang="zh-CN" b="1" dirty="0" smtClean="0">
                <a:solidFill>
                  <a:srgbClr val="FF0000"/>
                </a:solidFill>
                <a:latin typeface="Times New Roman" panose="02020603050405020304" charset="0"/>
                <a:ea typeface="宋体" panose="02010600030101010101" pitchFamily="2" charset="-122"/>
                <a:cs typeface="Times New Roman" panose="02020603050405020304" charset="0"/>
              </a:rPr>
              <a:t>解</a:t>
            </a:r>
            <a:r>
              <a:rPr lang="zh-CN" altLang="en-US" b="1" dirty="0" smtClean="0">
                <a:solidFill>
                  <a:srgbClr val="FF0000"/>
                </a:solidFill>
                <a:latin typeface="Times New Roman" panose="02020603050405020304" charset="0"/>
                <a:ea typeface="宋体" panose="02010600030101010101" pitchFamily="2" charset="-122"/>
                <a:cs typeface="Times New Roman" panose="02020603050405020304" charset="0"/>
              </a:rPr>
              <a:t>和</a:t>
            </a:r>
            <a:r>
              <a:rPr lang="zh-CN" b="1" dirty="0" smtClean="0">
                <a:solidFill>
                  <a:srgbClr val="FF0000"/>
                </a:solidFill>
                <a:latin typeface="Times New Roman" panose="02020603050405020304" charset="0"/>
                <a:ea typeface="宋体" panose="02010600030101010101" pitchFamily="2" charset="-122"/>
                <a:cs typeface="Times New Roman" panose="02020603050405020304" charset="0"/>
              </a:rPr>
              <a:t>主</a:t>
            </a:r>
            <a:r>
              <a:rPr lang="zh-CN" b="1" dirty="0">
                <a:solidFill>
                  <a:srgbClr val="FF0000"/>
                </a:solidFill>
                <a:latin typeface="Times New Roman" panose="02020603050405020304" charset="0"/>
                <a:ea typeface="宋体" panose="02010600030101010101" pitchFamily="2" charset="-122"/>
                <a:cs typeface="Times New Roman" panose="02020603050405020304" charset="0"/>
              </a:rPr>
              <a:t>张——观点  </a:t>
            </a:r>
          </a:p>
          <a:p>
            <a:pPr indent="0"/>
            <a:r>
              <a:rPr lang="zh-CN" b="1" dirty="0">
                <a:solidFill>
                  <a:srgbClr val="FF0000"/>
                </a:solidFill>
                <a:latin typeface="Times New Roman" panose="02020603050405020304" charset="0"/>
                <a:ea typeface="宋体" panose="02010600030101010101" pitchFamily="2" charset="-122"/>
                <a:cs typeface="Times New Roman" panose="02020603050405020304" charset="0"/>
              </a:rPr>
              <a:t>        阐明事理——议论说理   </a:t>
            </a:r>
          </a:p>
          <a:p>
            <a:pPr indent="0"/>
            <a:r>
              <a:rPr lang="zh-CN" b="1" dirty="0">
                <a:solidFill>
                  <a:srgbClr val="FF0000"/>
                </a:solidFill>
                <a:latin typeface="Times New Roman" panose="02020603050405020304" charset="0"/>
                <a:ea typeface="宋体" panose="02010600030101010101" pitchFamily="2" charset="-122"/>
                <a:cs typeface="Times New Roman" panose="02020603050405020304" charset="0"/>
              </a:rPr>
              <a:t>        抒发情感——抒情言志</a:t>
            </a:r>
            <a:endParaRPr lang="zh-CN" b="1" dirty="0">
              <a:solidFill>
                <a:srgbClr val="FF0000"/>
              </a:solidFill>
              <a:latin typeface="Times New Roman" panose="02020603050405020304" charset="0"/>
              <a:ea typeface="宋体" panose="02010600030101010101" pitchFamily="2" charset="-122"/>
            </a:endParaRPr>
          </a:p>
          <a:p>
            <a:r>
              <a:rPr lang="zh-CN" b="1" dirty="0">
                <a:latin typeface="Times New Roman" panose="02020603050405020304" charset="0"/>
                <a:ea typeface="宋体" panose="02010600030101010101" pitchFamily="2" charset="-122"/>
              </a:rPr>
              <a:t>        语言风格：以有声语言为主：讲、说，规定了语言特点要用讲话、说话的形式自然地娓娓道来，不是诵、不是读、是讲和说</a:t>
            </a:r>
            <a:r>
              <a:rPr lang="zh-CN" b="1" dirty="0" smtClean="0">
                <a:latin typeface="Times New Roman" panose="02020603050405020304" charset="0"/>
                <a:ea typeface="宋体" panose="02010600030101010101" pitchFamily="2" charset="-122"/>
              </a:rPr>
              <a:t>。</a:t>
            </a:r>
            <a:r>
              <a:rPr lang="zh-CN" altLang="en-US" b="1" dirty="0" smtClean="0">
                <a:solidFill>
                  <a:srgbClr val="FF0000"/>
                </a:solidFill>
                <a:latin typeface="Times New Roman" panose="02020603050405020304" charset="0"/>
                <a:ea typeface="宋体" panose="02010600030101010101" pitchFamily="2" charset="-122"/>
              </a:rPr>
              <a:t>讲、说</a:t>
            </a:r>
            <a:r>
              <a:rPr lang="zh-CN" altLang="en-US" sz="2000" b="1" dirty="0" smtClean="0">
                <a:solidFill>
                  <a:srgbClr val="FF0000"/>
                </a:solidFill>
                <a:latin typeface="Times New Roman" panose="02020603050405020304" charset="0"/>
                <a:ea typeface="宋体" panose="02010600030101010101" pitchFamily="2" charset="-122"/>
              </a:rPr>
              <a:t>≠读、诵</a:t>
            </a:r>
            <a:endParaRPr lang="zh-CN" sz="2000" b="1" dirty="0">
              <a:solidFill>
                <a:srgbClr val="FF0000"/>
              </a:solidFill>
              <a:latin typeface="Times New Roman" panose="02020603050405020304" charset="0"/>
              <a:ea typeface="宋体" panose="02010600030101010101" pitchFamily="2" charset="-122"/>
            </a:endParaRPr>
          </a:p>
          <a:p>
            <a:r>
              <a:rPr lang="zh-CN" b="1" dirty="0">
                <a:latin typeface="Times New Roman" panose="02020603050405020304" charset="0"/>
                <a:ea typeface="宋体" panose="02010600030101010101" pitchFamily="2" charset="-122"/>
              </a:rPr>
              <a:t>        以体态语言为辅助手段：演的含义，正确运用体态、手势、眼神、面部表情等。</a:t>
            </a:r>
            <a:r>
              <a:rPr lang="en-US" b="1" dirty="0">
                <a:latin typeface="Times New Roman" panose="02020603050405020304" charset="0"/>
                <a:ea typeface="宋体" panose="02010600030101010101" pitchFamily="2" charset="-122"/>
                <a:cs typeface="Times New Roman" panose="02020603050405020304" charset="0"/>
              </a:rPr>
              <a:t> </a:t>
            </a:r>
          </a:p>
          <a:p>
            <a:pPr indent="0"/>
            <a:r>
              <a:rPr lang="en-US" b="1" dirty="0">
                <a:latin typeface="Times New Roman" panose="02020603050405020304" charset="0"/>
                <a:ea typeface="宋体" panose="02010600030101010101" pitchFamily="2" charset="-122"/>
                <a:cs typeface="Times New Roman" panose="02020603050405020304" charset="0"/>
              </a:rPr>
              <a:t>        </a:t>
            </a:r>
            <a:r>
              <a:rPr lang="zh-CN" b="1" dirty="0">
                <a:latin typeface="Times New Roman" panose="02020603050405020304" charset="0"/>
                <a:ea typeface="宋体" panose="02010600030101010101" pitchFamily="2" charset="-122"/>
              </a:rPr>
              <a:t>不要忽视体态语言</a:t>
            </a:r>
            <a:endParaRPr lang="zh-CN" altLang="en-US" b="1" dirty="0"/>
          </a:p>
        </p:txBody>
      </p:sp>
    </p:spTree>
  </p:cSld>
  <p:clrMapOvr>
    <a:masterClrMapping/>
  </p:clrMapOvr>
  <mc:AlternateContent xmlns:mc="http://schemas.openxmlformats.org/markup-compatibility/2006">
    <mc:Choice xmlns="" xmlns:p14="http://schemas.microsoft.com/office/powerpoint/2010/main" Requires="p14">
      <p:transition spd="slow" p14:dur="1500">
        <p:random/>
      </p:transition>
    </mc:Choice>
    <mc:Fallback>
      <p:transition spd="slow">
        <p:random/>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4544695" y="1751330"/>
            <a:ext cx="6814961" cy="3873499"/>
          </a:xfrm>
          <a:prstGeom prst="rect">
            <a:avLst/>
          </a:prstGeom>
          <a:solidFill>
            <a:schemeClr val="bg1">
              <a:alpha val="77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sz="2400" dirty="0">
              <a:solidFill>
                <a:schemeClr val="bg1"/>
              </a:solidFill>
              <a:latin typeface="宋体" panose="02010600030101010101" pitchFamily="2" charset="-122"/>
              <a:ea typeface="宋体" panose="02010600030101010101" pitchFamily="2" charset="-122"/>
              <a:sym typeface="宋体" panose="02010600030101010101" pitchFamily="2" charset="-122"/>
            </a:endParaRPr>
          </a:p>
        </p:txBody>
      </p:sp>
      <p:sp>
        <p:nvSpPr>
          <p:cNvPr id="13" name="矩形 12"/>
          <p:cNvSpPr/>
          <p:nvPr/>
        </p:nvSpPr>
        <p:spPr>
          <a:xfrm>
            <a:off x="523240" y="2054860"/>
            <a:ext cx="3347085" cy="4613275"/>
          </a:xfrm>
          <a:prstGeom prst="rect">
            <a:avLst/>
          </a:prstGeom>
          <a:gradFill flip="none" rotWithShape="1">
            <a:gsLst>
              <a:gs pos="0">
                <a:srgbClr val="DF0E15"/>
              </a:gs>
              <a:gs pos="100000">
                <a:srgbClr val="FE7F52">
                  <a:alpha val="0"/>
                </a:srgbClr>
              </a:gs>
            </a:gsLst>
            <a:lin ang="189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2400">
              <a:solidFill>
                <a:schemeClr val="bg1"/>
              </a:solidFill>
              <a:latin typeface="宋体" panose="02010600030101010101" pitchFamily="2" charset="-122"/>
              <a:ea typeface="宋体" panose="02010600030101010101" pitchFamily="2" charset="-122"/>
              <a:sym typeface="宋体" panose="02010600030101010101" pitchFamily="2" charset="-122"/>
            </a:endParaRPr>
          </a:p>
        </p:txBody>
      </p:sp>
      <p:sp>
        <p:nvSpPr>
          <p:cNvPr id="6" name="矩形 5"/>
          <p:cNvSpPr/>
          <p:nvPr/>
        </p:nvSpPr>
        <p:spPr>
          <a:xfrm>
            <a:off x="876300" y="2030730"/>
            <a:ext cx="3311525" cy="449072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sz="2400" dirty="0">
              <a:solidFill>
                <a:schemeClr val="bg1"/>
              </a:solidFill>
              <a:latin typeface="宋体" panose="02010600030101010101" pitchFamily="2" charset="-122"/>
              <a:ea typeface="宋体" panose="02010600030101010101" pitchFamily="2" charset="-122"/>
              <a:sym typeface="宋体" panose="02010600030101010101" pitchFamily="2" charset="-122"/>
            </a:endParaRPr>
          </a:p>
        </p:txBody>
      </p:sp>
      <p:sp>
        <p:nvSpPr>
          <p:cNvPr id="9" name="平行四边形 8"/>
          <p:cNvSpPr/>
          <p:nvPr/>
        </p:nvSpPr>
        <p:spPr>
          <a:xfrm>
            <a:off x="0" y="264707"/>
            <a:ext cx="12192000" cy="587115"/>
          </a:xfrm>
          <a:prstGeom prst="parallelogram">
            <a:avLst>
              <a:gd name="adj" fmla="val 0"/>
            </a:avLst>
          </a:prstGeom>
          <a:gradFill flip="none" rotWithShape="1">
            <a:gsLst>
              <a:gs pos="0">
                <a:srgbClr val="DF0E15"/>
              </a:gs>
              <a:gs pos="100000">
                <a:srgbClr val="FE7F52"/>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400" dirty="0">
                <a:solidFill>
                  <a:schemeClr val="bg1"/>
                </a:solidFill>
                <a:latin typeface="宋体" panose="02010600030101010101" pitchFamily="2" charset="-122"/>
                <a:ea typeface="宋体" panose="02010600030101010101" pitchFamily="2" charset="-122"/>
                <a:sym typeface="宋体" panose="02010600030101010101" pitchFamily="2" charset="-122"/>
              </a:rPr>
              <a:t> </a:t>
            </a:r>
            <a:endParaRPr lang="zh-CN" altLang="en-US" sz="2400" dirty="0">
              <a:solidFill>
                <a:schemeClr val="bg1"/>
              </a:solidFill>
              <a:latin typeface="宋体" panose="02010600030101010101" pitchFamily="2" charset="-122"/>
              <a:ea typeface="宋体" panose="02010600030101010101" pitchFamily="2" charset="-122"/>
              <a:sym typeface="宋体" panose="02010600030101010101" pitchFamily="2" charset="-122"/>
            </a:endParaRPr>
          </a:p>
        </p:txBody>
      </p:sp>
      <p:grpSp>
        <p:nvGrpSpPr>
          <p:cNvPr id="3" name="组合 2"/>
          <p:cNvGrpSpPr/>
          <p:nvPr/>
        </p:nvGrpSpPr>
        <p:grpSpPr>
          <a:xfrm>
            <a:off x="298450" y="264707"/>
            <a:ext cx="565007" cy="568402"/>
            <a:chOff x="467606" y="208867"/>
            <a:chExt cx="565007" cy="568402"/>
          </a:xfrm>
        </p:grpSpPr>
        <p:sp>
          <p:nvSpPr>
            <p:cNvPr id="4" name="椭圆 3"/>
            <p:cNvSpPr/>
            <p:nvPr/>
          </p:nvSpPr>
          <p:spPr>
            <a:xfrm>
              <a:off x="467606" y="208867"/>
              <a:ext cx="565007" cy="568402"/>
            </a:xfrm>
            <a:prstGeom prst="ellipse">
              <a:avLst/>
            </a:prstGeom>
            <a:solidFill>
              <a:schemeClr val="bg1"/>
            </a:solidFill>
            <a:ln>
              <a:solidFill>
                <a:srgbClr val="DF0E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2">
                    <a:lumMod val="25000"/>
                  </a:schemeClr>
                </a:solidFill>
                <a:latin typeface="宋体" panose="02010600030101010101" pitchFamily="2" charset="-122"/>
                <a:ea typeface="宋体" panose="02010600030101010101" pitchFamily="2" charset="-122"/>
                <a:sym typeface="宋体" panose="02010600030101010101" pitchFamily="2" charset="-122"/>
              </a:endParaRPr>
            </a:p>
          </p:txBody>
        </p:sp>
        <p:sp>
          <p:nvSpPr>
            <p:cNvPr id="5" name="星形: 五角 4"/>
            <p:cNvSpPr/>
            <p:nvPr/>
          </p:nvSpPr>
          <p:spPr>
            <a:xfrm rot="6500145" flipV="1">
              <a:off x="502719" y="253387"/>
              <a:ext cx="479364" cy="479361"/>
            </a:xfrm>
            <a:prstGeom prst="star5">
              <a:avLst/>
            </a:prstGeom>
            <a:gradFill flip="none" rotWithShape="1">
              <a:gsLst>
                <a:gs pos="0">
                  <a:srgbClr val="DF0E15"/>
                </a:gs>
                <a:gs pos="100000">
                  <a:srgbClr val="FE7F52"/>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2400">
                <a:solidFill>
                  <a:schemeClr val="bg1"/>
                </a:solidFill>
                <a:latin typeface="宋体" panose="02010600030101010101" pitchFamily="2" charset="-122"/>
                <a:ea typeface="宋体" panose="02010600030101010101" pitchFamily="2" charset="-122"/>
                <a:sym typeface="宋体" panose="02010600030101010101" pitchFamily="2" charset="-122"/>
              </a:endParaRPr>
            </a:p>
          </p:txBody>
        </p:sp>
      </p:grpSp>
      <p:cxnSp>
        <p:nvCxnSpPr>
          <p:cNvPr id="7" name="直接连接符 6"/>
          <p:cNvCxnSpPr>
            <a:stCxn id="11" idx="3"/>
          </p:cNvCxnSpPr>
          <p:nvPr/>
        </p:nvCxnSpPr>
        <p:spPr>
          <a:xfrm flipV="1">
            <a:off x="6111240" y="551180"/>
            <a:ext cx="6080760" cy="19685"/>
          </a:xfrm>
          <a:prstGeom prst="line">
            <a:avLst/>
          </a:prstGeom>
          <a:ln>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839470" y="1997075"/>
            <a:ext cx="10829925" cy="4636135"/>
          </a:xfrm>
          <a:prstGeom prst="rect">
            <a:avLst/>
          </a:prstGeom>
          <a:noFill/>
        </p:spPr>
        <p:txBody>
          <a:bodyPr wrap="square">
            <a:spAutoFit/>
          </a:bodyPr>
          <a:lstStyle>
            <a:defPPr>
              <a:defRPr lang="zh-CN"/>
            </a:defPPr>
            <a:lvl1pPr>
              <a:lnSpc>
                <a:spcPct val="132000"/>
              </a:lnSpc>
              <a:defRPr sz="1600">
                <a:solidFill>
                  <a:schemeClr val="bg2">
                    <a:lumMod val="25000"/>
                  </a:schemeClr>
                </a:solidFill>
                <a:latin typeface="+mn-ea"/>
              </a:defRPr>
            </a:lvl1pPr>
          </a:lstStyle>
          <a:p>
            <a:r>
              <a:rPr lang="en-US" sz="2400" b="1" dirty="0">
                <a:solidFill>
                  <a:srgbClr val="FF0000"/>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   </a:t>
            </a:r>
            <a:r>
              <a:rPr sz="2400" b="1" dirty="0">
                <a:solidFill>
                  <a:srgbClr val="FF0000"/>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1</a:t>
            </a:r>
            <a:r>
              <a:rPr lang="zh-CN" sz="2400" b="1" dirty="0">
                <a:solidFill>
                  <a:srgbClr val="FF0000"/>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a:t>
            </a:r>
            <a:r>
              <a:rPr sz="2400" b="1" dirty="0">
                <a:solidFill>
                  <a:srgbClr val="FF0000"/>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观点</a:t>
            </a:r>
            <a:r>
              <a:rPr sz="1600" b="1" dirty="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a:t>
            </a:r>
            <a:r>
              <a:rPr b="1" dirty="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这是文章和演讲的核心，就是你要说明一个什么观点，一要明确，二要紧紧围绕这个观点去组织材料和演讲。</a:t>
            </a:r>
          </a:p>
          <a:p>
            <a:r>
              <a:rPr sz="2400" b="1" dirty="0">
                <a:solidFill>
                  <a:srgbClr val="FF0000"/>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   2、事例</a:t>
            </a:r>
            <a:r>
              <a:rPr sz="1600" b="1" dirty="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a:t>
            </a:r>
            <a:r>
              <a:rPr b="1" dirty="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用具体的事例来佐证自己的观点。这个事例可以是一人一事，边叙述边议论，一事一议；也可以是相关连的几个事例，叙事和议论相结合，夹叙夹议。选好事例是重点，观点和情感，都是从事例中产生的。</a:t>
            </a:r>
          </a:p>
          <a:p>
            <a:r>
              <a:rPr sz="2400" b="1" dirty="0">
                <a:solidFill>
                  <a:srgbClr val="FF0000"/>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   3、议论</a:t>
            </a:r>
            <a:r>
              <a:rPr b="1" dirty="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。根据事例对自己的观点进行理论上的分析和阐述，使之升华思想境界的高度。最好能提炼出“金句”，给人耳目一新或醍醐灌顶的感觉。</a:t>
            </a:r>
          </a:p>
          <a:p>
            <a:r>
              <a:rPr b="1" dirty="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议论部分一定要与事例和观点有着紧密的逻辑关联。</a:t>
            </a:r>
          </a:p>
          <a:p>
            <a:r>
              <a:rPr b="1" dirty="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（我为足球生）</a:t>
            </a:r>
          </a:p>
          <a:p>
            <a:r>
              <a:rPr b="1" dirty="0">
                <a:solidFill>
                  <a:schemeClr val="tx1"/>
                </a:solidFill>
                <a:latin typeface="楷体" panose="02010609060101010101" charset="-122"/>
                <a:ea typeface="楷体" panose="02010609060101010101" charset="-122"/>
                <a:cs typeface="宋体" panose="02010600030101010101" pitchFamily="2" charset="-122"/>
                <a:sym typeface="宋体" panose="02010600030101010101" pitchFamily="2" charset="-122"/>
              </a:rPr>
              <a:t>有的人为了出名去踢球，名气大了，他就跑不快了。</a:t>
            </a:r>
          </a:p>
          <a:p>
            <a:r>
              <a:rPr b="1" dirty="0">
                <a:solidFill>
                  <a:schemeClr val="tx1"/>
                </a:solidFill>
                <a:latin typeface="楷体" panose="02010609060101010101" charset="-122"/>
                <a:ea typeface="楷体" panose="02010609060101010101" charset="-122"/>
                <a:cs typeface="宋体" panose="02010600030101010101" pitchFamily="2" charset="-122"/>
                <a:sym typeface="宋体" panose="02010600030101010101" pitchFamily="2" charset="-122"/>
              </a:rPr>
              <a:t>有的人为了挣钱去踢球，钱挣多了，他就不会踢了。</a:t>
            </a:r>
          </a:p>
          <a:p>
            <a:r>
              <a:rPr sz="2400" b="1" dirty="0">
                <a:solidFill>
                  <a:srgbClr val="FF0000"/>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   4、抒情</a:t>
            </a:r>
            <a:r>
              <a:rPr b="1" dirty="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。在叙事议论过程中或者结尾，让情感得到喷发，但不是通过喊叫表现出来的。它可以是自己的感受和决心态度，也可以是号召性的提议，引起听众的共鸣。</a:t>
            </a:r>
          </a:p>
        </p:txBody>
      </p:sp>
      <p:sp>
        <p:nvSpPr>
          <p:cNvPr id="14" name="半闭框 13"/>
          <p:cNvSpPr/>
          <p:nvPr/>
        </p:nvSpPr>
        <p:spPr>
          <a:xfrm rot="5400000">
            <a:off x="10707370" y="2080895"/>
            <a:ext cx="1097280" cy="1028700"/>
          </a:xfrm>
          <a:prstGeom prst="halfFrame">
            <a:avLst>
              <a:gd name="adj1" fmla="val 9876"/>
              <a:gd name="adj2" fmla="val 9876"/>
            </a:avLst>
          </a:prstGeom>
          <a:gradFill flip="none" rotWithShape="1">
            <a:gsLst>
              <a:gs pos="0">
                <a:srgbClr val="DF0E15"/>
              </a:gs>
              <a:gs pos="100000">
                <a:srgbClr val="FE7F52"/>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sz="2400" dirty="0">
              <a:solidFill>
                <a:schemeClr val="bg1"/>
              </a:solidFill>
              <a:latin typeface="宋体" panose="02010600030101010101" pitchFamily="2" charset="-122"/>
              <a:ea typeface="宋体" panose="02010600030101010101" pitchFamily="2" charset="-122"/>
              <a:sym typeface="宋体" panose="02010600030101010101" pitchFamily="2" charset="-122"/>
            </a:endParaRPr>
          </a:p>
        </p:txBody>
      </p:sp>
      <p:grpSp>
        <p:nvGrpSpPr>
          <p:cNvPr id="16" name="组合 15"/>
          <p:cNvGrpSpPr/>
          <p:nvPr/>
        </p:nvGrpSpPr>
        <p:grpSpPr>
          <a:xfrm>
            <a:off x="9539748" y="6520577"/>
            <a:ext cx="1219200" cy="260391"/>
            <a:chOff x="4349587" y="1669855"/>
            <a:chExt cx="2530607" cy="540474"/>
          </a:xfrm>
          <a:solidFill>
            <a:srgbClr val="D91C21"/>
          </a:solidFill>
        </p:grpSpPr>
        <p:sp>
          <p:nvSpPr>
            <p:cNvPr id="17" name="五角星 40"/>
            <p:cNvSpPr/>
            <p:nvPr/>
          </p:nvSpPr>
          <p:spPr>
            <a:xfrm>
              <a:off x="5987638" y="1711127"/>
              <a:ext cx="494847" cy="457930"/>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sp>
          <p:nvSpPr>
            <p:cNvPr id="18" name="五角星 41"/>
            <p:cNvSpPr/>
            <p:nvPr/>
          </p:nvSpPr>
          <p:spPr>
            <a:xfrm>
              <a:off x="6502434" y="1765303"/>
              <a:ext cx="377760" cy="349577"/>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sp>
          <p:nvSpPr>
            <p:cNvPr id="19" name="五角星 40"/>
            <p:cNvSpPr/>
            <p:nvPr/>
          </p:nvSpPr>
          <p:spPr>
            <a:xfrm>
              <a:off x="5321596" y="1669855"/>
              <a:ext cx="584046" cy="54047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grpSp>
          <p:nvGrpSpPr>
            <p:cNvPr id="20" name="组合 19"/>
            <p:cNvGrpSpPr/>
            <p:nvPr/>
          </p:nvGrpSpPr>
          <p:grpSpPr>
            <a:xfrm flipH="1">
              <a:off x="4349587" y="1711127"/>
              <a:ext cx="892556" cy="457930"/>
              <a:chOff x="4349587" y="1711127"/>
              <a:chExt cx="892556" cy="457930"/>
            </a:xfrm>
            <a:grpFill/>
          </p:grpSpPr>
          <p:sp>
            <p:nvSpPr>
              <p:cNvPr id="21" name="五角星 40"/>
              <p:cNvSpPr/>
              <p:nvPr/>
            </p:nvSpPr>
            <p:spPr>
              <a:xfrm>
                <a:off x="4349587" y="1711127"/>
                <a:ext cx="494847" cy="457930"/>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sp>
            <p:nvSpPr>
              <p:cNvPr id="22" name="五角星 41"/>
              <p:cNvSpPr/>
              <p:nvPr/>
            </p:nvSpPr>
            <p:spPr>
              <a:xfrm>
                <a:off x="4864383" y="1765303"/>
                <a:ext cx="377760" cy="349577"/>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grpSp>
      </p:grpSp>
      <p:cxnSp>
        <p:nvCxnSpPr>
          <p:cNvPr id="23" name="直接连接符 22"/>
          <p:cNvCxnSpPr/>
          <p:nvPr/>
        </p:nvCxnSpPr>
        <p:spPr>
          <a:xfrm>
            <a:off x="4047490" y="6633210"/>
            <a:ext cx="5584825" cy="34925"/>
          </a:xfrm>
          <a:prstGeom prst="line">
            <a:avLst/>
          </a:prstGeom>
          <a:ln>
            <a:solidFill>
              <a:srgbClr val="D91C21"/>
            </a:solidFill>
            <a:prstDash val="lgDash"/>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956945" y="309880"/>
            <a:ext cx="5154295" cy="521970"/>
          </a:xfrm>
          <a:prstGeom prst="rect">
            <a:avLst/>
          </a:prstGeom>
          <a:noFill/>
        </p:spPr>
        <p:txBody>
          <a:bodyPr wrap="square" rtlCol="0">
            <a:spAutoFit/>
          </a:bodyPr>
          <a:lstStyle/>
          <a:p>
            <a:pPr algn="dist"/>
            <a:r>
              <a:rPr lang="zh-CN" altLang="en-US" sz="2800" dirty="0">
                <a:solidFill>
                  <a:schemeClr val="bg1"/>
                </a:solidFill>
                <a:latin typeface="楷体" panose="02010609060101010101" charset="-122"/>
                <a:ea typeface="楷体" panose="02010609060101010101" charset="-122"/>
                <a:cs typeface="楷体" panose="02010609060101010101" charset="-122"/>
                <a:sym typeface="宋体" panose="02010600030101010101" pitchFamily="2" charset="-122"/>
              </a:rPr>
              <a:t>演讲要想赢 讲好事理情</a:t>
            </a:r>
          </a:p>
        </p:txBody>
      </p:sp>
      <p:sp>
        <p:nvSpPr>
          <p:cNvPr id="12" name="文本框 11"/>
          <p:cNvSpPr txBox="1"/>
          <p:nvPr/>
        </p:nvSpPr>
        <p:spPr>
          <a:xfrm>
            <a:off x="421788" y="1008021"/>
            <a:ext cx="11348423" cy="587115"/>
          </a:xfrm>
          <a:prstGeom prst="roundRect">
            <a:avLst>
              <a:gd name="adj" fmla="val 50000"/>
            </a:avLst>
          </a:prstGeom>
          <a:gradFill flip="none" rotWithShape="1">
            <a:gsLst>
              <a:gs pos="0">
                <a:srgbClr val="DF0E15"/>
              </a:gs>
              <a:gs pos="100000">
                <a:srgbClr val="FE7F52"/>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defRPr sz="2400">
                <a:solidFill>
                  <a:schemeClr val="bg1"/>
                </a:solidFill>
                <a:latin typeface="思源黑体 CN Medium" panose="020B0600000000000000" pitchFamily="34" charset="-122"/>
                <a:ea typeface="思源黑体 CN Medium" panose="020B0600000000000000" pitchFamily="34"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a:r>
              <a:rPr lang="en-US" altLang="zh-CN" dirty="0">
                <a:latin typeface="宋体" panose="02010600030101010101" pitchFamily="2" charset="-122"/>
                <a:ea typeface="宋体" panose="02010600030101010101" pitchFamily="2" charset="-122"/>
                <a:sym typeface="宋体" panose="02010600030101010101" pitchFamily="2" charset="-122"/>
              </a:rPr>
              <a:t>1.</a:t>
            </a:r>
            <a:r>
              <a:rPr lang="en-US" altLang="zh-CN" dirty="0">
                <a:latin typeface="楷体" panose="02010609060101010101" charset="-122"/>
                <a:ea typeface="楷体" panose="02010609060101010101" charset="-122"/>
                <a:sym typeface="宋体" panose="02010600030101010101" pitchFamily="2" charset="-122"/>
              </a:rPr>
              <a:t>好的演讲稿是演讲的前提</a:t>
            </a:r>
          </a:p>
        </p:txBody>
      </p:sp>
      <p:grpSp>
        <p:nvGrpSpPr>
          <p:cNvPr id="24" name="组合 23"/>
          <p:cNvGrpSpPr/>
          <p:nvPr/>
        </p:nvGrpSpPr>
        <p:grpSpPr>
          <a:xfrm>
            <a:off x="9539748" y="1920637"/>
            <a:ext cx="1219200" cy="260391"/>
            <a:chOff x="4349587" y="1669855"/>
            <a:chExt cx="2530607" cy="540474"/>
          </a:xfrm>
          <a:solidFill>
            <a:srgbClr val="D91C21"/>
          </a:solidFill>
        </p:grpSpPr>
        <p:sp>
          <p:nvSpPr>
            <p:cNvPr id="25" name="五角星 40"/>
            <p:cNvSpPr/>
            <p:nvPr/>
          </p:nvSpPr>
          <p:spPr>
            <a:xfrm>
              <a:off x="5987638" y="1711127"/>
              <a:ext cx="494847" cy="457930"/>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sp>
          <p:nvSpPr>
            <p:cNvPr id="26" name="五角星 41"/>
            <p:cNvSpPr/>
            <p:nvPr/>
          </p:nvSpPr>
          <p:spPr>
            <a:xfrm>
              <a:off x="6502434" y="1765303"/>
              <a:ext cx="377760" cy="349577"/>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sp>
          <p:nvSpPr>
            <p:cNvPr id="27" name="五角星 40"/>
            <p:cNvSpPr/>
            <p:nvPr/>
          </p:nvSpPr>
          <p:spPr>
            <a:xfrm>
              <a:off x="5321596" y="1669855"/>
              <a:ext cx="584046" cy="54047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grpSp>
          <p:nvGrpSpPr>
            <p:cNvPr id="28" name="组合 27"/>
            <p:cNvGrpSpPr/>
            <p:nvPr/>
          </p:nvGrpSpPr>
          <p:grpSpPr>
            <a:xfrm flipH="1">
              <a:off x="4349587" y="1711127"/>
              <a:ext cx="892556" cy="457930"/>
              <a:chOff x="4349587" y="1711127"/>
              <a:chExt cx="892556" cy="457930"/>
            </a:xfrm>
            <a:grpFill/>
          </p:grpSpPr>
          <p:sp>
            <p:nvSpPr>
              <p:cNvPr id="29" name="五角星 40"/>
              <p:cNvSpPr/>
              <p:nvPr/>
            </p:nvSpPr>
            <p:spPr>
              <a:xfrm>
                <a:off x="4349587" y="1711127"/>
                <a:ext cx="494847" cy="457930"/>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sp>
            <p:nvSpPr>
              <p:cNvPr id="30" name="五角星 41"/>
              <p:cNvSpPr/>
              <p:nvPr/>
            </p:nvSpPr>
            <p:spPr>
              <a:xfrm>
                <a:off x="4864383" y="1765303"/>
                <a:ext cx="377760" cy="349577"/>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grpSp>
      </p:grpSp>
      <p:cxnSp>
        <p:nvCxnSpPr>
          <p:cNvPr id="2" name="直接连接符 1"/>
          <p:cNvCxnSpPr>
            <a:endCxn id="30" idx="4"/>
          </p:cNvCxnSpPr>
          <p:nvPr/>
        </p:nvCxnSpPr>
        <p:spPr>
          <a:xfrm flipV="1">
            <a:off x="1033780" y="2030730"/>
            <a:ext cx="8505825" cy="24765"/>
          </a:xfrm>
          <a:prstGeom prst="line">
            <a:avLst/>
          </a:prstGeom>
          <a:ln>
            <a:solidFill>
              <a:srgbClr val="D91C21"/>
            </a:solidFill>
            <a:prstDash val="lgDash"/>
          </a:ln>
        </p:spPr>
        <p:style>
          <a:lnRef idx="1">
            <a:schemeClr val="accent1"/>
          </a:lnRef>
          <a:fillRef idx="0">
            <a:schemeClr val="accent1"/>
          </a:fillRef>
          <a:effectRef idx="0">
            <a:schemeClr val="accent1"/>
          </a:effectRef>
          <a:fontRef idx="minor">
            <a:schemeClr val="tx1"/>
          </a:fontRef>
        </p:style>
      </p:cxnSp>
      <p:sp>
        <p:nvSpPr>
          <p:cNvPr id="31" name="文本框 30"/>
          <p:cNvSpPr txBox="1"/>
          <p:nvPr/>
        </p:nvSpPr>
        <p:spPr>
          <a:xfrm>
            <a:off x="839470" y="1595120"/>
            <a:ext cx="3208020" cy="460375"/>
          </a:xfrm>
          <a:prstGeom prst="rect">
            <a:avLst/>
          </a:prstGeom>
          <a:noFill/>
        </p:spPr>
        <p:txBody>
          <a:bodyPr wrap="square">
            <a:spAutoFit/>
          </a:bodyPr>
          <a:lstStyle>
            <a:defPPr>
              <a:defRPr lang="zh-CN"/>
            </a:defPPr>
            <a:lvl1pPr>
              <a:defRPr sz="2400">
                <a:solidFill>
                  <a:srgbClr val="B30D1D"/>
                </a:solidFill>
                <a:latin typeface="思源黑体 CN Medium" panose="020B0600000000000000" pitchFamily="34" charset="-122"/>
                <a:ea typeface="思源黑体 CN Medium" panose="020B0600000000000000" pitchFamily="34" charset="-122"/>
              </a:defRPr>
            </a:lvl1pPr>
          </a:lstStyle>
          <a:p>
            <a:r>
              <a:rPr lang="zh-CN" b="1" dirty="0">
                <a:solidFill>
                  <a:srgbClr val="FF0000"/>
                </a:solidFill>
                <a:latin typeface="楷体" panose="02010609060101010101" charset="-122"/>
                <a:ea typeface="楷体" panose="02010609060101010101" charset="-122"/>
                <a:cs typeface="楷体" panose="02010609060101010101" charset="-122"/>
                <a:sym typeface="宋体" panose="02010600030101010101" pitchFamily="2" charset="-122"/>
              </a:rPr>
              <a:t>演讲稿要包含4个成分：</a:t>
            </a:r>
          </a:p>
        </p:txBody>
      </p:sp>
    </p:spTree>
  </p:cSld>
  <p:clrMapOvr>
    <a:masterClrMapping/>
  </p:clrMapOvr>
  <mc:AlternateContent xmlns:mc="http://schemas.openxmlformats.org/markup-compatibility/2006">
    <mc:Choice xmlns="" xmlns:p14="http://schemas.microsoft.com/office/powerpoint/2010/main" Requires="p14">
      <p:transition spd="slow" p14:dur="1500">
        <p:random/>
      </p:transition>
    </mc:Choice>
    <mc:Fallback>
      <p:transition spd="slow">
        <p:random/>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552450" y="1162685"/>
            <a:ext cx="3347085" cy="5248910"/>
          </a:xfrm>
          <a:prstGeom prst="rect">
            <a:avLst/>
          </a:prstGeom>
          <a:gradFill flip="none" rotWithShape="1">
            <a:gsLst>
              <a:gs pos="0">
                <a:srgbClr val="DF0E15"/>
              </a:gs>
              <a:gs pos="100000">
                <a:srgbClr val="FE7F52">
                  <a:alpha val="0"/>
                </a:srgbClr>
              </a:gs>
            </a:gsLst>
            <a:lin ang="189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2400">
              <a:solidFill>
                <a:schemeClr val="bg1"/>
              </a:solidFill>
              <a:latin typeface="宋体" panose="02010600030101010101" pitchFamily="2" charset="-122"/>
              <a:ea typeface="宋体" panose="02010600030101010101" pitchFamily="2" charset="-122"/>
              <a:sym typeface="宋体" panose="02010600030101010101" pitchFamily="2" charset="-122"/>
            </a:endParaRPr>
          </a:p>
        </p:txBody>
      </p:sp>
      <p:sp>
        <p:nvSpPr>
          <p:cNvPr id="6" name="矩形 5"/>
          <p:cNvSpPr/>
          <p:nvPr/>
        </p:nvSpPr>
        <p:spPr>
          <a:xfrm>
            <a:off x="876300" y="1162685"/>
            <a:ext cx="3311525" cy="4938395"/>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sz="2400" dirty="0">
              <a:solidFill>
                <a:schemeClr val="bg1"/>
              </a:solidFill>
              <a:latin typeface="宋体" panose="02010600030101010101" pitchFamily="2" charset="-122"/>
              <a:ea typeface="宋体" panose="02010600030101010101" pitchFamily="2" charset="-122"/>
              <a:sym typeface="宋体" panose="02010600030101010101" pitchFamily="2" charset="-122"/>
            </a:endParaRPr>
          </a:p>
        </p:txBody>
      </p:sp>
      <p:sp>
        <p:nvSpPr>
          <p:cNvPr id="9" name="平行四边形 8"/>
          <p:cNvSpPr/>
          <p:nvPr/>
        </p:nvSpPr>
        <p:spPr>
          <a:xfrm>
            <a:off x="0" y="264707"/>
            <a:ext cx="12192000" cy="587115"/>
          </a:xfrm>
          <a:prstGeom prst="parallelogram">
            <a:avLst>
              <a:gd name="adj" fmla="val 0"/>
            </a:avLst>
          </a:prstGeom>
          <a:gradFill flip="none" rotWithShape="1">
            <a:gsLst>
              <a:gs pos="0">
                <a:srgbClr val="DF0E15"/>
              </a:gs>
              <a:gs pos="100000">
                <a:srgbClr val="FE7F52"/>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400" dirty="0">
                <a:solidFill>
                  <a:schemeClr val="bg1"/>
                </a:solidFill>
                <a:latin typeface="宋体" panose="02010600030101010101" pitchFamily="2" charset="-122"/>
                <a:ea typeface="宋体" panose="02010600030101010101" pitchFamily="2" charset="-122"/>
                <a:sym typeface="宋体" panose="02010600030101010101" pitchFamily="2" charset="-122"/>
              </a:rPr>
              <a:t> </a:t>
            </a:r>
            <a:endParaRPr lang="zh-CN" altLang="en-US" sz="2400" dirty="0">
              <a:solidFill>
                <a:schemeClr val="bg1"/>
              </a:solidFill>
              <a:latin typeface="宋体" panose="02010600030101010101" pitchFamily="2" charset="-122"/>
              <a:ea typeface="宋体" panose="02010600030101010101" pitchFamily="2" charset="-122"/>
              <a:sym typeface="宋体" panose="02010600030101010101" pitchFamily="2" charset="-122"/>
            </a:endParaRPr>
          </a:p>
        </p:txBody>
      </p:sp>
      <p:grpSp>
        <p:nvGrpSpPr>
          <p:cNvPr id="3" name="组合 2"/>
          <p:cNvGrpSpPr/>
          <p:nvPr/>
        </p:nvGrpSpPr>
        <p:grpSpPr>
          <a:xfrm>
            <a:off x="298450" y="264707"/>
            <a:ext cx="565007" cy="568402"/>
            <a:chOff x="467606" y="208867"/>
            <a:chExt cx="565007" cy="568402"/>
          </a:xfrm>
        </p:grpSpPr>
        <p:sp>
          <p:nvSpPr>
            <p:cNvPr id="4" name="椭圆 3"/>
            <p:cNvSpPr/>
            <p:nvPr/>
          </p:nvSpPr>
          <p:spPr>
            <a:xfrm>
              <a:off x="467606" y="208867"/>
              <a:ext cx="565007" cy="568402"/>
            </a:xfrm>
            <a:prstGeom prst="ellipse">
              <a:avLst/>
            </a:prstGeom>
            <a:solidFill>
              <a:schemeClr val="bg1"/>
            </a:solidFill>
            <a:ln>
              <a:solidFill>
                <a:srgbClr val="DF0E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2">
                    <a:lumMod val="25000"/>
                  </a:schemeClr>
                </a:solidFill>
                <a:latin typeface="宋体" panose="02010600030101010101" pitchFamily="2" charset="-122"/>
                <a:ea typeface="宋体" panose="02010600030101010101" pitchFamily="2" charset="-122"/>
                <a:sym typeface="宋体" panose="02010600030101010101" pitchFamily="2" charset="-122"/>
              </a:endParaRPr>
            </a:p>
          </p:txBody>
        </p:sp>
        <p:sp>
          <p:nvSpPr>
            <p:cNvPr id="5" name="星形: 五角 4"/>
            <p:cNvSpPr/>
            <p:nvPr/>
          </p:nvSpPr>
          <p:spPr>
            <a:xfrm rot="6500145" flipV="1">
              <a:off x="502719" y="253387"/>
              <a:ext cx="479364" cy="479361"/>
            </a:xfrm>
            <a:prstGeom prst="star5">
              <a:avLst/>
            </a:prstGeom>
            <a:gradFill flip="none" rotWithShape="1">
              <a:gsLst>
                <a:gs pos="0">
                  <a:srgbClr val="DF0E15"/>
                </a:gs>
                <a:gs pos="100000">
                  <a:srgbClr val="FE7F52"/>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2400">
                <a:solidFill>
                  <a:schemeClr val="bg1"/>
                </a:solidFill>
                <a:latin typeface="宋体" panose="02010600030101010101" pitchFamily="2" charset="-122"/>
                <a:ea typeface="宋体" panose="02010600030101010101" pitchFamily="2" charset="-122"/>
                <a:sym typeface="宋体" panose="02010600030101010101" pitchFamily="2" charset="-122"/>
              </a:endParaRPr>
            </a:p>
          </p:txBody>
        </p:sp>
      </p:grpSp>
      <p:cxnSp>
        <p:nvCxnSpPr>
          <p:cNvPr id="7" name="直接连接符 6"/>
          <p:cNvCxnSpPr>
            <a:stCxn id="11" idx="3"/>
          </p:cNvCxnSpPr>
          <p:nvPr/>
        </p:nvCxnSpPr>
        <p:spPr>
          <a:xfrm flipV="1">
            <a:off x="6111240" y="551180"/>
            <a:ext cx="6080760" cy="19685"/>
          </a:xfrm>
          <a:prstGeom prst="line">
            <a:avLst/>
          </a:prstGeom>
          <a:ln>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957580" y="1253490"/>
            <a:ext cx="10741660" cy="4558030"/>
          </a:xfrm>
          <a:prstGeom prst="rect">
            <a:avLst/>
          </a:prstGeom>
          <a:noFill/>
        </p:spPr>
        <p:txBody>
          <a:bodyPr wrap="square">
            <a:spAutoFit/>
          </a:bodyPr>
          <a:lstStyle>
            <a:defPPr>
              <a:defRPr lang="zh-CN"/>
            </a:defPPr>
            <a:lvl1pPr>
              <a:lnSpc>
                <a:spcPct val="132000"/>
              </a:lnSpc>
              <a:defRPr sz="1600">
                <a:solidFill>
                  <a:schemeClr val="bg2">
                    <a:lumMod val="25000"/>
                  </a:schemeClr>
                </a:solidFill>
                <a:latin typeface="+mn-ea"/>
              </a:defRPr>
            </a:lvl1pPr>
          </a:lstStyle>
          <a:p>
            <a:r>
              <a:rPr lang="en-US" sz="2000" dirty="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    </a:t>
            </a:r>
            <a:r>
              <a:rPr sz="2000" b="1" dirty="0">
                <a:solidFill>
                  <a:srgbClr val="FF0000"/>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选择事例应考虑：</a:t>
            </a:r>
            <a:endParaRPr sz="1800" b="1" dirty="0">
              <a:solidFill>
                <a:srgbClr val="FF0000"/>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endParaRPr>
          </a:p>
          <a:p>
            <a:r>
              <a:rPr sz="1800" b="1" dirty="0">
                <a:solidFill>
                  <a:srgbClr val="FF0000"/>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    </a:t>
            </a:r>
            <a:r>
              <a:rPr sz="1800" dirty="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是否能准确地表现主题、是否有生动的情节，是否带有浓厚的感情色彩，是否能有力地证明自己的观点，还有是否适合演讲选手的表达。</a:t>
            </a:r>
          </a:p>
          <a:p>
            <a:r>
              <a:rPr sz="1800" dirty="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    演讲稿还要根据演讲者的性别、年龄设计。一般来说，女孩演讲，要注重情感的交流，词语柔美而温婉；男孩的演讲稿，可设计得充满激情，语句刚劲有力。</a:t>
            </a:r>
          </a:p>
          <a:p>
            <a:r>
              <a:rPr lang="en-US" sz="2000" dirty="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    </a:t>
            </a:r>
            <a:r>
              <a:rPr sz="2000" b="1" dirty="0">
                <a:solidFill>
                  <a:srgbClr val="FF0000"/>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文稿结构应考虑：</a:t>
            </a:r>
            <a:endParaRPr sz="1800" dirty="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endParaRPr>
          </a:p>
          <a:p>
            <a:r>
              <a:rPr sz="1800" b="1" dirty="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    逻辑性，</a:t>
            </a:r>
            <a:r>
              <a:rPr sz="1800" dirty="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要根据事例发掘出观点，要围绕这个事例阐述观点；</a:t>
            </a:r>
          </a:p>
          <a:p>
            <a:r>
              <a:rPr sz="1800" b="1" dirty="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    文学性，</a:t>
            </a:r>
            <a:r>
              <a:rPr sz="1800" dirty="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避免平铺直叙，要体现作者的文采。</a:t>
            </a:r>
          </a:p>
          <a:p>
            <a:r>
              <a:rPr sz="1800" b="1" dirty="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    如： </a:t>
            </a:r>
            <a:r>
              <a:rPr sz="1800" dirty="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花有重开日，人无再少年。”难道青春就是在家庭和学校的两点一线间折返跑么？是在“一去二三里”、“1+1=2”里重复着昨天的故事么？不，青春应该是豪情满怀的，应该有“世界那么大，我想去看看”的洒脱，应该有“时装那么多，我想去穿穿”的任性。但当我来到教室门口，看着那50多双求知的眼神，看着那近在咫尺的讲台，我知道，我的青春只有一次，它就在这里。</a:t>
            </a:r>
          </a:p>
        </p:txBody>
      </p:sp>
      <p:sp>
        <p:nvSpPr>
          <p:cNvPr id="14" name="半闭框 13"/>
          <p:cNvSpPr/>
          <p:nvPr/>
        </p:nvSpPr>
        <p:spPr>
          <a:xfrm rot="5400000">
            <a:off x="10636250" y="1158240"/>
            <a:ext cx="1097280" cy="1028700"/>
          </a:xfrm>
          <a:prstGeom prst="halfFrame">
            <a:avLst>
              <a:gd name="adj1" fmla="val 9876"/>
              <a:gd name="adj2" fmla="val 9876"/>
            </a:avLst>
          </a:prstGeom>
          <a:gradFill flip="none" rotWithShape="1">
            <a:gsLst>
              <a:gs pos="0">
                <a:srgbClr val="DF0E15"/>
              </a:gs>
              <a:gs pos="100000">
                <a:srgbClr val="FE7F52"/>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sz="2400" dirty="0">
              <a:solidFill>
                <a:schemeClr val="bg1"/>
              </a:solidFill>
              <a:latin typeface="宋体" panose="02010600030101010101" pitchFamily="2" charset="-122"/>
              <a:ea typeface="宋体" panose="02010600030101010101" pitchFamily="2" charset="-122"/>
              <a:sym typeface="宋体" panose="02010600030101010101" pitchFamily="2" charset="-122"/>
            </a:endParaRPr>
          </a:p>
        </p:txBody>
      </p:sp>
      <p:grpSp>
        <p:nvGrpSpPr>
          <p:cNvPr id="16" name="组合 15"/>
          <p:cNvGrpSpPr/>
          <p:nvPr/>
        </p:nvGrpSpPr>
        <p:grpSpPr>
          <a:xfrm>
            <a:off x="9632458" y="6231652"/>
            <a:ext cx="1219200" cy="260391"/>
            <a:chOff x="4349587" y="1669855"/>
            <a:chExt cx="2530607" cy="540474"/>
          </a:xfrm>
          <a:solidFill>
            <a:srgbClr val="D91C21"/>
          </a:solidFill>
        </p:grpSpPr>
        <p:sp>
          <p:nvSpPr>
            <p:cNvPr id="17" name="五角星 40"/>
            <p:cNvSpPr/>
            <p:nvPr/>
          </p:nvSpPr>
          <p:spPr>
            <a:xfrm>
              <a:off x="5987638" y="1711127"/>
              <a:ext cx="494847" cy="457930"/>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sp>
          <p:nvSpPr>
            <p:cNvPr id="18" name="五角星 41"/>
            <p:cNvSpPr/>
            <p:nvPr/>
          </p:nvSpPr>
          <p:spPr>
            <a:xfrm>
              <a:off x="6502434" y="1765303"/>
              <a:ext cx="377760" cy="349577"/>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sp>
          <p:nvSpPr>
            <p:cNvPr id="19" name="五角星 40"/>
            <p:cNvSpPr/>
            <p:nvPr/>
          </p:nvSpPr>
          <p:spPr>
            <a:xfrm>
              <a:off x="5321596" y="1669855"/>
              <a:ext cx="584046" cy="54047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grpSp>
          <p:nvGrpSpPr>
            <p:cNvPr id="20" name="组合 19"/>
            <p:cNvGrpSpPr/>
            <p:nvPr/>
          </p:nvGrpSpPr>
          <p:grpSpPr>
            <a:xfrm flipH="1">
              <a:off x="4349587" y="1711127"/>
              <a:ext cx="892556" cy="457930"/>
              <a:chOff x="4349587" y="1711127"/>
              <a:chExt cx="892556" cy="457930"/>
            </a:xfrm>
            <a:grpFill/>
          </p:grpSpPr>
          <p:sp>
            <p:nvSpPr>
              <p:cNvPr id="21" name="五角星 40"/>
              <p:cNvSpPr/>
              <p:nvPr/>
            </p:nvSpPr>
            <p:spPr>
              <a:xfrm>
                <a:off x="4349587" y="1711127"/>
                <a:ext cx="494847" cy="457930"/>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sp>
            <p:nvSpPr>
              <p:cNvPr id="22" name="五角星 41"/>
              <p:cNvSpPr/>
              <p:nvPr/>
            </p:nvSpPr>
            <p:spPr>
              <a:xfrm>
                <a:off x="4864383" y="1765303"/>
                <a:ext cx="377760" cy="349577"/>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grpSp>
      </p:grpSp>
      <p:cxnSp>
        <p:nvCxnSpPr>
          <p:cNvPr id="23" name="直接连接符 22"/>
          <p:cNvCxnSpPr/>
          <p:nvPr/>
        </p:nvCxnSpPr>
        <p:spPr>
          <a:xfrm>
            <a:off x="4057650" y="6410960"/>
            <a:ext cx="5584825" cy="34925"/>
          </a:xfrm>
          <a:prstGeom prst="line">
            <a:avLst/>
          </a:prstGeom>
          <a:ln>
            <a:solidFill>
              <a:srgbClr val="D91C21"/>
            </a:solidFill>
            <a:prstDash val="lgDash"/>
          </a:ln>
        </p:spPr>
        <p:style>
          <a:lnRef idx="1">
            <a:schemeClr val="accent1"/>
          </a:lnRef>
          <a:fillRef idx="0">
            <a:schemeClr val="accent1"/>
          </a:fillRef>
          <a:effectRef idx="0">
            <a:schemeClr val="accent1"/>
          </a:effectRef>
          <a:fontRef idx="minor">
            <a:schemeClr val="tx1"/>
          </a:fontRef>
        </p:style>
      </p:cxnSp>
      <p:grpSp>
        <p:nvGrpSpPr>
          <p:cNvPr id="24" name="组合 23"/>
          <p:cNvGrpSpPr/>
          <p:nvPr/>
        </p:nvGrpSpPr>
        <p:grpSpPr>
          <a:xfrm>
            <a:off x="9450848" y="1013222"/>
            <a:ext cx="1219200" cy="260391"/>
            <a:chOff x="4349587" y="1669855"/>
            <a:chExt cx="2530607" cy="540474"/>
          </a:xfrm>
          <a:solidFill>
            <a:srgbClr val="D91C21"/>
          </a:solidFill>
        </p:grpSpPr>
        <p:sp>
          <p:nvSpPr>
            <p:cNvPr id="25" name="五角星 40"/>
            <p:cNvSpPr/>
            <p:nvPr/>
          </p:nvSpPr>
          <p:spPr>
            <a:xfrm>
              <a:off x="5987638" y="1711127"/>
              <a:ext cx="494847" cy="457930"/>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sp>
          <p:nvSpPr>
            <p:cNvPr id="26" name="五角星 41"/>
            <p:cNvSpPr/>
            <p:nvPr/>
          </p:nvSpPr>
          <p:spPr>
            <a:xfrm>
              <a:off x="6502434" y="1765303"/>
              <a:ext cx="377760" cy="349577"/>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sp>
          <p:nvSpPr>
            <p:cNvPr id="27" name="五角星 40"/>
            <p:cNvSpPr/>
            <p:nvPr/>
          </p:nvSpPr>
          <p:spPr>
            <a:xfrm>
              <a:off x="5321596" y="1669855"/>
              <a:ext cx="584046" cy="54047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grpSp>
          <p:nvGrpSpPr>
            <p:cNvPr id="28" name="组合 27"/>
            <p:cNvGrpSpPr/>
            <p:nvPr/>
          </p:nvGrpSpPr>
          <p:grpSpPr>
            <a:xfrm flipH="1">
              <a:off x="4349587" y="1711127"/>
              <a:ext cx="892556" cy="457930"/>
              <a:chOff x="4349587" y="1711127"/>
              <a:chExt cx="892556" cy="457930"/>
            </a:xfrm>
            <a:grpFill/>
          </p:grpSpPr>
          <p:sp>
            <p:nvSpPr>
              <p:cNvPr id="29" name="五角星 40"/>
              <p:cNvSpPr/>
              <p:nvPr/>
            </p:nvSpPr>
            <p:spPr>
              <a:xfrm>
                <a:off x="4349587" y="1711127"/>
                <a:ext cx="494847" cy="457930"/>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sp>
            <p:nvSpPr>
              <p:cNvPr id="30" name="五角星 41"/>
              <p:cNvSpPr/>
              <p:nvPr/>
            </p:nvSpPr>
            <p:spPr>
              <a:xfrm>
                <a:off x="4864383" y="1765303"/>
                <a:ext cx="377760" cy="349577"/>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grpSp>
      </p:grpSp>
      <p:cxnSp>
        <p:nvCxnSpPr>
          <p:cNvPr id="2" name="直接连接符 1"/>
          <p:cNvCxnSpPr/>
          <p:nvPr/>
        </p:nvCxnSpPr>
        <p:spPr>
          <a:xfrm flipV="1">
            <a:off x="1052830" y="1123950"/>
            <a:ext cx="8439785" cy="38735"/>
          </a:xfrm>
          <a:prstGeom prst="line">
            <a:avLst/>
          </a:prstGeom>
          <a:ln>
            <a:solidFill>
              <a:srgbClr val="D91C21"/>
            </a:solidFill>
            <a:prstDash val="lgDash"/>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956945" y="309880"/>
            <a:ext cx="5154295" cy="521970"/>
          </a:xfrm>
          <a:prstGeom prst="rect">
            <a:avLst/>
          </a:prstGeom>
          <a:noFill/>
        </p:spPr>
        <p:txBody>
          <a:bodyPr wrap="square" rtlCol="0">
            <a:spAutoFit/>
          </a:bodyPr>
          <a:lstStyle/>
          <a:p>
            <a:pPr algn="dist"/>
            <a:r>
              <a:rPr lang="zh-CN" altLang="en-US" sz="2800" dirty="0">
                <a:solidFill>
                  <a:schemeClr val="bg1"/>
                </a:solidFill>
                <a:latin typeface="楷体" panose="02010609060101010101" charset="-122"/>
                <a:ea typeface="楷体" panose="02010609060101010101" charset="-122"/>
                <a:cs typeface="楷体" panose="02010609060101010101" charset="-122"/>
                <a:sym typeface="宋体" panose="02010600030101010101" pitchFamily="2" charset="-122"/>
              </a:rPr>
              <a:t>演讲要想赢 讲好事理情</a:t>
            </a:r>
          </a:p>
        </p:txBody>
      </p:sp>
    </p:spTree>
  </p:cSld>
  <p:clrMapOvr>
    <a:masterClrMapping/>
  </p:clrMapOvr>
  <mc:AlternateContent xmlns:mc="http://schemas.openxmlformats.org/markup-compatibility/2006">
    <mc:Choice xmlns="" xmlns:p14="http://schemas.microsoft.com/office/powerpoint/2010/main" Requires="p14">
      <p:transition spd="slow" p14:dur="1500">
        <p:random/>
      </p:transition>
    </mc:Choice>
    <mc:Fallback>
      <p:transition spd="slow">
        <p:random/>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552450" y="1162685"/>
            <a:ext cx="3347085" cy="5513070"/>
          </a:xfrm>
          <a:prstGeom prst="rect">
            <a:avLst/>
          </a:prstGeom>
          <a:gradFill flip="none" rotWithShape="1">
            <a:gsLst>
              <a:gs pos="0">
                <a:srgbClr val="DF0E15"/>
              </a:gs>
              <a:gs pos="100000">
                <a:srgbClr val="FE7F52">
                  <a:alpha val="0"/>
                </a:srgbClr>
              </a:gs>
            </a:gsLst>
            <a:lin ang="189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2400">
              <a:solidFill>
                <a:schemeClr val="bg1"/>
              </a:solidFill>
              <a:latin typeface="宋体" panose="02010600030101010101" pitchFamily="2" charset="-122"/>
              <a:ea typeface="宋体" panose="02010600030101010101" pitchFamily="2" charset="-122"/>
              <a:sym typeface="宋体" panose="02010600030101010101" pitchFamily="2" charset="-122"/>
            </a:endParaRPr>
          </a:p>
        </p:txBody>
      </p:sp>
      <p:sp>
        <p:nvSpPr>
          <p:cNvPr id="6" name="矩形 5"/>
          <p:cNvSpPr/>
          <p:nvPr/>
        </p:nvSpPr>
        <p:spPr>
          <a:xfrm>
            <a:off x="876300" y="1162685"/>
            <a:ext cx="3311525" cy="5248275"/>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sz="2400" dirty="0">
              <a:solidFill>
                <a:schemeClr val="bg1"/>
              </a:solidFill>
              <a:latin typeface="宋体" panose="02010600030101010101" pitchFamily="2" charset="-122"/>
              <a:ea typeface="宋体" panose="02010600030101010101" pitchFamily="2" charset="-122"/>
              <a:sym typeface="宋体" panose="02010600030101010101" pitchFamily="2" charset="-122"/>
            </a:endParaRPr>
          </a:p>
        </p:txBody>
      </p:sp>
      <p:sp>
        <p:nvSpPr>
          <p:cNvPr id="9" name="平行四边形 8"/>
          <p:cNvSpPr/>
          <p:nvPr/>
        </p:nvSpPr>
        <p:spPr>
          <a:xfrm>
            <a:off x="0" y="264707"/>
            <a:ext cx="12192000" cy="587115"/>
          </a:xfrm>
          <a:prstGeom prst="parallelogram">
            <a:avLst>
              <a:gd name="adj" fmla="val 0"/>
            </a:avLst>
          </a:prstGeom>
          <a:gradFill flip="none" rotWithShape="1">
            <a:gsLst>
              <a:gs pos="0">
                <a:srgbClr val="DF0E15"/>
              </a:gs>
              <a:gs pos="100000">
                <a:srgbClr val="FE7F52"/>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400" dirty="0">
                <a:solidFill>
                  <a:schemeClr val="bg1"/>
                </a:solidFill>
                <a:latin typeface="宋体" panose="02010600030101010101" pitchFamily="2" charset="-122"/>
                <a:ea typeface="宋体" panose="02010600030101010101" pitchFamily="2" charset="-122"/>
                <a:sym typeface="宋体" panose="02010600030101010101" pitchFamily="2" charset="-122"/>
              </a:rPr>
              <a:t> </a:t>
            </a:r>
            <a:endParaRPr lang="zh-CN" altLang="en-US" sz="2400" dirty="0">
              <a:solidFill>
                <a:schemeClr val="bg1"/>
              </a:solidFill>
              <a:latin typeface="宋体" panose="02010600030101010101" pitchFamily="2" charset="-122"/>
              <a:ea typeface="宋体" panose="02010600030101010101" pitchFamily="2" charset="-122"/>
              <a:sym typeface="宋体" panose="02010600030101010101" pitchFamily="2" charset="-122"/>
            </a:endParaRPr>
          </a:p>
        </p:txBody>
      </p:sp>
      <p:grpSp>
        <p:nvGrpSpPr>
          <p:cNvPr id="3" name="组合 2"/>
          <p:cNvGrpSpPr/>
          <p:nvPr/>
        </p:nvGrpSpPr>
        <p:grpSpPr>
          <a:xfrm>
            <a:off x="298450" y="264707"/>
            <a:ext cx="565007" cy="568402"/>
            <a:chOff x="467606" y="208867"/>
            <a:chExt cx="565007" cy="568402"/>
          </a:xfrm>
        </p:grpSpPr>
        <p:sp>
          <p:nvSpPr>
            <p:cNvPr id="4" name="椭圆 3"/>
            <p:cNvSpPr/>
            <p:nvPr/>
          </p:nvSpPr>
          <p:spPr>
            <a:xfrm>
              <a:off x="467606" y="208867"/>
              <a:ext cx="565007" cy="568402"/>
            </a:xfrm>
            <a:prstGeom prst="ellipse">
              <a:avLst/>
            </a:prstGeom>
            <a:solidFill>
              <a:schemeClr val="bg1"/>
            </a:solidFill>
            <a:ln>
              <a:solidFill>
                <a:srgbClr val="DF0E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2">
                    <a:lumMod val="25000"/>
                  </a:schemeClr>
                </a:solidFill>
                <a:latin typeface="宋体" panose="02010600030101010101" pitchFamily="2" charset="-122"/>
                <a:ea typeface="宋体" panose="02010600030101010101" pitchFamily="2" charset="-122"/>
                <a:sym typeface="宋体" panose="02010600030101010101" pitchFamily="2" charset="-122"/>
              </a:endParaRPr>
            </a:p>
          </p:txBody>
        </p:sp>
        <p:sp>
          <p:nvSpPr>
            <p:cNvPr id="5" name="星形: 五角 4"/>
            <p:cNvSpPr/>
            <p:nvPr/>
          </p:nvSpPr>
          <p:spPr>
            <a:xfrm rot="6500145" flipV="1">
              <a:off x="502719" y="253387"/>
              <a:ext cx="479364" cy="479361"/>
            </a:xfrm>
            <a:prstGeom prst="star5">
              <a:avLst/>
            </a:prstGeom>
            <a:gradFill flip="none" rotWithShape="1">
              <a:gsLst>
                <a:gs pos="0">
                  <a:srgbClr val="DF0E15"/>
                </a:gs>
                <a:gs pos="100000">
                  <a:srgbClr val="FE7F52"/>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2400">
                <a:solidFill>
                  <a:schemeClr val="bg1"/>
                </a:solidFill>
                <a:latin typeface="宋体" panose="02010600030101010101" pitchFamily="2" charset="-122"/>
                <a:ea typeface="宋体" panose="02010600030101010101" pitchFamily="2" charset="-122"/>
                <a:sym typeface="宋体" panose="02010600030101010101" pitchFamily="2" charset="-122"/>
              </a:endParaRPr>
            </a:p>
          </p:txBody>
        </p:sp>
      </p:grpSp>
      <p:cxnSp>
        <p:nvCxnSpPr>
          <p:cNvPr id="7" name="直接连接符 6"/>
          <p:cNvCxnSpPr>
            <a:stCxn id="11" idx="3"/>
          </p:cNvCxnSpPr>
          <p:nvPr/>
        </p:nvCxnSpPr>
        <p:spPr>
          <a:xfrm flipV="1">
            <a:off x="6111240" y="551180"/>
            <a:ext cx="6080760" cy="19685"/>
          </a:xfrm>
          <a:prstGeom prst="line">
            <a:avLst/>
          </a:prstGeom>
          <a:ln>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863600" y="1286510"/>
            <a:ext cx="10741660" cy="5000625"/>
          </a:xfrm>
          <a:prstGeom prst="rect">
            <a:avLst/>
          </a:prstGeom>
          <a:noFill/>
        </p:spPr>
        <p:txBody>
          <a:bodyPr wrap="square">
            <a:spAutoFit/>
          </a:bodyPr>
          <a:lstStyle>
            <a:defPPr>
              <a:defRPr lang="zh-CN"/>
            </a:defPPr>
            <a:lvl1pPr>
              <a:lnSpc>
                <a:spcPct val="132000"/>
              </a:lnSpc>
              <a:defRPr sz="1600">
                <a:solidFill>
                  <a:schemeClr val="bg2">
                    <a:lumMod val="25000"/>
                  </a:schemeClr>
                </a:solidFill>
                <a:latin typeface="+mn-ea"/>
              </a:defRPr>
            </a:lvl1pPr>
          </a:lstStyle>
          <a:p>
            <a:r>
              <a:rPr lang="en-US" sz="2000" dirty="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    </a:t>
            </a:r>
            <a:r>
              <a:rPr b="1" dirty="0">
                <a:solidFill>
                  <a:srgbClr val="FF0000"/>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煽动性</a:t>
            </a:r>
            <a:r>
              <a:rPr lang="zh-CN" b="1" dirty="0">
                <a:solidFill>
                  <a:srgbClr val="FF0000"/>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a:t>
            </a:r>
            <a:r>
              <a:rPr dirty="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要激发听众的共鸣，就要有强烈的煽动性，这种煽动性不是靠喊叫，而是靠走心的叙述。</a:t>
            </a:r>
          </a:p>
          <a:p>
            <a:r>
              <a:rPr dirty="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     如：当我们站上领奖台，当我们听到奏响了国歌，看见升起来国旗，当我们双手把金色的奖杯和奖牌高高举起来的时候，那一刻，我们觉得，我们举起来的，是来自大山深处中国孩子的骄傲。是埋藏在心中那个美丽的的梦想。我们望着远方，在心里默默地说：爸爸妈妈，老师同学们，亲爱的祖国，我们赢了！</a:t>
            </a:r>
          </a:p>
          <a:p>
            <a:r>
              <a:rPr b="1" dirty="0">
                <a:solidFill>
                  <a:srgbClr val="FF0000"/>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     互动性：演讲不是单纯地背诵一篇稿子，还可以和听众互动交流。</a:t>
            </a:r>
          </a:p>
          <a:p>
            <a:r>
              <a:rPr b="1" dirty="0">
                <a:solidFill>
                  <a:srgbClr val="FF0000"/>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     </a:t>
            </a:r>
            <a:r>
              <a:rPr b="1" dirty="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祈使句互动：</a:t>
            </a:r>
          </a:p>
          <a:p>
            <a:r>
              <a:rPr b="1" dirty="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    </a:t>
            </a:r>
            <a:r>
              <a:rPr dirty="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 同志们，朋友们，请为我们这些辛苦地坚守在乡村教学岗位上老师们鼓掌吧！我们收入虽然不多，但内心却十分充实而富有。因为我们知道，别人是在用汗水建设祖国的今天，自己却是在用心血塑造祖国的未来。</a:t>
            </a:r>
          </a:p>
          <a:p>
            <a:r>
              <a:rPr b="1" dirty="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     设问句互动：</a:t>
            </a:r>
          </a:p>
          <a:p>
            <a:r>
              <a:rPr dirty="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     我经常这样问自己，枪林弹雨、炮火硝烟虽然早已远去，但那些为了今天而流血牺牲的革命先烈，我们还记得他们吗？他们前赴后继，不屈不挠，英勇献身为了什么，我们懂吗？当我们沉迷于电子游戏的时候，当我们互相攀比物质享受的时候，革命先烈的嘱托和希望，我们就忘记了吗？</a:t>
            </a:r>
          </a:p>
          <a:p>
            <a:r>
              <a:rPr b="1" dirty="0">
                <a:solidFill>
                  <a:srgbClr val="FF0000"/>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  十天，能做什么？有的人能读完一本书，有的人能追完一部剧，有的人能学会一个技能（火神山医院）</a:t>
            </a:r>
          </a:p>
          <a:p>
            <a:pPr algn="ctr"/>
            <a:r>
              <a:rPr sz="2800" b="1" dirty="0">
                <a:solidFill>
                  <a:srgbClr val="FF0000"/>
                </a:solidFill>
                <a:latin typeface="宋体" panose="02010600030101010101" pitchFamily="2" charset="-122"/>
                <a:ea typeface="宋体" panose="02010600030101010101" pitchFamily="2" charset="-122"/>
                <a:cs typeface="楷体" panose="02010609060101010101" charset="-122"/>
                <a:sym typeface="宋体" panose="02010600030101010101" pitchFamily="2" charset="-122"/>
              </a:rPr>
              <a:t>5</a:t>
            </a:r>
            <a:r>
              <a:rPr sz="2800" b="1" dirty="0">
                <a:solidFill>
                  <a:srgbClr val="FF0000"/>
                </a:solidFill>
                <a:latin typeface="楷体" panose="02010609060101010101" charset="-122"/>
                <a:ea typeface="楷体" panose="02010609060101010101" charset="-122"/>
                <a:cs typeface="楷体" panose="02010609060101010101" charset="-122"/>
                <a:sym typeface="宋体" panose="02010600030101010101" pitchFamily="2" charset="-122"/>
              </a:rPr>
              <a:t>分钟演讲稿，含标点符号，一定不要超过</a:t>
            </a:r>
            <a:r>
              <a:rPr sz="2800" b="1" dirty="0">
                <a:solidFill>
                  <a:srgbClr val="FF0000"/>
                </a:solidFill>
                <a:latin typeface="宋体" panose="02010600030101010101" pitchFamily="2" charset="-122"/>
                <a:ea typeface="宋体" panose="02010600030101010101" pitchFamily="2" charset="-122"/>
                <a:cs typeface="楷体" panose="02010609060101010101" charset="-122"/>
                <a:sym typeface="宋体" panose="02010600030101010101" pitchFamily="2" charset="-122"/>
              </a:rPr>
              <a:t>950</a:t>
            </a:r>
            <a:r>
              <a:rPr sz="2800" b="1" dirty="0">
                <a:solidFill>
                  <a:srgbClr val="FF0000"/>
                </a:solidFill>
                <a:latin typeface="楷体" panose="02010609060101010101" charset="-122"/>
                <a:ea typeface="楷体" panose="02010609060101010101" charset="-122"/>
                <a:cs typeface="楷体" panose="02010609060101010101" charset="-122"/>
                <a:sym typeface="宋体" panose="02010600030101010101" pitchFamily="2" charset="-122"/>
              </a:rPr>
              <a:t>字。</a:t>
            </a:r>
          </a:p>
        </p:txBody>
      </p:sp>
      <p:sp>
        <p:nvSpPr>
          <p:cNvPr id="14" name="半闭框 13"/>
          <p:cNvSpPr/>
          <p:nvPr/>
        </p:nvSpPr>
        <p:spPr>
          <a:xfrm rot="5400000">
            <a:off x="10636250" y="1158240"/>
            <a:ext cx="1097280" cy="1028700"/>
          </a:xfrm>
          <a:prstGeom prst="halfFrame">
            <a:avLst>
              <a:gd name="adj1" fmla="val 9876"/>
              <a:gd name="adj2" fmla="val 9876"/>
            </a:avLst>
          </a:prstGeom>
          <a:gradFill flip="none" rotWithShape="1">
            <a:gsLst>
              <a:gs pos="0">
                <a:srgbClr val="DF0E15"/>
              </a:gs>
              <a:gs pos="100000">
                <a:srgbClr val="FE7F52"/>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sz="2400" dirty="0">
              <a:solidFill>
                <a:schemeClr val="bg1"/>
              </a:solidFill>
              <a:latin typeface="宋体" panose="02010600030101010101" pitchFamily="2" charset="-122"/>
              <a:ea typeface="宋体" panose="02010600030101010101" pitchFamily="2" charset="-122"/>
              <a:sym typeface="宋体" panose="02010600030101010101" pitchFamily="2" charset="-122"/>
            </a:endParaRPr>
          </a:p>
        </p:txBody>
      </p:sp>
      <p:grpSp>
        <p:nvGrpSpPr>
          <p:cNvPr id="16" name="组合 15"/>
          <p:cNvGrpSpPr/>
          <p:nvPr/>
        </p:nvGrpSpPr>
        <p:grpSpPr>
          <a:xfrm>
            <a:off x="9643253" y="6528197"/>
            <a:ext cx="1219200" cy="260391"/>
            <a:chOff x="4349587" y="1669855"/>
            <a:chExt cx="2530607" cy="540474"/>
          </a:xfrm>
          <a:solidFill>
            <a:srgbClr val="D91C21"/>
          </a:solidFill>
        </p:grpSpPr>
        <p:sp>
          <p:nvSpPr>
            <p:cNvPr id="17" name="五角星 40"/>
            <p:cNvSpPr/>
            <p:nvPr/>
          </p:nvSpPr>
          <p:spPr>
            <a:xfrm>
              <a:off x="5987638" y="1711127"/>
              <a:ext cx="494847" cy="457930"/>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sp>
          <p:nvSpPr>
            <p:cNvPr id="18" name="五角星 41"/>
            <p:cNvSpPr/>
            <p:nvPr/>
          </p:nvSpPr>
          <p:spPr>
            <a:xfrm>
              <a:off x="6502434" y="1765303"/>
              <a:ext cx="377760" cy="349577"/>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sp>
          <p:nvSpPr>
            <p:cNvPr id="19" name="五角星 40"/>
            <p:cNvSpPr/>
            <p:nvPr/>
          </p:nvSpPr>
          <p:spPr>
            <a:xfrm>
              <a:off x="5321596" y="1669855"/>
              <a:ext cx="584046" cy="54047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grpSp>
          <p:nvGrpSpPr>
            <p:cNvPr id="20" name="组合 19"/>
            <p:cNvGrpSpPr/>
            <p:nvPr/>
          </p:nvGrpSpPr>
          <p:grpSpPr>
            <a:xfrm flipH="1">
              <a:off x="4349587" y="1711127"/>
              <a:ext cx="892556" cy="457930"/>
              <a:chOff x="4349587" y="1711127"/>
              <a:chExt cx="892556" cy="457930"/>
            </a:xfrm>
            <a:grpFill/>
          </p:grpSpPr>
          <p:sp>
            <p:nvSpPr>
              <p:cNvPr id="21" name="五角星 40"/>
              <p:cNvSpPr/>
              <p:nvPr/>
            </p:nvSpPr>
            <p:spPr>
              <a:xfrm>
                <a:off x="4349587" y="1711127"/>
                <a:ext cx="494847" cy="457930"/>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sp>
            <p:nvSpPr>
              <p:cNvPr id="22" name="五角星 41"/>
              <p:cNvSpPr/>
              <p:nvPr/>
            </p:nvSpPr>
            <p:spPr>
              <a:xfrm>
                <a:off x="4864383" y="1765303"/>
                <a:ext cx="377760" cy="349577"/>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grpSp>
      </p:grpSp>
      <p:cxnSp>
        <p:nvCxnSpPr>
          <p:cNvPr id="23" name="直接连接符 22"/>
          <p:cNvCxnSpPr/>
          <p:nvPr/>
        </p:nvCxnSpPr>
        <p:spPr>
          <a:xfrm>
            <a:off x="3865880" y="6640830"/>
            <a:ext cx="5584825" cy="34925"/>
          </a:xfrm>
          <a:prstGeom prst="line">
            <a:avLst/>
          </a:prstGeom>
          <a:ln>
            <a:solidFill>
              <a:srgbClr val="D91C21"/>
            </a:solidFill>
            <a:prstDash val="lgDash"/>
          </a:ln>
        </p:spPr>
        <p:style>
          <a:lnRef idx="1">
            <a:schemeClr val="accent1"/>
          </a:lnRef>
          <a:fillRef idx="0">
            <a:schemeClr val="accent1"/>
          </a:fillRef>
          <a:effectRef idx="0">
            <a:schemeClr val="accent1"/>
          </a:effectRef>
          <a:fontRef idx="minor">
            <a:schemeClr val="tx1"/>
          </a:fontRef>
        </p:style>
      </p:cxnSp>
      <p:grpSp>
        <p:nvGrpSpPr>
          <p:cNvPr id="24" name="组合 23"/>
          <p:cNvGrpSpPr/>
          <p:nvPr/>
        </p:nvGrpSpPr>
        <p:grpSpPr>
          <a:xfrm>
            <a:off x="9450848" y="1013222"/>
            <a:ext cx="1219200" cy="260391"/>
            <a:chOff x="4349587" y="1669855"/>
            <a:chExt cx="2530607" cy="540474"/>
          </a:xfrm>
          <a:solidFill>
            <a:srgbClr val="D91C21"/>
          </a:solidFill>
        </p:grpSpPr>
        <p:sp>
          <p:nvSpPr>
            <p:cNvPr id="25" name="五角星 40"/>
            <p:cNvSpPr/>
            <p:nvPr/>
          </p:nvSpPr>
          <p:spPr>
            <a:xfrm>
              <a:off x="5987638" y="1711127"/>
              <a:ext cx="494847" cy="457930"/>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sp>
          <p:nvSpPr>
            <p:cNvPr id="26" name="五角星 41"/>
            <p:cNvSpPr/>
            <p:nvPr/>
          </p:nvSpPr>
          <p:spPr>
            <a:xfrm>
              <a:off x="6502434" y="1765303"/>
              <a:ext cx="377760" cy="349577"/>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sp>
          <p:nvSpPr>
            <p:cNvPr id="27" name="五角星 40"/>
            <p:cNvSpPr/>
            <p:nvPr/>
          </p:nvSpPr>
          <p:spPr>
            <a:xfrm>
              <a:off x="5321596" y="1669855"/>
              <a:ext cx="584046" cy="54047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grpSp>
          <p:nvGrpSpPr>
            <p:cNvPr id="28" name="组合 27"/>
            <p:cNvGrpSpPr/>
            <p:nvPr/>
          </p:nvGrpSpPr>
          <p:grpSpPr>
            <a:xfrm flipH="1">
              <a:off x="4349587" y="1711127"/>
              <a:ext cx="892556" cy="457930"/>
              <a:chOff x="4349587" y="1711127"/>
              <a:chExt cx="892556" cy="457930"/>
            </a:xfrm>
            <a:grpFill/>
          </p:grpSpPr>
          <p:sp>
            <p:nvSpPr>
              <p:cNvPr id="29" name="五角星 40"/>
              <p:cNvSpPr/>
              <p:nvPr/>
            </p:nvSpPr>
            <p:spPr>
              <a:xfrm>
                <a:off x="4349587" y="1711127"/>
                <a:ext cx="494847" cy="457930"/>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sp>
            <p:nvSpPr>
              <p:cNvPr id="30" name="五角星 41"/>
              <p:cNvSpPr/>
              <p:nvPr/>
            </p:nvSpPr>
            <p:spPr>
              <a:xfrm>
                <a:off x="4864383" y="1765303"/>
                <a:ext cx="377760" cy="349577"/>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grpSp>
      </p:grpSp>
      <p:cxnSp>
        <p:nvCxnSpPr>
          <p:cNvPr id="2" name="直接连接符 1"/>
          <p:cNvCxnSpPr/>
          <p:nvPr/>
        </p:nvCxnSpPr>
        <p:spPr>
          <a:xfrm flipV="1">
            <a:off x="1052830" y="1123950"/>
            <a:ext cx="8439785" cy="38735"/>
          </a:xfrm>
          <a:prstGeom prst="line">
            <a:avLst/>
          </a:prstGeom>
          <a:ln>
            <a:solidFill>
              <a:srgbClr val="D91C21"/>
            </a:solidFill>
            <a:prstDash val="lgDash"/>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956945" y="309880"/>
            <a:ext cx="5154295" cy="521970"/>
          </a:xfrm>
          <a:prstGeom prst="rect">
            <a:avLst/>
          </a:prstGeom>
          <a:noFill/>
        </p:spPr>
        <p:txBody>
          <a:bodyPr wrap="square" rtlCol="0">
            <a:spAutoFit/>
          </a:bodyPr>
          <a:lstStyle/>
          <a:p>
            <a:pPr algn="dist"/>
            <a:r>
              <a:rPr lang="zh-CN" altLang="en-US" sz="2800" dirty="0">
                <a:solidFill>
                  <a:schemeClr val="bg1"/>
                </a:solidFill>
                <a:latin typeface="楷体" panose="02010609060101010101" charset="-122"/>
                <a:ea typeface="楷体" panose="02010609060101010101" charset="-122"/>
                <a:cs typeface="楷体" panose="02010609060101010101" charset="-122"/>
                <a:sym typeface="宋体" panose="02010600030101010101" pitchFamily="2" charset="-122"/>
              </a:rPr>
              <a:t>演讲要想赢 讲好事理情</a:t>
            </a:r>
          </a:p>
        </p:txBody>
      </p:sp>
    </p:spTree>
  </p:cSld>
  <p:clrMapOvr>
    <a:masterClrMapping/>
  </p:clrMapOvr>
  <mc:AlternateContent xmlns:mc="http://schemas.openxmlformats.org/markup-compatibility/2006">
    <mc:Choice xmlns="" xmlns:p14="http://schemas.microsoft.com/office/powerpoint/2010/main" Requires="p14">
      <p:transition spd="slow" p14:dur="1500">
        <p:random/>
      </p:transition>
    </mc:Choice>
    <mc:Fallback>
      <p:transition spd="slow">
        <p:random/>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552450" y="1162685"/>
            <a:ext cx="3347085" cy="5248910"/>
          </a:xfrm>
          <a:prstGeom prst="rect">
            <a:avLst/>
          </a:prstGeom>
          <a:gradFill flip="none" rotWithShape="1">
            <a:gsLst>
              <a:gs pos="0">
                <a:srgbClr val="DF0E15"/>
              </a:gs>
              <a:gs pos="100000">
                <a:srgbClr val="FE7F52">
                  <a:alpha val="0"/>
                </a:srgbClr>
              </a:gs>
            </a:gsLst>
            <a:lin ang="189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2400">
              <a:solidFill>
                <a:schemeClr val="bg1"/>
              </a:solidFill>
              <a:latin typeface="宋体" panose="02010600030101010101" pitchFamily="2" charset="-122"/>
              <a:ea typeface="宋体" panose="02010600030101010101" pitchFamily="2" charset="-122"/>
              <a:sym typeface="宋体" panose="02010600030101010101" pitchFamily="2" charset="-122"/>
            </a:endParaRPr>
          </a:p>
        </p:txBody>
      </p:sp>
      <p:sp>
        <p:nvSpPr>
          <p:cNvPr id="6" name="矩形 5"/>
          <p:cNvSpPr/>
          <p:nvPr/>
        </p:nvSpPr>
        <p:spPr>
          <a:xfrm>
            <a:off x="876300" y="1162685"/>
            <a:ext cx="3311525" cy="4938395"/>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sz="2400" dirty="0">
              <a:solidFill>
                <a:schemeClr val="bg1"/>
              </a:solidFill>
              <a:latin typeface="宋体" panose="02010600030101010101" pitchFamily="2" charset="-122"/>
              <a:ea typeface="宋体" panose="02010600030101010101" pitchFamily="2" charset="-122"/>
              <a:sym typeface="宋体" panose="02010600030101010101" pitchFamily="2" charset="-122"/>
            </a:endParaRPr>
          </a:p>
        </p:txBody>
      </p:sp>
      <p:sp>
        <p:nvSpPr>
          <p:cNvPr id="9" name="平行四边形 8"/>
          <p:cNvSpPr/>
          <p:nvPr/>
        </p:nvSpPr>
        <p:spPr>
          <a:xfrm>
            <a:off x="0" y="264707"/>
            <a:ext cx="12192000" cy="587115"/>
          </a:xfrm>
          <a:prstGeom prst="parallelogram">
            <a:avLst>
              <a:gd name="adj" fmla="val 0"/>
            </a:avLst>
          </a:prstGeom>
          <a:gradFill flip="none" rotWithShape="1">
            <a:gsLst>
              <a:gs pos="0">
                <a:srgbClr val="DF0E15"/>
              </a:gs>
              <a:gs pos="100000">
                <a:srgbClr val="FE7F52"/>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400" dirty="0">
                <a:solidFill>
                  <a:schemeClr val="bg1"/>
                </a:solidFill>
                <a:latin typeface="宋体" panose="02010600030101010101" pitchFamily="2" charset="-122"/>
                <a:ea typeface="宋体" panose="02010600030101010101" pitchFamily="2" charset="-122"/>
                <a:sym typeface="宋体" panose="02010600030101010101" pitchFamily="2" charset="-122"/>
              </a:rPr>
              <a:t> </a:t>
            </a:r>
            <a:endParaRPr lang="zh-CN" altLang="en-US" sz="2400" dirty="0">
              <a:solidFill>
                <a:schemeClr val="bg1"/>
              </a:solidFill>
              <a:latin typeface="宋体" panose="02010600030101010101" pitchFamily="2" charset="-122"/>
              <a:ea typeface="宋体" panose="02010600030101010101" pitchFamily="2" charset="-122"/>
              <a:sym typeface="宋体" panose="02010600030101010101" pitchFamily="2" charset="-122"/>
            </a:endParaRPr>
          </a:p>
        </p:txBody>
      </p:sp>
      <p:grpSp>
        <p:nvGrpSpPr>
          <p:cNvPr id="3" name="组合 2"/>
          <p:cNvGrpSpPr/>
          <p:nvPr/>
        </p:nvGrpSpPr>
        <p:grpSpPr>
          <a:xfrm>
            <a:off x="298450" y="264707"/>
            <a:ext cx="565007" cy="568402"/>
            <a:chOff x="467606" y="208867"/>
            <a:chExt cx="565007" cy="568402"/>
          </a:xfrm>
        </p:grpSpPr>
        <p:sp>
          <p:nvSpPr>
            <p:cNvPr id="4" name="椭圆 3"/>
            <p:cNvSpPr/>
            <p:nvPr/>
          </p:nvSpPr>
          <p:spPr>
            <a:xfrm>
              <a:off x="467606" y="208867"/>
              <a:ext cx="565007" cy="568402"/>
            </a:xfrm>
            <a:prstGeom prst="ellipse">
              <a:avLst/>
            </a:prstGeom>
            <a:solidFill>
              <a:schemeClr val="bg1"/>
            </a:solidFill>
            <a:ln>
              <a:solidFill>
                <a:srgbClr val="DF0E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2">
                    <a:lumMod val="25000"/>
                  </a:schemeClr>
                </a:solidFill>
                <a:latin typeface="宋体" panose="02010600030101010101" pitchFamily="2" charset="-122"/>
                <a:ea typeface="宋体" panose="02010600030101010101" pitchFamily="2" charset="-122"/>
                <a:sym typeface="宋体" panose="02010600030101010101" pitchFamily="2" charset="-122"/>
              </a:endParaRPr>
            </a:p>
          </p:txBody>
        </p:sp>
        <p:sp>
          <p:nvSpPr>
            <p:cNvPr id="5" name="星形: 五角 4"/>
            <p:cNvSpPr/>
            <p:nvPr/>
          </p:nvSpPr>
          <p:spPr>
            <a:xfrm rot="6500145" flipV="1">
              <a:off x="502719" y="253387"/>
              <a:ext cx="479364" cy="479361"/>
            </a:xfrm>
            <a:prstGeom prst="star5">
              <a:avLst/>
            </a:prstGeom>
            <a:gradFill flip="none" rotWithShape="1">
              <a:gsLst>
                <a:gs pos="0">
                  <a:srgbClr val="DF0E15"/>
                </a:gs>
                <a:gs pos="100000">
                  <a:srgbClr val="FE7F52"/>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2400">
                <a:solidFill>
                  <a:schemeClr val="bg1"/>
                </a:solidFill>
                <a:latin typeface="宋体" panose="02010600030101010101" pitchFamily="2" charset="-122"/>
                <a:ea typeface="宋体" panose="02010600030101010101" pitchFamily="2" charset="-122"/>
                <a:sym typeface="宋体" panose="02010600030101010101" pitchFamily="2" charset="-122"/>
              </a:endParaRPr>
            </a:p>
          </p:txBody>
        </p:sp>
      </p:grpSp>
      <p:cxnSp>
        <p:nvCxnSpPr>
          <p:cNvPr id="7" name="直接连接符 6"/>
          <p:cNvCxnSpPr>
            <a:stCxn id="11" idx="3"/>
          </p:cNvCxnSpPr>
          <p:nvPr/>
        </p:nvCxnSpPr>
        <p:spPr>
          <a:xfrm flipV="1">
            <a:off x="6111240" y="551180"/>
            <a:ext cx="6080760" cy="19685"/>
          </a:xfrm>
          <a:prstGeom prst="line">
            <a:avLst/>
          </a:prstGeom>
          <a:ln>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957580" y="1253490"/>
            <a:ext cx="10741660" cy="4921885"/>
          </a:xfrm>
          <a:prstGeom prst="rect">
            <a:avLst/>
          </a:prstGeom>
          <a:noFill/>
        </p:spPr>
        <p:txBody>
          <a:bodyPr wrap="square">
            <a:spAutoFit/>
          </a:bodyPr>
          <a:lstStyle>
            <a:defPPr>
              <a:defRPr lang="zh-CN"/>
            </a:defPPr>
            <a:lvl1pPr>
              <a:lnSpc>
                <a:spcPct val="132000"/>
              </a:lnSpc>
              <a:defRPr sz="1600">
                <a:solidFill>
                  <a:schemeClr val="bg2">
                    <a:lumMod val="25000"/>
                  </a:schemeClr>
                </a:solidFill>
                <a:latin typeface="+mn-ea"/>
              </a:defRPr>
            </a:lvl1pPr>
          </a:lstStyle>
          <a:p>
            <a:r>
              <a:rPr lang="en-US" sz="2000" dirty="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    </a:t>
            </a:r>
            <a:r>
              <a:rPr sz="2000" b="1" dirty="0">
                <a:solidFill>
                  <a:srgbClr val="FF0000"/>
                </a:solidFill>
                <a:latin typeface="楷体" panose="02010609060101010101" charset="-122"/>
                <a:ea typeface="楷体" panose="02010609060101010101" charset="-122"/>
                <a:cs typeface="宋体" panose="02010600030101010101" pitchFamily="2" charset="-122"/>
                <a:sym typeface="宋体" panose="02010600030101010101" pitchFamily="2" charset="-122"/>
              </a:rPr>
              <a:t>解析一篇演讲稿：</a:t>
            </a:r>
          </a:p>
          <a:p>
            <a:r>
              <a:rPr dirty="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2018年“中华魂”演讲稿</a:t>
            </a:r>
            <a:r>
              <a:rPr lang="zh-CN" dirty="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a:t>
            </a:r>
            <a:r>
              <a:rPr dirty="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当年的主题为《腾飞的祖国——改革开放四十年》</a:t>
            </a:r>
          </a:p>
          <a:p>
            <a:r>
              <a:rPr dirty="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演讲选手：</a:t>
            </a:r>
            <a:r>
              <a:rPr dirty="0" smtClean="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重庆市石柱县南滨</a:t>
            </a:r>
            <a:r>
              <a:rPr lang="zh-CN" altLang="en-US" dirty="0" smtClean="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宾</a:t>
            </a:r>
            <a:r>
              <a:rPr dirty="0" smtClean="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小学三年级学生  </a:t>
            </a:r>
            <a:r>
              <a:rPr dirty="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冉成卓</a:t>
            </a:r>
          </a:p>
          <a:p>
            <a:r>
              <a:rPr dirty="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成绩： 重庆市一等奖第一名</a:t>
            </a:r>
          </a:p>
          <a:p>
            <a:r>
              <a:rPr dirty="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       全国小学组第一名（当年唯一一个小学组特等奖） </a:t>
            </a:r>
            <a:endParaRPr b="1" dirty="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endParaRPr>
          </a:p>
          <a:p>
            <a:pPr algn="ctr"/>
            <a:r>
              <a:rPr sz="2800" b="1" dirty="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有一种纠结很幸福</a:t>
            </a:r>
          </a:p>
          <a:p>
            <a:pPr indent="457200" algn="l" fontAlgn="auto">
              <a:extLst>
                <a:ext uri="{35155182-B16C-46BC-9424-99874614C6A1}">
                  <wpsdc:indentchars xmlns="" xmlns:wpsdc="http://www.wps.cn/officeDocument/2017/drawingmlCustomData" val="200" checksum="59296752"/>
                </a:ext>
              </a:extLst>
            </a:pPr>
            <a:r>
              <a:rPr sz="1800" dirty="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大人们常说，我们这些小娃娃，越来越让他们搞不懂了。可我觉得，我还搞不懂你们这些大人呢！遇到点事情，往往是瞻前顾后，横挑竖捡，左右为难，举棋不定，老在那里纠结，甚至还整出一些烦恼、</a:t>
            </a:r>
            <a:r>
              <a:rPr sz="1800" dirty="0" smtClean="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郁闷和痛苦</a:t>
            </a:r>
            <a:r>
              <a:rPr lang="zh-CN" altLang="en-US" sz="1800" dirty="0" smtClean="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来</a:t>
            </a:r>
            <a:r>
              <a:rPr sz="1800" dirty="0" smtClean="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a:t>
            </a:r>
            <a:r>
              <a:rPr sz="1800" b="1" dirty="0">
                <a:solidFill>
                  <a:srgbClr val="FF0000"/>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引入纠结话题</a:t>
            </a:r>
            <a:r>
              <a:rPr sz="1800" dirty="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a:t>
            </a:r>
          </a:p>
          <a:p>
            <a:pPr indent="457200" algn="l" fontAlgn="auto">
              <a:extLst>
                <a:ext uri="{35155182-B16C-46BC-9424-99874614C6A1}">
                  <wpsdc:indentchars xmlns="" xmlns:wpsdc="http://www.wps.cn/officeDocument/2017/drawingmlCustomData" val="200" checksum="59296752"/>
                </a:ext>
              </a:extLst>
            </a:pPr>
            <a:r>
              <a:rPr sz="1800" dirty="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我外公家住在农村，听他说，过去家里穷，他就经常犯纠结。粮食够不够吃，包包里那点钱该怎么花，娃儿的书包坏了该不该买，甚至家里人生病了，去哪里看病能省钱，他都感到纠结。这种纠结折磨得他吃不好饭，睡不好觉，整天长吁短叹，拿不准主意。（</a:t>
            </a:r>
            <a:r>
              <a:rPr sz="1800" b="1" dirty="0">
                <a:solidFill>
                  <a:srgbClr val="FF0000"/>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解析过去的纠结，为现在的纠结打底色、做铺垫</a:t>
            </a:r>
            <a:r>
              <a:rPr sz="1800" dirty="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a:t>
            </a:r>
          </a:p>
          <a:p>
            <a:pPr algn="l"/>
            <a:endParaRPr sz="1800" dirty="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endParaRPr>
          </a:p>
        </p:txBody>
      </p:sp>
      <p:sp>
        <p:nvSpPr>
          <p:cNvPr id="14" name="半闭框 13"/>
          <p:cNvSpPr/>
          <p:nvPr/>
        </p:nvSpPr>
        <p:spPr>
          <a:xfrm rot="5400000">
            <a:off x="10636250" y="1158240"/>
            <a:ext cx="1097280" cy="1028700"/>
          </a:xfrm>
          <a:prstGeom prst="halfFrame">
            <a:avLst>
              <a:gd name="adj1" fmla="val 9876"/>
              <a:gd name="adj2" fmla="val 9876"/>
            </a:avLst>
          </a:prstGeom>
          <a:gradFill flip="none" rotWithShape="1">
            <a:gsLst>
              <a:gs pos="0">
                <a:srgbClr val="DF0E15"/>
              </a:gs>
              <a:gs pos="100000">
                <a:srgbClr val="FE7F52"/>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sz="2400" dirty="0">
              <a:solidFill>
                <a:schemeClr val="bg1"/>
              </a:solidFill>
              <a:latin typeface="宋体" panose="02010600030101010101" pitchFamily="2" charset="-122"/>
              <a:ea typeface="宋体" panose="02010600030101010101" pitchFamily="2" charset="-122"/>
              <a:sym typeface="宋体" panose="02010600030101010101" pitchFamily="2" charset="-122"/>
            </a:endParaRPr>
          </a:p>
        </p:txBody>
      </p:sp>
      <p:grpSp>
        <p:nvGrpSpPr>
          <p:cNvPr id="16" name="组合 15"/>
          <p:cNvGrpSpPr/>
          <p:nvPr/>
        </p:nvGrpSpPr>
        <p:grpSpPr>
          <a:xfrm>
            <a:off x="9632458" y="6231652"/>
            <a:ext cx="1219200" cy="260391"/>
            <a:chOff x="4349587" y="1669855"/>
            <a:chExt cx="2530607" cy="540474"/>
          </a:xfrm>
          <a:solidFill>
            <a:srgbClr val="D91C21"/>
          </a:solidFill>
        </p:grpSpPr>
        <p:sp>
          <p:nvSpPr>
            <p:cNvPr id="17" name="五角星 40"/>
            <p:cNvSpPr/>
            <p:nvPr/>
          </p:nvSpPr>
          <p:spPr>
            <a:xfrm>
              <a:off x="5987638" y="1711127"/>
              <a:ext cx="494847" cy="457930"/>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sp>
          <p:nvSpPr>
            <p:cNvPr id="18" name="五角星 41"/>
            <p:cNvSpPr/>
            <p:nvPr/>
          </p:nvSpPr>
          <p:spPr>
            <a:xfrm>
              <a:off x="6502434" y="1765303"/>
              <a:ext cx="377760" cy="349577"/>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sp>
          <p:nvSpPr>
            <p:cNvPr id="19" name="五角星 40"/>
            <p:cNvSpPr/>
            <p:nvPr/>
          </p:nvSpPr>
          <p:spPr>
            <a:xfrm>
              <a:off x="5321596" y="1669855"/>
              <a:ext cx="584046" cy="54047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grpSp>
          <p:nvGrpSpPr>
            <p:cNvPr id="20" name="组合 19"/>
            <p:cNvGrpSpPr/>
            <p:nvPr/>
          </p:nvGrpSpPr>
          <p:grpSpPr>
            <a:xfrm flipH="1">
              <a:off x="4349587" y="1711127"/>
              <a:ext cx="892556" cy="457930"/>
              <a:chOff x="4349587" y="1711127"/>
              <a:chExt cx="892556" cy="457930"/>
            </a:xfrm>
            <a:grpFill/>
          </p:grpSpPr>
          <p:sp>
            <p:nvSpPr>
              <p:cNvPr id="21" name="五角星 40"/>
              <p:cNvSpPr/>
              <p:nvPr/>
            </p:nvSpPr>
            <p:spPr>
              <a:xfrm>
                <a:off x="4349587" y="1711127"/>
                <a:ext cx="494847" cy="457930"/>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sp>
            <p:nvSpPr>
              <p:cNvPr id="22" name="五角星 41"/>
              <p:cNvSpPr/>
              <p:nvPr/>
            </p:nvSpPr>
            <p:spPr>
              <a:xfrm>
                <a:off x="4864383" y="1765303"/>
                <a:ext cx="377760" cy="349577"/>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grpSp>
      </p:grpSp>
      <p:cxnSp>
        <p:nvCxnSpPr>
          <p:cNvPr id="23" name="直接连接符 22"/>
          <p:cNvCxnSpPr/>
          <p:nvPr/>
        </p:nvCxnSpPr>
        <p:spPr>
          <a:xfrm>
            <a:off x="4057650" y="6410960"/>
            <a:ext cx="5584825" cy="34925"/>
          </a:xfrm>
          <a:prstGeom prst="line">
            <a:avLst/>
          </a:prstGeom>
          <a:ln>
            <a:solidFill>
              <a:srgbClr val="D91C21"/>
            </a:solidFill>
            <a:prstDash val="lgDash"/>
          </a:ln>
        </p:spPr>
        <p:style>
          <a:lnRef idx="1">
            <a:schemeClr val="accent1"/>
          </a:lnRef>
          <a:fillRef idx="0">
            <a:schemeClr val="accent1"/>
          </a:fillRef>
          <a:effectRef idx="0">
            <a:schemeClr val="accent1"/>
          </a:effectRef>
          <a:fontRef idx="minor">
            <a:schemeClr val="tx1"/>
          </a:fontRef>
        </p:style>
      </p:cxnSp>
      <p:grpSp>
        <p:nvGrpSpPr>
          <p:cNvPr id="24" name="组合 23"/>
          <p:cNvGrpSpPr/>
          <p:nvPr/>
        </p:nvGrpSpPr>
        <p:grpSpPr>
          <a:xfrm>
            <a:off x="9450848" y="1013222"/>
            <a:ext cx="1219200" cy="260391"/>
            <a:chOff x="4349587" y="1669855"/>
            <a:chExt cx="2530607" cy="540474"/>
          </a:xfrm>
          <a:solidFill>
            <a:srgbClr val="D91C21"/>
          </a:solidFill>
        </p:grpSpPr>
        <p:sp>
          <p:nvSpPr>
            <p:cNvPr id="25" name="五角星 40"/>
            <p:cNvSpPr/>
            <p:nvPr/>
          </p:nvSpPr>
          <p:spPr>
            <a:xfrm>
              <a:off x="5987638" y="1711127"/>
              <a:ext cx="494847" cy="457930"/>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sp>
          <p:nvSpPr>
            <p:cNvPr id="26" name="五角星 41"/>
            <p:cNvSpPr/>
            <p:nvPr/>
          </p:nvSpPr>
          <p:spPr>
            <a:xfrm>
              <a:off x="6502434" y="1765303"/>
              <a:ext cx="377760" cy="349577"/>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sp>
          <p:nvSpPr>
            <p:cNvPr id="27" name="五角星 40"/>
            <p:cNvSpPr/>
            <p:nvPr/>
          </p:nvSpPr>
          <p:spPr>
            <a:xfrm>
              <a:off x="5321596" y="1669855"/>
              <a:ext cx="584046" cy="54047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grpSp>
          <p:nvGrpSpPr>
            <p:cNvPr id="28" name="组合 27"/>
            <p:cNvGrpSpPr/>
            <p:nvPr/>
          </p:nvGrpSpPr>
          <p:grpSpPr>
            <a:xfrm flipH="1">
              <a:off x="4349587" y="1711127"/>
              <a:ext cx="892556" cy="457930"/>
              <a:chOff x="4349587" y="1711127"/>
              <a:chExt cx="892556" cy="457930"/>
            </a:xfrm>
            <a:grpFill/>
          </p:grpSpPr>
          <p:sp>
            <p:nvSpPr>
              <p:cNvPr id="29" name="五角星 40"/>
              <p:cNvSpPr/>
              <p:nvPr/>
            </p:nvSpPr>
            <p:spPr>
              <a:xfrm>
                <a:off x="4349587" y="1711127"/>
                <a:ext cx="494847" cy="457930"/>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sp>
            <p:nvSpPr>
              <p:cNvPr id="30" name="五角星 41"/>
              <p:cNvSpPr/>
              <p:nvPr/>
            </p:nvSpPr>
            <p:spPr>
              <a:xfrm>
                <a:off x="4864383" y="1765303"/>
                <a:ext cx="377760" cy="349577"/>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grpSp>
      </p:grpSp>
      <p:cxnSp>
        <p:nvCxnSpPr>
          <p:cNvPr id="2" name="直接连接符 1"/>
          <p:cNvCxnSpPr/>
          <p:nvPr/>
        </p:nvCxnSpPr>
        <p:spPr>
          <a:xfrm flipV="1">
            <a:off x="1052830" y="1123950"/>
            <a:ext cx="8439785" cy="38735"/>
          </a:xfrm>
          <a:prstGeom prst="line">
            <a:avLst/>
          </a:prstGeom>
          <a:ln>
            <a:solidFill>
              <a:srgbClr val="D91C21"/>
            </a:solidFill>
            <a:prstDash val="lgDash"/>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957580" y="288290"/>
            <a:ext cx="5154295" cy="521970"/>
          </a:xfrm>
          <a:prstGeom prst="rect">
            <a:avLst/>
          </a:prstGeom>
          <a:noFill/>
        </p:spPr>
        <p:txBody>
          <a:bodyPr wrap="square" rtlCol="0">
            <a:spAutoFit/>
          </a:bodyPr>
          <a:lstStyle/>
          <a:p>
            <a:pPr algn="dist"/>
            <a:r>
              <a:rPr lang="zh-CN" altLang="en-US" sz="2800" dirty="0">
                <a:solidFill>
                  <a:schemeClr val="bg1"/>
                </a:solidFill>
                <a:latin typeface="楷体" panose="02010609060101010101" charset="-122"/>
                <a:ea typeface="楷体" panose="02010609060101010101" charset="-122"/>
                <a:cs typeface="楷体" panose="02010609060101010101" charset="-122"/>
                <a:sym typeface="宋体" panose="02010600030101010101" pitchFamily="2" charset="-122"/>
              </a:rPr>
              <a:t>演讲要想赢 讲好事理情</a:t>
            </a:r>
          </a:p>
        </p:txBody>
      </p:sp>
    </p:spTree>
  </p:cSld>
  <p:clrMapOvr>
    <a:masterClrMapping/>
  </p:clrMapOvr>
  <mc:AlternateContent xmlns:mc="http://schemas.openxmlformats.org/markup-compatibility/2006">
    <mc:Choice xmlns="" xmlns:p14="http://schemas.microsoft.com/office/powerpoint/2010/main" Requires="p14">
      <p:transition spd="slow" p14:dur="1500">
        <p:random/>
      </p:transition>
    </mc:Choice>
    <mc:Fallback>
      <p:transition spd="slow">
        <p:random/>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552450" y="1162685"/>
            <a:ext cx="3347085" cy="5248910"/>
          </a:xfrm>
          <a:prstGeom prst="rect">
            <a:avLst/>
          </a:prstGeom>
          <a:gradFill flip="none" rotWithShape="1">
            <a:gsLst>
              <a:gs pos="0">
                <a:srgbClr val="DF0E15"/>
              </a:gs>
              <a:gs pos="100000">
                <a:srgbClr val="FE7F52">
                  <a:alpha val="0"/>
                </a:srgbClr>
              </a:gs>
            </a:gsLst>
            <a:lin ang="189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2400">
              <a:solidFill>
                <a:schemeClr val="bg1"/>
              </a:solidFill>
              <a:latin typeface="宋体" panose="02010600030101010101" pitchFamily="2" charset="-122"/>
              <a:ea typeface="宋体" panose="02010600030101010101" pitchFamily="2" charset="-122"/>
              <a:sym typeface="宋体" panose="02010600030101010101" pitchFamily="2" charset="-122"/>
            </a:endParaRPr>
          </a:p>
        </p:txBody>
      </p:sp>
      <p:sp>
        <p:nvSpPr>
          <p:cNvPr id="6" name="矩形 5"/>
          <p:cNvSpPr/>
          <p:nvPr/>
        </p:nvSpPr>
        <p:spPr>
          <a:xfrm>
            <a:off x="876300" y="1162685"/>
            <a:ext cx="3311525" cy="4938395"/>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sz="2400" dirty="0">
              <a:solidFill>
                <a:schemeClr val="bg1"/>
              </a:solidFill>
              <a:latin typeface="宋体" panose="02010600030101010101" pitchFamily="2" charset="-122"/>
              <a:ea typeface="宋体" panose="02010600030101010101" pitchFamily="2" charset="-122"/>
              <a:sym typeface="宋体" panose="02010600030101010101" pitchFamily="2" charset="-122"/>
            </a:endParaRPr>
          </a:p>
        </p:txBody>
      </p:sp>
      <p:sp>
        <p:nvSpPr>
          <p:cNvPr id="9" name="平行四边形 8"/>
          <p:cNvSpPr/>
          <p:nvPr/>
        </p:nvSpPr>
        <p:spPr>
          <a:xfrm>
            <a:off x="0" y="264707"/>
            <a:ext cx="12192000" cy="587115"/>
          </a:xfrm>
          <a:prstGeom prst="parallelogram">
            <a:avLst>
              <a:gd name="adj" fmla="val 0"/>
            </a:avLst>
          </a:prstGeom>
          <a:gradFill flip="none" rotWithShape="1">
            <a:gsLst>
              <a:gs pos="0">
                <a:srgbClr val="DF0E15"/>
              </a:gs>
              <a:gs pos="100000">
                <a:srgbClr val="FE7F52"/>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400" dirty="0">
                <a:solidFill>
                  <a:schemeClr val="bg1"/>
                </a:solidFill>
                <a:latin typeface="宋体" panose="02010600030101010101" pitchFamily="2" charset="-122"/>
                <a:ea typeface="宋体" panose="02010600030101010101" pitchFamily="2" charset="-122"/>
                <a:sym typeface="宋体" panose="02010600030101010101" pitchFamily="2" charset="-122"/>
              </a:rPr>
              <a:t> </a:t>
            </a:r>
            <a:endParaRPr lang="zh-CN" altLang="en-US" sz="2400" dirty="0">
              <a:solidFill>
                <a:schemeClr val="bg1"/>
              </a:solidFill>
              <a:latin typeface="宋体" panose="02010600030101010101" pitchFamily="2" charset="-122"/>
              <a:ea typeface="宋体" panose="02010600030101010101" pitchFamily="2" charset="-122"/>
              <a:sym typeface="宋体" panose="02010600030101010101" pitchFamily="2" charset="-122"/>
            </a:endParaRPr>
          </a:p>
        </p:txBody>
      </p:sp>
      <p:grpSp>
        <p:nvGrpSpPr>
          <p:cNvPr id="3" name="组合 2"/>
          <p:cNvGrpSpPr/>
          <p:nvPr/>
        </p:nvGrpSpPr>
        <p:grpSpPr>
          <a:xfrm>
            <a:off x="298450" y="264707"/>
            <a:ext cx="565007" cy="568402"/>
            <a:chOff x="467606" y="208867"/>
            <a:chExt cx="565007" cy="568402"/>
          </a:xfrm>
        </p:grpSpPr>
        <p:sp>
          <p:nvSpPr>
            <p:cNvPr id="4" name="椭圆 3"/>
            <p:cNvSpPr/>
            <p:nvPr/>
          </p:nvSpPr>
          <p:spPr>
            <a:xfrm>
              <a:off x="467606" y="208867"/>
              <a:ext cx="565007" cy="568402"/>
            </a:xfrm>
            <a:prstGeom prst="ellipse">
              <a:avLst/>
            </a:prstGeom>
            <a:solidFill>
              <a:schemeClr val="bg1"/>
            </a:solidFill>
            <a:ln>
              <a:solidFill>
                <a:srgbClr val="DF0E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2">
                    <a:lumMod val="25000"/>
                  </a:schemeClr>
                </a:solidFill>
                <a:latin typeface="宋体" panose="02010600030101010101" pitchFamily="2" charset="-122"/>
                <a:ea typeface="宋体" panose="02010600030101010101" pitchFamily="2" charset="-122"/>
                <a:sym typeface="宋体" panose="02010600030101010101" pitchFamily="2" charset="-122"/>
              </a:endParaRPr>
            </a:p>
          </p:txBody>
        </p:sp>
        <p:sp>
          <p:nvSpPr>
            <p:cNvPr id="5" name="星形: 五角 4"/>
            <p:cNvSpPr/>
            <p:nvPr/>
          </p:nvSpPr>
          <p:spPr>
            <a:xfrm rot="6500145" flipV="1">
              <a:off x="502719" y="253387"/>
              <a:ext cx="479364" cy="479361"/>
            </a:xfrm>
            <a:prstGeom prst="star5">
              <a:avLst/>
            </a:prstGeom>
            <a:gradFill flip="none" rotWithShape="1">
              <a:gsLst>
                <a:gs pos="0">
                  <a:srgbClr val="DF0E15"/>
                </a:gs>
                <a:gs pos="100000">
                  <a:srgbClr val="FE7F52"/>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2400">
                <a:solidFill>
                  <a:schemeClr val="bg1"/>
                </a:solidFill>
                <a:latin typeface="宋体" panose="02010600030101010101" pitchFamily="2" charset="-122"/>
                <a:ea typeface="宋体" panose="02010600030101010101" pitchFamily="2" charset="-122"/>
                <a:sym typeface="宋体" panose="02010600030101010101" pitchFamily="2" charset="-122"/>
              </a:endParaRPr>
            </a:p>
          </p:txBody>
        </p:sp>
      </p:grpSp>
      <p:cxnSp>
        <p:nvCxnSpPr>
          <p:cNvPr id="7" name="直接连接符 6"/>
          <p:cNvCxnSpPr>
            <a:stCxn id="11" idx="3"/>
          </p:cNvCxnSpPr>
          <p:nvPr/>
        </p:nvCxnSpPr>
        <p:spPr>
          <a:xfrm flipV="1">
            <a:off x="6111240" y="551180"/>
            <a:ext cx="6080760" cy="19685"/>
          </a:xfrm>
          <a:prstGeom prst="line">
            <a:avLst/>
          </a:prstGeom>
          <a:ln>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957580" y="1253490"/>
            <a:ext cx="10741660" cy="5208270"/>
          </a:xfrm>
          <a:prstGeom prst="rect">
            <a:avLst/>
          </a:prstGeom>
          <a:noFill/>
        </p:spPr>
        <p:txBody>
          <a:bodyPr wrap="square">
            <a:spAutoFit/>
          </a:bodyPr>
          <a:lstStyle>
            <a:defPPr>
              <a:defRPr lang="zh-CN"/>
            </a:defPPr>
            <a:lvl1pPr>
              <a:lnSpc>
                <a:spcPct val="132000"/>
              </a:lnSpc>
              <a:defRPr sz="1600">
                <a:solidFill>
                  <a:schemeClr val="bg2">
                    <a:lumMod val="25000"/>
                  </a:schemeClr>
                </a:solidFill>
                <a:latin typeface="+mn-ea"/>
              </a:defRPr>
            </a:lvl1pPr>
          </a:lstStyle>
          <a:p>
            <a:pPr indent="457200" fontAlgn="auto">
              <a:extLst>
                <a:ext uri="{35155182-B16C-46BC-9424-99874614C6A1}">
                  <wpsdc:indentchars xmlns="" xmlns:wpsdc="http://www.wps.cn/officeDocument/2017/drawingmlCustomData" val="200" checksum="59296752"/>
                </a:ext>
              </a:extLst>
            </a:pPr>
            <a:r>
              <a:rPr sz="1800" dirty="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最近一段时间，外公一家又纠结了。不过，他们却说，这种纠结很快乐，很幸福。（</a:t>
            </a:r>
            <a:r>
              <a:rPr sz="1800" b="1" dirty="0">
                <a:solidFill>
                  <a:srgbClr val="FF0000"/>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转到现在的纠结，与过去的不同，亮出标题的观点</a:t>
            </a:r>
            <a:r>
              <a:rPr sz="1800" dirty="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事情是这样的：改革开放以来，外公领着舅舅承包了一片山林，搞起了特色养殖，日子越过越好，先后盖起了楼房，添置了家电，在银行也有了6位数的存款。前些天，舅舅提议说，家里该买一台汽车了。他的话，得到全家人的一致赞成，可是，就在买什么车的问题上，却出现了意见不统一。</a:t>
            </a:r>
          </a:p>
          <a:p>
            <a:pPr indent="457200" fontAlgn="auto">
              <a:extLst>
                <a:ext uri="{35155182-B16C-46BC-9424-99874614C6A1}">
                  <wpsdc:indentchars xmlns="" xmlns:wpsdc="http://www.wps.cn/officeDocument/2017/drawingmlCustomData" val="200" checksum="59296752"/>
                </a:ext>
              </a:extLst>
            </a:pPr>
            <a:r>
              <a:rPr sz="1800" dirty="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舅舅说，他想买一辆农用车，用来拉化肥、饲料，往城里送农副产品，可以减轻劳动负担，提高生产效率，加快致富步伐。舅妈先是点头，然后又摇摇头：“你说的农用车确实需要，可咱们也应该提高一下生活质量呀！世界那么大，应该去看看；风景那么美，应该去玩玩；美食那么多，应该去尝尝。到时候，咱总不能开着农用车去周游世界吧，那也太没有品味了。”舅舅搓着手嘿嘿直笑：“你说得在理。要不，咱们就买一辆轿车？”外婆听了，插话说，“轿车好是好，可它不能用来拉货呀！我看，不如买那种前边坐人，后边拉货的车，叫皮什么来的？”外公笑着说：“那叫皮卡，这倒是个好主意，依我看呀，咱们先买一台面包车也不错，又能坐人，又能拉货。”（</a:t>
            </a:r>
            <a:r>
              <a:rPr sz="1800" b="1" dirty="0">
                <a:solidFill>
                  <a:srgbClr val="FF0000"/>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讲纠结的起因和经过，没必要说出最后确定买什么车。整个过程让人对观点信服</a:t>
            </a:r>
            <a:r>
              <a:rPr sz="1800" dirty="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a:t>
            </a:r>
          </a:p>
          <a:p>
            <a:pPr indent="457200" fontAlgn="auto">
              <a:extLst>
                <a:ext uri="{35155182-B16C-46BC-9424-99874614C6A1}">
                  <wpsdc:indentchars xmlns="" xmlns:wpsdc="http://www.wps.cn/officeDocument/2017/drawingmlCustomData" val="200" checksum="59296752"/>
                </a:ext>
              </a:extLst>
            </a:pPr>
            <a:endParaRPr sz="1800" dirty="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endParaRPr>
          </a:p>
        </p:txBody>
      </p:sp>
      <p:sp>
        <p:nvSpPr>
          <p:cNvPr id="14" name="半闭框 13"/>
          <p:cNvSpPr/>
          <p:nvPr/>
        </p:nvSpPr>
        <p:spPr>
          <a:xfrm rot="5400000">
            <a:off x="10636250" y="1158240"/>
            <a:ext cx="1097280" cy="1028700"/>
          </a:xfrm>
          <a:prstGeom prst="halfFrame">
            <a:avLst>
              <a:gd name="adj1" fmla="val 9876"/>
              <a:gd name="adj2" fmla="val 9876"/>
            </a:avLst>
          </a:prstGeom>
          <a:gradFill flip="none" rotWithShape="1">
            <a:gsLst>
              <a:gs pos="0">
                <a:srgbClr val="DF0E15"/>
              </a:gs>
              <a:gs pos="100000">
                <a:srgbClr val="FE7F52"/>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sz="2400" dirty="0">
              <a:solidFill>
                <a:schemeClr val="bg1"/>
              </a:solidFill>
              <a:latin typeface="宋体" panose="02010600030101010101" pitchFamily="2" charset="-122"/>
              <a:ea typeface="宋体" panose="02010600030101010101" pitchFamily="2" charset="-122"/>
              <a:sym typeface="宋体" panose="02010600030101010101" pitchFamily="2" charset="-122"/>
            </a:endParaRPr>
          </a:p>
        </p:txBody>
      </p:sp>
      <p:grpSp>
        <p:nvGrpSpPr>
          <p:cNvPr id="16" name="组合 15"/>
          <p:cNvGrpSpPr/>
          <p:nvPr/>
        </p:nvGrpSpPr>
        <p:grpSpPr>
          <a:xfrm>
            <a:off x="9632458" y="6231652"/>
            <a:ext cx="1219200" cy="260391"/>
            <a:chOff x="4349587" y="1669855"/>
            <a:chExt cx="2530607" cy="540474"/>
          </a:xfrm>
          <a:solidFill>
            <a:srgbClr val="D91C21"/>
          </a:solidFill>
        </p:grpSpPr>
        <p:sp>
          <p:nvSpPr>
            <p:cNvPr id="17" name="五角星 40"/>
            <p:cNvSpPr/>
            <p:nvPr/>
          </p:nvSpPr>
          <p:spPr>
            <a:xfrm>
              <a:off x="5987638" y="1711127"/>
              <a:ext cx="494847" cy="457930"/>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sp>
          <p:nvSpPr>
            <p:cNvPr id="18" name="五角星 41"/>
            <p:cNvSpPr/>
            <p:nvPr/>
          </p:nvSpPr>
          <p:spPr>
            <a:xfrm>
              <a:off x="6502434" y="1765303"/>
              <a:ext cx="377760" cy="349577"/>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sp>
          <p:nvSpPr>
            <p:cNvPr id="19" name="五角星 40"/>
            <p:cNvSpPr/>
            <p:nvPr/>
          </p:nvSpPr>
          <p:spPr>
            <a:xfrm>
              <a:off x="5321596" y="1669855"/>
              <a:ext cx="584046" cy="54047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grpSp>
          <p:nvGrpSpPr>
            <p:cNvPr id="20" name="组合 19"/>
            <p:cNvGrpSpPr/>
            <p:nvPr/>
          </p:nvGrpSpPr>
          <p:grpSpPr>
            <a:xfrm flipH="1">
              <a:off x="4349587" y="1711127"/>
              <a:ext cx="892556" cy="457930"/>
              <a:chOff x="4349587" y="1711127"/>
              <a:chExt cx="892556" cy="457930"/>
            </a:xfrm>
            <a:grpFill/>
          </p:grpSpPr>
          <p:sp>
            <p:nvSpPr>
              <p:cNvPr id="21" name="五角星 40"/>
              <p:cNvSpPr/>
              <p:nvPr/>
            </p:nvSpPr>
            <p:spPr>
              <a:xfrm>
                <a:off x="4349587" y="1711127"/>
                <a:ext cx="494847" cy="457930"/>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sp>
            <p:nvSpPr>
              <p:cNvPr id="22" name="五角星 41"/>
              <p:cNvSpPr/>
              <p:nvPr/>
            </p:nvSpPr>
            <p:spPr>
              <a:xfrm>
                <a:off x="4864383" y="1765303"/>
                <a:ext cx="377760" cy="349577"/>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grpSp>
      </p:grpSp>
      <p:cxnSp>
        <p:nvCxnSpPr>
          <p:cNvPr id="23" name="直接连接符 22"/>
          <p:cNvCxnSpPr/>
          <p:nvPr/>
        </p:nvCxnSpPr>
        <p:spPr>
          <a:xfrm>
            <a:off x="4057650" y="6410960"/>
            <a:ext cx="5584825" cy="34925"/>
          </a:xfrm>
          <a:prstGeom prst="line">
            <a:avLst/>
          </a:prstGeom>
          <a:ln>
            <a:solidFill>
              <a:srgbClr val="D91C21"/>
            </a:solidFill>
            <a:prstDash val="lgDash"/>
          </a:ln>
        </p:spPr>
        <p:style>
          <a:lnRef idx="1">
            <a:schemeClr val="accent1"/>
          </a:lnRef>
          <a:fillRef idx="0">
            <a:schemeClr val="accent1"/>
          </a:fillRef>
          <a:effectRef idx="0">
            <a:schemeClr val="accent1"/>
          </a:effectRef>
          <a:fontRef idx="minor">
            <a:schemeClr val="tx1"/>
          </a:fontRef>
        </p:style>
      </p:cxnSp>
      <p:grpSp>
        <p:nvGrpSpPr>
          <p:cNvPr id="24" name="组合 23"/>
          <p:cNvGrpSpPr/>
          <p:nvPr/>
        </p:nvGrpSpPr>
        <p:grpSpPr>
          <a:xfrm>
            <a:off x="9450848" y="1013222"/>
            <a:ext cx="1219200" cy="260391"/>
            <a:chOff x="4349587" y="1669855"/>
            <a:chExt cx="2530607" cy="540474"/>
          </a:xfrm>
          <a:solidFill>
            <a:srgbClr val="D91C21"/>
          </a:solidFill>
        </p:grpSpPr>
        <p:sp>
          <p:nvSpPr>
            <p:cNvPr id="25" name="五角星 40"/>
            <p:cNvSpPr/>
            <p:nvPr/>
          </p:nvSpPr>
          <p:spPr>
            <a:xfrm>
              <a:off x="5987638" y="1711127"/>
              <a:ext cx="494847" cy="457930"/>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sp>
          <p:nvSpPr>
            <p:cNvPr id="26" name="五角星 41"/>
            <p:cNvSpPr/>
            <p:nvPr/>
          </p:nvSpPr>
          <p:spPr>
            <a:xfrm>
              <a:off x="6502434" y="1765303"/>
              <a:ext cx="377760" cy="349577"/>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sp>
          <p:nvSpPr>
            <p:cNvPr id="27" name="五角星 40"/>
            <p:cNvSpPr/>
            <p:nvPr/>
          </p:nvSpPr>
          <p:spPr>
            <a:xfrm>
              <a:off x="5321596" y="1669855"/>
              <a:ext cx="584046" cy="54047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grpSp>
          <p:nvGrpSpPr>
            <p:cNvPr id="28" name="组合 27"/>
            <p:cNvGrpSpPr/>
            <p:nvPr/>
          </p:nvGrpSpPr>
          <p:grpSpPr>
            <a:xfrm flipH="1">
              <a:off x="4349587" y="1711127"/>
              <a:ext cx="892556" cy="457930"/>
              <a:chOff x="4349587" y="1711127"/>
              <a:chExt cx="892556" cy="457930"/>
            </a:xfrm>
            <a:grpFill/>
          </p:grpSpPr>
          <p:sp>
            <p:nvSpPr>
              <p:cNvPr id="29" name="五角星 40"/>
              <p:cNvSpPr/>
              <p:nvPr/>
            </p:nvSpPr>
            <p:spPr>
              <a:xfrm>
                <a:off x="4349587" y="1711127"/>
                <a:ext cx="494847" cy="457930"/>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sp>
            <p:nvSpPr>
              <p:cNvPr id="30" name="五角星 41"/>
              <p:cNvSpPr/>
              <p:nvPr/>
            </p:nvSpPr>
            <p:spPr>
              <a:xfrm>
                <a:off x="4864383" y="1765303"/>
                <a:ext cx="377760" cy="349577"/>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grpSp>
      </p:grpSp>
      <p:cxnSp>
        <p:nvCxnSpPr>
          <p:cNvPr id="2" name="直接连接符 1"/>
          <p:cNvCxnSpPr/>
          <p:nvPr/>
        </p:nvCxnSpPr>
        <p:spPr>
          <a:xfrm flipV="1">
            <a:off x="1052830" y="1123950"/>
            <a:ext cx="8439785" cy="38735"/>
          </a:xfrm>
          <a:prstGeom prst="line">
            <a:avLst/>
          </a:prstGeom>
          <a:ln>
            <a:solidFill>
              <a:srgbClr val="D91C21"/>
            </a:solidFill>
            <a:prstDash val="lgDash"/>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956945" y="309880"/>
            <a:ext cx="5154295" cy="521970"/>
          </a:xfrm>
          <a:prstGeom prst="rect">
            <a:avLst/>
          </a:prstGeom>
          <a:noFill/>
        </p:spPr>
        <p:txBody>
          <a:bodyPr wrap="square" rtlCol="0">
            <a:spAutoFit/>
          </a:bodyPr>
          <a:lstStyle/>
          <a:p>
            <a:pPr algn="dist"/>
            <a:r>
              <a:rPr lang="zh-CN" altLang="en-US" sz="2800" dirty="0">
                <a:solidFill>
                  <a:schemeClr val="bg1"/>
                </a:solidFill>
                <a:latin typeface="楷体" panose="02010609060101010101" charset="-122"/>
                <a:ea typeface="楷体" panose="02010609060101010101" charset="-122"/>
                <a:cs typeface="楷体" panose="02010609060101010101" charset="-122"/>
                <a:sym typeface="宋体" panose="02010600030101010101" pitchFamily="2" charset="-122"/>
              </a:rPr>
              <a:t>演讲要想赢 讲好事理情</a:t>
            </a:r>
          </a:p>
        </p:txBody>
      </p:sp>
    </p:spTree>
  </p:cSld>
  <p:clrMapOvr>
    <a:masterClrMapping/>
  </p:clrMapOvr>
  <mc:AlternateContent xmlns:mc="http://schemas.openxmlformats.org/markup-compatibility/2006">
    <mc:Choice xmlns="" xmlns:p14="http://schemas.microsoft.com/office/powerpoint/2010/main" Requires="p14">
      <p:transition spd="slow" p14:dur="1500">
        <p:random/>
      </p:transition>
    </mc:Choice>
    <mc:Fallback>
      <p:transition spd="slow">
        <p:random/>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552450" y="1162685"/>
            <a:ext cx="3347085" cy="5248910"/>
          </a:xfrm>
          <a:prstGeom prst="rect">
            <a:avLst/>
          </a:prstGeom>
          <a:gradFill flip="none" rotWithShape="1">
            <a:gsLst>
              <a:gs pos="0">
                <a:srgbClr val="DF0E15"/>
              </a:gs>
              <a:gs pos="100000">
                <a:srgbClr val="FE7F52">
                  <a:alpha val="0"/>
                </a:srgbClr>
              </a:gs>
            </a:gsLst>
            <a:lin ang="189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2400">
              <a:solidFill>
                <a:schemeClr val="bg1"/>
              </a:solidFill>
              <a:latin typeface="宋体" panose="02010600030101010101" pitchFamily="2" charset="-122"/>
              <a:ea typeface="宋体" panose="02010600030101010101" pitchFamily="2" charset="-122"/>
              <a:sym typeface="宋体" panose="02010600030101010101" pitchFamily="2" charset="-122"/>
            </a:endParaRPr>
          </a:p>
        </p:txBody>
      </p:sp>
      <p:sp>
        <p:nvSpPr>
          <p:cNvPr id="6" name="矩形 5"/>
          <p:cNvSpPr/>
          <p:nvPr/>
        </p:nvSpPr>
        <p:spPr>
          <a:xfrm>
            <a:off x="876300" y="1162685"/>
            <a:ext cx="3311525" cy="4938395"/>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sz="2400" dirty="0">
              <a:solidFill>
                <a:schemeClr val="bg1"/>
              </a:solidFill>
              <a:latin typeface="宋体" panose="02010600030101010101" pitchFamily="2" charset="-122"/>
              <a:ea typeface="宋体" panose="02010600030101010101" pitchFamily="2" charset="-122"/>
              <a:sym typeface="宋体" panose="02010600030101010101" pitchFamily="2" charset="-122"/>
            </a:endParaRPr>
          </a:p>
        </p:txBody>
      </p:sp>
      <p:sp>
        <p:nvSpPr>
          <p:cNvPr id="9" name="平行四边形 8"/>
          <p:cNvSpPr/>
          <p:nvPr/>
        </p:nvSpPr>
        <p:spPr>
          <a:xfrm>
            <a:off x="0" y="264707"/>
            <a:ext cx="12192000" cy="587115"/>
          </a:xfrm>
          <a:prstGeom prst="parallelogram">
            <a:avLst>
              <a:gd name="adj" fmla="val 0"/>
            </a:avLst>
          </a:prstGeom>
          <a:gradFill flip="none" rotWithShape="1">
            <a:gsLst>
              <a:gs pos="0">
                <a:srgbClr val="DF0E15"/>
              </a:gs>
              <a:gs pos="100000">
                <a:srgbClr val="FE7F52"/>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400" dirty="0">
                <a:solidFill>
                  <a:schemeClr val="bg1"/>
                </a:solidFill>
                <a:latin typeface="宋体" panose="02010600030101010101" pitchFamily="2" charset="-122"/>
                <a:ea typeface="宋体" panose="02010600030101010101" pitchFamily="2" charset="-122"/>
                <a:sym typeface="宋体" panose="02010600030101010101" pitchFamily="2" charset="-122"/>
              </a:rPr>
              <a:t> </a:t>
            </a:r>
            <a:endParaRPr lang="zh-CN" altLang="en-US" sz="2400" dirty="0">
              <a:solidFill>
                <a:schemeClr val="bg1"/>
              </a:solidFill>
              <a:latin typeface="宋体" panose="02010600030101010101" pitchFamily="2" charset="-122"/>
              <a:ea typeface="宋体" panose="02010600030101010101" pitchFamily="2" charset="-122"/>
              <a:sym typeface="宋体" panose="02010600030101010101" pitchFamily="2" charset="-122"/>
            </a:endParaRPr>
          </a:p>
        </p:txBody>
      </p:sp>
      <p:grpSp>
        <p:nvGrpSpPr>
          <p:cNvPr id="3" name="组合 2"/>
          <p:cNvGrpSpPr/>
          <p:nvPr/>
        </p:nvGrpSpPr>
        <p:grpSpPr>
          <a:xfrm>
            <a:off x="298450" y="264707"/>
            <a:ext cx="565007" cy="568402"/>
            <a:chOff x="467606" y="208867"/>
            <a:chExt cx="565007" cy="568402"/>
          </a:xfrm>
        </p:grpSpPr>
        <p:sp>
          <p:nvSpPr>
            <p:cNvPr id="4" name="椭圆 3"/>
            <p:cNvSpPr/>
            <p:nvPr/>
          </p:nvSpPr>
          <p:spPr>
            <a:xfrm>
              <a:off x="467606" y="208867"/>
              <a:ext cx="565007" cy="568402"/>
            </a:xfrm>
            <a:prstGeom prst="ellipse">
              <a:avLst/>
            </a:prstGeom>
            <a:solidFill>
              <a:schemeClr val="bg1"/>
            </a:solidFill>
            <a:ln>
              <a:solidFill>
                <a:srgbClr val="DF0E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2">
                    <a:lumMod val="25000"/>
                  </a:schemeClr>
                </a:solidFill>
                <a:latin typeface="宋体" panose="02010600030101010101" pitchFamily="2" charset="-122"/>
                <a:ea typeface="宋体" panose="02010600030101010101" pitchFamily="2" charset="-122"/>
                <a:sym typeface="宋体" panose="02010600030101010101" pitchFamily="2" charset="-122"/>
              </a:endParaRPr>
            </a:p>
          </p:txBody>
        </p:sp>
        <p:sp>
          <p:nvSpPr>
            <p:cNvPr id="5" name="星形: 五角 4"/>
            <p:cNvSpPr/>
            <p:nvPr/>
          </p:nvSpPr>
          <p:spPr>
            <a:xfrm rot="6500145" flipV="1">
              <a:off x="502719" y="253387"/>
              <a:ext cx="479364" cy="479361"/>
            </a:xfrm>
            <a:prstGeom prst="star5">
              <a:avLst/>
            </a:prstGeom>
            <a:gradFill flip="none" rotWithShape="1">
              <a:gsLst>
                <a:gs pos="0">
                  <a:srgbClr val="DF0E15"/>
                </a:gs>
                <a:gs pos="100000">
                  <a:srgbClr val="FE7F52"/>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2400">
                <a:solidFill>
                  <a:schemeClr val="bg1"/>
                </a:solidFill>
                <a:latin typeface="宋体" panose="02010600030101010101" pitchFamily="2" charset="-122"/>
                <a:ea typeface="宋体" panose="02010600030101010101" pitchFamily="2" charset="-122"/>
                <a:sym typeface="宋体" panose="02010600030101010101" pitchFamily="2" charset="-122"/>
              </a:endParaRPr>
            </a:p>
          </p:txBody>
        </p:sp>
      </p:grpSp>
      <p:cxnSp>
        <p:nvCxnSpPr>
          <p:cNvPr id="7" name="直接连接符 6"/>
          <p:cNvCxnSpPr>
            <a:stCxn id="11" idx="3"/>
          </p:cNvCxnSpPr>
          <p:nvPr/>
        </p:nvCxnSpPr>
        <p:spPr>
          <a:xfrm flipV="1">
            <a:off x="6111240" y="551180"/>
            <a:ext cx="6080760" cy="19685"/>
          </a:xfrm>
          <a:prstGeom prst="line">
            <a:avLst/>
          </a:prstGeom>
          <a:ln>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957580" y="1253490"/>
            <a:ext cx="10741660" cy="4111625"/>
          </a:xfrm>
          <a:prstGeom prst="rect">
            <a:avLst/>
          </a:prstGeom>
          <a:noFill/>
        </p:spPr>
        <p:txBody>
          <a:bodyPr wrap="square">
            <a:spAutoFit/>
          </a:bodyPr>
          <a:lstStyle>
            <a:defPPr>
              <a:defRPr lang="zh-CN"/>
            </a:defPPr>
            <a:lvl1pPr>
              <a:lnSpc>
                <a:spcPct val="132000"/>
              </a:lnSpc>
              <a:defRPr sz="1600">
                <a:solidFill>
                  <a:schemeClr val="bg2">
                    <a:lumMod val="25000"/>
                  </a:schemeClr>
                </a:solidFill>
                <a:latin typeface="+mn-ea"/>
              </a:defRPr>
            </a:lvl1pPr>
          </a:lstStyle>
          <a:p>
            <a:pPr indent="457200" fontAlgn="auto">
              <a:extLst>
                <a:ext uri="{35155182-B16C-46BC-9424-99874614C6A1}">
                  <wpsdc:indentchars xmlns="" xmlns:wpsdc="http://www.wps.cn/officeDocument/2017/drawingmlCustomData" val="200" checksum="59296752"/>
                </a:ext>
              </a:extLst>
            </a:pPr>
            <a:r>
              <a:rPr sz="1800" dirty="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就这样，大家你一言我一语地发表着自己的看法，都在为到底该买一辆什么车纠结着。不过，他们的脸上都乐呵呵的，心里都美滋滋的。因为，这种纠结，是富裕起来的农民面临的多样化选择，是他们对高品质生活的向往与追求，是挑花了眼的摇摆，是鱼和熊掌不能兼得的遗憾。（</a:t>
            </a:r>
            <a:r>
              <a:rPr sz="1800" b="1" dirty="0">
                <a:solidFill>
                  <a:srgbClr val="FF0000"/>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议论说理，升华对这种纠结的理性认识。为主题的观点做论证，为什么说这种纠结很幸福。</a:t>
            </a:r>
            <a:r>
              <a:rPr sz="1800" dirty="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a:t>
            </a:r>
          </a:p>
          <a:p>
            <a:pPr indent="457200" fontAlgn="auto">
              <a:extLst>
                <a:ext uri="{35155182-B16C-46BC-9424-99874614C6A1}">
                  <wpsdc:indentchars xmlns="" xmlns:wpsdc="http://www.wps.cn/officeDocument/2017/drawingmlCustomData" val="200" checksum="59296752"/>
                </a:ext>
              </a:extLst>
            </a:pPr>
            <a:r>
              <a:rPr sz="1800" dirty="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我知道，今后他们还会遇到更多的纠结，比如：出去旅游，是坐飞机还是坐火车；家庭宴会，是去酒店吃还是在家里吃；去看望亲戚长辈，是买礼品还是送红包等等，都会面临多样的选择，都会纠结。人们就在这种纠结中偷着乐吧，在这种纠结中享受改革开放带来的幸福与美好吧。（</a:t>
            </a:r>
            <a:r>
              <a:rPr sz="1800" b="1" dirty="0">
                <a:solidFill>
                  <a:srgbClr val="FF0000"/>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归纳总结和抒情，歌颂改革开放的的成果，赞美人民群众生活发生的巨大变化，向往更美好的明天</a:t>
            </a:r>
            <a:r>
              <a:rPr sz="1800" dirty="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a:t>
            </a:r>
          </a:p>
          <a:p>
            <a:endParaRPr sz="1800" dirty="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endParaRPr>
          </a:p>
          <a:p>
            <a:endParaRPr sz="1800" dirty="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endParaRPr>
          </a:p>
          <a:p>
            <a:endParaRPr sz="1800" dirty="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endParaRPr>
          </a:p>
        </p:txBody>
      </p:sp>
      <p:sp>
        <p:nvSpPr>
          <p:cNvPr id="14" name="半闭框 13"/>
          <p:cNvSpPr/>
          <p:nvPr/>
        </p:nvSpPr>
        <p:spPr>
          <a:xfrm rot="5400000">
            <a:off x="10636250" y="1158240"/>
            <a:ext cx="1097280" cy="1028700"/>
          </a:xfrm>
          <a:prstGeom prst="halfFrame">
            <a:avLst>
              <a:gd name="adj1" fmla="val 9876"/>
              <a:gd name="adj2" fmla="val 9876"/>
            </a:avLst>
          </a:prstGeom>
          <a:gradFill flip="none" rotWithShape="1">
            <a:gsLst>
              <a:gs pos="0">
                <a:srgbClr val="DF0E15"/>
              </a:gs>
              <a:gs pos="100000">
                <a:srgbClr val="FE7F52"/>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sz="2400" dirty="0">
              <a:solidFill>
                <a:schemeClr val="bg1"/>
              </a:solidFill>
              <a:latin typeface="宋体" panose="02010600030101010101" pitchFamily="2" charset="-122"/>
              <a:ea typeface="宋体" panose="02010600030101010101" pitchFamily="2" charset="-122"/>
              <a:sym typeface="宋体" panose="02010600030101010101" pitchFamily="2" charset="-122"/>
            </a:endParaRPr>
          </a:p>
        </p:txBody>
      </p:sp>
      <p:grpSp>
        <p:nvGrpSpPr>
          <p:cNvPr id="16" name="组合 15"/>
          <p:cNvGrpSpPr/>
          <p:nvPr/>
        </p:nvGrpSpPr>
        <p:grpSpPr>
          <a:xfrm>
            <a:off x="9632458" y="6231652"/>
            <a:ext cx="1219200" cy="260391"/>
            <a:chOff x="4349587" y="1669855"/>
            <a:chExt cx="2530607" cy="540474"/>
          </a:xfrm>
          <a:solidFill>
            <a:srgbClr val="D91C21"/>
          </a:solidFill>
        </p:grpSpPr>
        <p:sp>
          <p:nvSpPr>
            <p:cNvPr id="17" name="五角星 40"/>
            <p:cNvSpPr/>
            <p:nvPr/>
          </p:nvSpPr>
          <p:spPr>
            <a:xfrm>
              <a:off x="5987638" y="1711127"/>
              <a:ext cx="494847" cy="457930"/>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sp>
          <p:nvSpPr>
            <p:cNvPr id="18" name="五角星 41"/>
            <p:cNvSpPr/>
            <p:nvPr/>
          </p:nvSpPr>
          <p:spPr>
            <a:xfrm>
              <a:off x="6502434" y="1765303"/>
              <a:ext cx="377760" cy="349577"/>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sp>
          <p:nvSpPr>
            <p:cNvPr id="19" name="五角星 40"/>
            <p:cNvSpPr/>
            <p:nvPr/>
          </p:nvSpPr>
          <p:spPr>
            <a:xfrm>
              <a:off x="5321596" y="1669855"/>
              <a:ext cx="584046" cy="54047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grpSp>
          <p:nvGrpSpPr>
            <p:cNvPr id="20" name="组合 19"/>
            <p:cNvGrpSpPr/>
            <p:nvPr/>
          </p:nvGrpSpPr>
          <p:grpSpPr>
            <a:xfrm flipH="1">
              <a:off x="4349587" y="1711127"/>
              <a:ext cx="892556" cy="457930"/>
              <a:chOff x="4349587" y="1711127"/>
              <a:chExt cx="892556" cy="457930"/>
            </a:xfrm>
            <a:grpFill/>
          </p:grpSpPr>
          <p:sp>
            <p:nvSpPr>
              <p:cNvPr id="21" name="五角星 40"/>
              <p:cNvSpPr/>
              <p:nvPr/>
            </p:nvSpPr>
            <p:spPr>
              <a:xfrm>
                <a:off x="4349587" y="1711127"/>
                <a:ext cx="494847" cy="457930"/>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sp>
            <p:nvSpPr>
              <p:cNvPr id="22" name="五角星 41"/>
              <p:cNvSpPr/>
              <p:nvPr/>
            </p:nvSpPr>
            <p:spPr>
              <a:xfrm>
                <a:off x="4864383" y="1765303"/>
                <a:ext cx="377760" cy="349577"/>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grpSp>
      </p:grpSp>
      <p:cxnSp>
        <p:nvCxnSpPr>
          <p:cNvPr id="23" name="直接连接符 22"/>
          <p:cNvCxnSpPr/>
          <p:nvPr/>
        </p:nvCxnSpPr>
        <p:spPr>
          <a:xfrm>
            <a:off x="4057650" y="6410960"/>
            <a:ext cx="5584825" cy="34925"/>
          </a:xfrm>
          <a:prstGeom prst="line">
            <a:avLst/>
          </a:prstGeom>
          <a:ln>
            <a:solidFill>
              <a:srgbClr val="D91C21"/>
            </a:solidFill>
            <a:prstDash val="lgDash"/>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956945" y="309880"/>
            <a:ext cx="5154295" cy="521970"/>
          </a:xfrm>
          <a:prstGeom prst="rect">
            <a:avLst/>
          </a:prstGeom>
          <a:noFill/>
        </p:spPr>
        <p:txBody>
          <a:bodyPr wrap="square" rtlCol="0">
            <a:spAutoFit/>
          </a:bodyPr>
          <a:lstStyle/>
          <a:p>
            <a:pPr algn="dist"/>
            <a:r>
              <a:rPr lang="zh-CN" altLang="en-US" sz="2800" dirty="0">
                <a:solidFill>
                  <a:schemeClr val="bg1"/>
                </a:solidFill>
                <a:latin typeface="楷体" panose="02010609060101010101" charset="-122"/>
                <a:ea typeface="楷体" panose="02010609060101010101" charset="-122"/>
                <a:cs typeface="楷体" panose="02010609060101010101" charset="-122"/>
                <a:sym typeface="宋体" panose="02010600030101010101" pitchFamily="2" charset="-122"/>
              </a:rPr>
              <a:t>演讲要想赢 讲好事理情</a:t>
            </a:r>
          </a:p>
        </p:txBody>
      </p:sp>
      <p:grpSp>
        <p:nvGrpSpPr>
          <p:cNvPr id="24" name="组合 23"/>
          <p:cNvGrpSpPr/>
          <p:nvPr/>
        </p:nvGrpSpPr>
        <p:grpSpPr>
          <a:xfrm>
            <a:off x="9450848" y="1013222"/>
            <a:ext cx="1219200" cy="260391"/>
            <a:chOff x="4349587" y="1669855"/>
            <a:chExt cx="2530607" cy="540474"/>
          </a:xfrm>
          <a:solidFill>
            <a:srgbClr val="D91C21"/>
          </a:solidFill>
        </p:grpSpPr>
        <p:sp>
          <p:nvSpPr>
            <p:cNvPr id="25" name="五角星 40"/>
            <p:cNvSpPr/>
            <p:nvPr/>
          </p:nvSpPr>
          <p:spPr>
            <a:xfrm>
              <a:off x="5987638" y="1711127"/>
              <a:ext cx="494847" cy="457930"/>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sp>
          <p:nvSpPr>
            <p:cNvPr id="26" name="五角星 41"/>
            <p:cNvSpPr/>
            <p:nvPr/>
          </p:nvSpPr>
          <p:spPr>
            <a:xfrm>
              <a:off x="6502434" y="1765303"/>
              <a:ext cx="377760" cy="349577"/>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sp>
          <p:nvSpPr>
            <p:cNvPr id="27" name="五角星 40"/>
            <p:cNvSpPr/>
            <p:nvPr/>
          </p:nvSpPr>
          <p:spPr>
            <a:xfrm>
              <a:off x="5321596" y="1669855"/>
              <a:ext cx="584046" cy="54047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grpSp>
          <p:nvGrpSpPr>
            <p:cNvPr id="28" name="组合 27"/>
            <p:cNvGrpSpPr/>
            <p:nvPr/>
          </p:nvGrpSpPr>
          <p:grpSpPr>
            <a:xfrm flipH="1">
              <a:off x="4349587" y="1711127"/>
              <a:ext cx="892556" cy="457930"/>
              <a:chOff x="4349587" y="1711127"/>
              <a:chExt cx="892556" cy="457930"/>
            </a:xfrm>
            <a:grpFill/>
          </p:grpSpPr>
          <p:sp>
            <p:nvSpPr>
              <p:cNvPr id="29" name="五角星 40"/>
              <p:cNvSpPr/>
              <p:nvPr/>
            </p:nvSpPr>
            <p:spPr>
              <a:xfrm>
                <a:off x="4349587" y="1711127"/>
                <a:ext cx="494847" cy="457930"/>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sp>
            <p:nvSpPr>
              <p:cNvPr id="30" name="五角星 41"/>
              <p:cNvSpPr/>
              <p:nvPr/>
            </p:nvSpPr>
            <p:spPr>
              <a:xfrm>
                <a:off x="4864383" y="1765303"/>
                <a:ext cx="377760" cy="349577"/>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grpSp>
      </p:grpSp>
      <p:cxnSp>
        <p:nvCxnSpPr>
          <p:cNvPr id="2" name="直接连接符 1"/>
          <p:cNvCxnSpPr/>
          <p:nvPr/>
        </p:nvCxnSpPr>
        <p:spPr>
          <a:xfrm flipV="1">
            <a:off x="1052830" y="1123950"/>
            <a:ext cx="8439785" cy="38735"/>
          </a:xfrm>
          <a:prstGeom prst="line">
            <a:avLst/>
          </a:prstGeom>
          <a:ln>
            <a:solidFill>
              <a:srgbClr val="D91C21"/>
            </a:solidFill>
            <a:prstDash val="lg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 xmlns:p14="http://schemas.microsoft.com/office/powerpoint/2010/main" Requires="p14">
      <p:transition spd="slow" p14:dur="1500">
        <p:random/>
      </p:transition>
    </mc:Choice>
    <mc:Fallback>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11" name="椭圆 10"/>
          <p:cNvSpPr/>
          <p:nvPr/>
        </p:nvSpPr>
        <p:spPr>
          <a:xfrm>
            <a:off x="3484184" y="718263"/>
            <a:ext cx="5167474" cy="5167474"/>
          </a:xfrm>
          <a:prstGeom prst="ellipse">
            <a:avLst/>
          </a:prstGeom>
          <a:gradFill flip="none" rotWithShape="1">
            <a:gsLst>
              <a:gs pos="0">
                <a:srgbClr val="DF0E15"/>
              </a:gs>
              <a:gs pos="100000">
                <a:srgbClr val="FE7F52"/>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sz="2400" dirty="0">
              <a:solidFill>
                <a:schemeClr val="bg1"/>
              </a:solidFill>
              <a:latin typeface="宋体" panose="02010600030101010101" pitchFamily="2" charset="-122"/>
              <a:ea typeface="宋体" panose="02010600030101010101" pitchFamily="2" charset="-122"/>
              <a:sym typeface="宋体" panose="02010600030101010101" pitchFamily="2" charset="-122"/>
            </a:endParaRPr>
          </a:p>
        </p:txBody>
      </p:sp>
      <p:sp>
        <p:nvSpPr>
          <p:cNvPr id="12" name="椭圆 11"/>
          <p:cNvSpPr/>
          <p:nvPr/>
        </p:nvSpPr>
        <p:spPr>
          <a:xfrm>
            <a:off x="3781963" y="1016042"/>
            <a:ext cx="4571916" cy="4571916"/>
          </a:xfrm>
          <a:prstGeom prst="ellipse">
            <a:avLst/>
          </a:prstGeom>
          <a:solidFill>
            <a:srgbClr val="FDF6E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sz="2400" dirty="0">
              <a:solidFill>
                <a:schemeClr val="bg1"/>
              </a:solidFill>
              <a:latin typeface="宋体" panose="02010600030101010101" pitchFamily="2" charset="-122"/>
              <a:ea typeface="宋体" panose="02010600030101010101" pitchFamily="2" charset="-122"/>
              <a:sym typeface="宋体" panose="02010600030101010101" pitchFamily="2" charset="-122"/>
            </a:endParaRPr>
          </a:p>
        </p:txBody>
      </p:sp>
      <p:sp>
        <p:nvSpPr>
          <p:cNvPr id="4" name="文本框 3"/>
          <p:cNvSpPr txBox="1"/>
          <p:nvPr/>
        </p:nvSpPr>
        <p:spPr>
          <a:xfrm>
            <a:off x="5183609" y="1729630"/>
            <a:ext cx="1829501" cy="1445260"/>
          </a:xfrm>
          <a:prstGeom prst="rect">
            <a:avLst/>
          </a:prstGeom>
          <a:noFill/>
        </p:spPr>
        <p:txBody>
          <a:bodyPr wrap="square" rtlCol="0">
            <a:spAutoFit/>
          </a:bodyPr>
          <a:lstStyle/>
          <a:p>
            <a:pPr algn="ctr"/>
            <a:r>
              <a:rPr lang="en-US" altLang="zh-CN" sz="8800" dirty="0">
                <a:solidFill>
                  <a:srgbClr val="FF0000"/>
                </a:solidFill>
                <a:latin typeface="Times New Roman" panose="02020603050405020304" charset="0"/>
                <a:ea typeface="宋体" panose="02010600030101010101" pitchFamily="2" charset="-122"/>
                <a:cs typeface="Times New Roman" panose="02020603050405020304" charset="0"/>
                <a:sym typeface="宋体" panose="02010600030101010101" pitchFamily="2" charset="-122"/>
              </a:rPr>
              <a:t>01</a:t>
            </a:r>
          </a:p>
        </p:txBody>
      </p:sp>
      <p:sp>
        <p:nvSpPr>
          <p:cNvPr id="5" name="文本框 4"/>
          <p:cNvSpPr txBox="1"/>
          <p:nvPr/>
        </p:nvSpPr>
        <p:spPr>
          <a:xfrm>
            <a:off x="4166356" y="2958785"/>
            <a:ext cx="3864006" cy="1322070"/>
          </a:xfrm>
          <a:prstGeom prst="rect">
            <a:avLst/>
          </a:prstGeom>
          <a:noFill/>
        </p:spPr>
        <p:txBody>
          <a:bodyPr wrap="square" rtlCol="0">
            <a:spAutoFit/>
          </a:bodyPr>
          <a:lstStyle/>
          <a:p>
            <a:pPr algn="ctr"/>
            <a:r>
              <a:rPr lang="zh-CN" altLang="en-US" sz="4000" b="1" spc="600" dirty="0">
                <a:solidFill>
                  <a:srgbClr val="FF0000"/>
                </a:solidFill>
                <a:latin typeface="楷体" panose="02010609060101010101" charset="-122"/>
                <a:ea typeface="楷体" panose="02010609060101010101" charset="-122"/>
                <a:cs typeface="楷体" panose="02010609060101010101" charset="-122"/>
                <a:sym typeface="宋体" panose="02010600030101010101" pitchFamily="2" charset="-122"/>
              </a:rPr>
              <a:t>传承好家风  重在学和行</a:t>
            </a:r>
          </a:p>
        </p:txBody>
      </p:sp>
      <p:cxnSp>
        <p:nvCxnSpPr>
          <p:cNvPr id="6" name="直接连接符 5"/>
          <p:cNvCxnSpPr/>
          <p:nvPr/>
        </p:nvCxnSpPr>
        <p:spPr>
          <a:xfrm>
            <a:off x="4044847" y="4281351"/>
            <a:ext cx="4107025" cy="0"/>
          </a:xfrm>
          <a:prstGeom prst="line">
            <a:avLst/>
          </a:prstGeom>
          <a:ln w="12700">
            <a:solidFill>
              <a:srgbClr val="DF0E15"/>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 xmlns:p14="http://schemas.microsoft.com/office/powerpoint/2010/main" Requires="p14">
      <p:transition spd="slow" p14:dur="1500">
        <p:random/>
      </p:transition>
    </mc:Choice>
    <mc:Fallback>
      <p:transition spd="slow">
        <p:random/>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552450" y="1663065"/>
            <a:ext cx="3347085" cy="4748530"/>
          </a:xfrm>
          <a:prstGeom prst="rect">
            <a:avLst/>
          </a:prstGeom>
          <a:gradFill flip="none" rotWithShape="1">
            <a:gsLst>
              <a:gs pos="0">
                <a:srgbClr val="DF0E15"/>
              </a:gs>
              <a:gs pos="100000">
                <a:srgbClr val="FE7F52">
                  <a:alpha val="0"/>
                </a:srgbClr>
              </a:gs>
            </a:gsLst>
            <a:lin ang="189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2400">
              <a:solidFill>
                <a:schemeClr val="bg1"/>
              </a:solidFill>
              <a:latin typeface="宋体" panose="02010600030101010101" pitchFamily="2" charset="-122"/>
              <a:ea typeface="宋体" panose="02010600030101010101" pitchFamily="2" charset="-122"/>
              <a:sym typeface="宋体" panose="02010600030101010101" pitchFamily="2" charset="-122"/>
            </a:endParaRPr>
          </a:p>
        </p:txBody>
      </p:sp>
      <p:sp>
        <p:nvSpPr>
          <p:cNvPr id="6" name="矩形 5"/>
          <p:cNvSpPr/>
          <p:nvPr/>
        </p:nvSpPr>
        <p:spPr>
          <a:xfrm>
            <a:off x="876300" y="1162685"/>
            <a:ext cx="3311525" cy="4938395"/>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sz="2400" dirty="0">
              <a:solidFill>
                <a:schemeClr val="bg1"/>
              </a:solidFill>
              <a:latin typeface="宋体" panose="02010600030101010101" pitchFamily="2" charset="-122"/>
              <a:ea typeface="宋体" panose="02010600030101010101" pitchFamily="2" charset="-122"/>
              <a:sym typeface="宋体" panose="02010600030101010101" pitchFamily="2" charset="-122"/>
            </a:endParaRPr>
          </a:p>
        </p:txBody>
      </p:sp>
      <p:sp>
        <p:nvSpPr>
          <p:cNvPr id="9" name="平行四边形 8"/>
          <p:cNvSpPr/>
          <p:nvPr/>
        </p:nvSpPr>
        <p:spPr>
          <a:xfrm>
            <a:off x="0" y="264707"/>
            <a:ext cx="12192000" cy="587115"/>
          </a:xfrm>
          <a:prstGeom prst="parallelogram">
            <a:avLst>
              <a:gd name="adj" fmla="val 0"/>
            </a:avLst>
          </a:prstGeom>
          <a:gradFill flip="none" rotWithShape="1">
            <a:gsLst>
              <a:gs pos="0">
                <a:srgbClr val="DF0E15"/>
              </a:gs>
              <a:gs pos="100000">
                <a:srgbClr val="FE7F52"/>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400" dirty="0">
                <a:solidFill>
                  <a:schemeClr val="bg1"/>
                </a:solidFill>
                <a:latin typeface="宋体" panose="02010600030101010101" pitchFamily="2" charset="-122"/>
                <a:ea typeface="宋体" panose="02010600030101010101" pitchFamily="2" charset="-122"/>
                <a:sym typeface="宋体" panose="02010600030101010101" pitchFamily="2" charset="-122"/>
              </a:rPr>
              <a:t> </a:t>
            </a:r>
            <a:endParaRPr lang="zh-CN" altLang="en-US" sz="2400" dirty="0">
              <a:solidFill>
                <a:schemeClr val="bg1"/>
              </a:solidFill>
              <a:latin typeface="宋体" panose="02010600030101010101" pitchFamily="2" charset="-122"/>
              <a:ea typeface="宋体" panose="02010600030101010101" pitchFamily="2" charset="-122"/>
              <a:sym typeface="宋体" panose="02010600030101010101" pitchFamily="2" charset="-122"/>
            </a:endParaRPr>
          </a:p>
        </p:txBody>
      </p:sp>
      <p:grpSp>
        <p:nvGrpSpPr>
          <p:cNvPr id="3" name="组合 2"/>
          <p:cNvGrpSpPr/>
          <p:nvPr/>
        </p:nvGrpSpPr>
        <p:grpSpPr>
          <a:xfrm>
            <a:off x="298450" y="264707"/>
            <a:ext cx="565007" cy="568402"/>
            <a:chOff x="467606" y="208867"/>
            <a:chExt cx="565007" cy="568402"/>
          </a:xfrm>
        </p:grpSpPr>
        <p:sp>
          <p:nvSpPr>
            <p:cNvPr id="4" name="椭圆 3"/>
            <p:cNvSpPr/>
            <p:nvPr/>
          </p:nvSpPr>
          <p:spPr>
            <a:xfrm>
              <a:off x="467606" y="208867"/>
              <a:ext cx="565007" cy="568402"/>
            </a:xfrm>
            <a:prstGeom prst="ellipse">
              <a:avLst/>
            </a:prstGeom>
            <a:solidFill>
              <a:schemeClr val="bg1"/>
            </a:solidFill>
            <a:ln>
              <a:solidFill>
                <a:srgbClr val="DF0E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2">
                    <a:lumMod val="25000"/>
                  </a:schemeClr>
                </a:solidFill>
                <a:latin typeface="宋体" panose="02010600030101010101" pitchFamily="2" charset="-122"/>
                <a:ea typeface="宋体" panose="02010600030101010101" pitchFamily="2" charset="-122"/>
                <a:sym typeface="宋体" panose="02010600030101010101" pitchFamily="2" charset="-122"/>
              </a:endParaRPr>
            </a:p>
          </p:txBody>
        </p:sp>
        <p:sp>
          <p:nvSpPr>
            <p:cNvPr id="5" name="星形: 五角 4"/>
            <p:cNvSpPr/>
            <p:nvPr/>
          </p:nvSpPr>
          <p:spPr>
            <a:xfrm rot="6500145" flipV="1">
              <a:off x="502719" y="253387"/>
              <a:ext cx="479364" cy="479361"/>
            </a:xfrm>
            <a:prstGeom prst="star5">
              <a:avLst/>
            </a:prstGeom>
            <a:gradFill flip="none" rotWithShape="1">
              <a:gsLst>
                <a:gs pos="0">
                  <a:srgbClr val="DF0E15"/>
                </a:gs>
                <a:gs pos="100000">
                  <a:srgbClr val="FE7F52"/>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2400">
                <a:solidFill>
                  <a:schemeClr val="bg1"/>
                </a:solidFill>
                <a:latin typeface="宋体" panose="02010600030101010101" pitchFamily="2" charset="-122"/>
                <a:ea typeface="宋体" panose="02010600030101010101" pitchFamily="2" charset="-122"/>
                <a:sym typeface="宋体" panose="02010600030101010101" pitchFamily="2" charset="-122"/>
              </a:endParaRPr>
            </a:p>
          </p:txBody>
        </p:sp>
      </p:grpSp>
      <p:cxnSp>
        <p:nvCxnSpPr>
          <p:cNvPr id="7" name="直接连接符 6"/>
          <p:cNvCxnSpPr>
            <a:stCxn id="11" idx="3"/>
          </p:cNvCxnSpPr>
          <p:nvPr/>
        </p:nvCxnSpPr>
        <p:spPr>
          <a:xfrm flipV="1">
            <a:off x="6111240" y="551180"/>
            <a:ext cx="6080760" cy="19685"/>
          </a:xfrm>
          <a:prstGeom prst="line">
            <a:avLst/>
          </a:prstGeom>
          <a:ln>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876300" y="1774190"/>
            <a:ext cx="10741660" cy="4150360"/>
          </a:xfrm>
          <a:prstGeom prst="rect">
            <a:avLst/>
          </a:prstGeom>
          <a:noFill/>
        </p:spPr>
        <p:txBody>
          <a:bodyPr wrap="square">
            <a:spAutoFit/>
          </a:bodyPr>
          <a:lstStyle>
            <a:defPPr>
              <a:defRPr lang="zh-CN"/>
            </a:defPPr>
            <a:lvl1pPr>
              <a:lnSpc>
                <a:spcPct val="132000"/>
              </a:lnSpc>
              <a:defRPr sz="1600">
                <a:solidFill>
                  <a:schemeClr val="bg2">
                    <a:lumMod val="25000"/>
                  </a:schemeClr>
                </a:solidFill>
                <a:latin typeface="+mn-ea"/>
              </a:defRPr>
            </a:lvl1pPr>
          </a:lstStyle>
          <a:p>
            <a:pPr indent="508000" fontAlgn="auto">
              <a:extLst>
                <a:ext uri="{35155182-B16C-46BC-9424-99874614C6A1}">
                  <wpsdc:indentchars xmlns="" xmlns:wpsdc="http://www.wps.cn/officeDocument/2017/drawingmlCustomData" val="200" checksum="282533468"/>
                </a:ext>
              </a:extLst>
            </a:pPr>
            <a:r>
              <a:rPr sz="2000" b="1" dirty="0">
                <a:solidFill>
                  <a:srgbClr val="FF0000"/>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语音好：</a:t>
            </a:r>
            <a:r>
              <a:rPr sz="2000" dirty="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普通话好，发音准确，吐字清晰，没有吃字现象，没有方言痕迹。</a:t>
            </a:r>
          </a:p>
          <a:p>
            <a:pPr indent="508000" fontAlgn="auto">
              <a:extLst>
                <a:ext uri="{35155182-B16C-46BC-9424-99874614C6A1}">
                  <wpsdc:indentchars xmlns="" xmlns:wpsdc="http://www.wps.cn/officeDocument/2017/drawingmlCustomData" val="200" checksum="282533468"/>
                </a:ext>
              </a:extLst>
            </a:pPr>
            <a:r>
              <a:rPr sz="2000" b="1" dirty="0">
                <a:solidFill>
                  <a:srgbClr val="FF0000"/>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风格好：</a:t>
            </a:r>
            <a:r>
              <a:rPr sz="2000" dirty="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演讲娓娓道来，没有大喊大叫现象，没有朗诵腔调。</a:t>
            </a:r>
          </a:p>
          <a:p>
            <a:pPr indent="508000" algn="l" fontAlgn="auto">
              <a:buClrTx/>
              <a:buSzTx/>
              <a:buFontTx/>
              <a:extLst>
                <a:ext uri="{35155182-B16C-46BC-9424-99874614C6A1}">
                  <wpsdc:indentchars xmlns="" xmlns:wpsdc="http://www.wps.cn/officeDocument/2017/drawingmlCustomData" val="200" checksum="282533468"/>
                </a:ext>
              </a:extLst>
            </a:pPr>
            <a:r>
              <a:rPr sz="2000" b="1" dirty="0">
                <a:solidFill>
                  <a:srgbClr val="FF0000"/>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形象好：</a:t>
            </a:r>
            <a:r>
              <a:rPr sz="2000" dirty="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样儿乖，形象气质好。</a:t>
            </a:r>
          </a:p>
          <a:p>
            <a:pPr indent="508000" algn="l" fontAlgn="auto">
              <a:buClrTx/>
              <a:buSzTx/>
              <a:buFontTx/>
              <a:extLst>
                <a:ext uri="{35155182-B16C-46BC-9424-99874614C6A1}">
                  <wpsdc:indentchars xmlns="" xmlns:wpsdc="http://www.wps.cn/officeDocument/2017/drawingmlCustomData" val="200" checksum="282533468"/>
                </a:ext>
              </a:extLst>
            </a:pPr>
            <a:r>
              <a:rPr sz="2000" b="1" dirty="0">
                <a:solidFill>
                  <a:srgbClr val="FF0000"/>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心态好：</a:t>
            </a:r>
            <a:r>
              <a:rPr sz="2000" dirty="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不紧张，自然大方。</a:t>
            </a:r>
          </a:p>
          <a:p>
            <a:pPr indent="508000" algn="l" fontAlgn="auto">
              <a:buClrTx/>
              <a:buSzTx/>
              <a:buFontTx/>
              <a:extLst>
                <a:ext uri="{35155182-B16C-46BC-9424-99874614C6A1}">
                  <wpsdc:indentchars xmlns="" xmlns:wpsdc="http://www.wps.cn/officeDocument/2017/drawingmlCustomData" val="200" checksum="282533468"/>
                </a:ext>
              </a:extLst>
            </a:pPr>
            <a:r>
              <a:rPr sz="2000" b="1" dirty="0">
                <a:solidFill>
                  <a:srgbClr val="FF0000"/>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演讲两大傻事：</a:t>
            </a:r>
            <a:r>
              <a:rPr sz="2000" dirty="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超时，大声喊叫</a:t>
            </a:r>
          </a:p>
          <a:p>
            <a:pPr indent="508000" fontAlgn="auto">
              <a:extLst>
                <a:ext uri="{35155182-B16C-46BC-9424-99874614C6A1}">
                  <wpsdc:indentchars xmlns="" xmlns:wpsdc="http://www.wps.cn/officeDocument/2017/drawingmlCustomData" val="200" checksum="282533468"/>
                </a:ext>
              </a:extLst>
            </a:pPr>
            <a:r>
              <a:rPr sz="2000" dirty="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       </a:t>
            </a:r>
            <a:r>
              <a:rPr sz="2000" b="1" dirty="0">
                <a:solidFill>
                  <a:srgbClr val="0070C0"/>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（超时的紧急处理，马上刹车</a:t>
            </a:r>
            <a:r>
              <a:rPr sz="2000" b="1" dirty="0">
                <a:solidFill>
                  <a:srgbClr val="FF0000"/>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：我的演讲结束）</a:t>
            </a:r>
          </a:p>
          <a:p>
            <a:pPr indent="508000" algn="l" fontAlgn="auto">
              <a:buClrTx/>
              <a:buSzTx/>
              <a:buFontTx/>
              <a:extLst>
                <a:ext uri="{35155182-B16C-46BC-9424-99874614C6A1}">
                  <wpsdc:indentchars xmlns="" xmlns:wpsdc="http://www.wps.cn/officeDocument/2017/drawingmlCustomData" val="200" checksum="282533468"/>
                </a:ext>
              </a:extLst>
            </a:pPr>
            <a:r>
              <a:rPr sz="2000" b="1" dirty="0">
                <a:solidFill>
                  <a:srgbClr val="FF0000"/>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手势：</a:t>
            </a:r>
            <a:r>
              <a:rPr sz="2000" dirty="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不要翅膀手，木棍手，礼仪手，舞台手</a:t>
            </a:r>
          </a:p>
          <a:p>
            <a:pPr indent="508000" algn="l" fontAlgn="auto">
              <a:buClrTx/>
              <a:buSzTx/>
              <a:buFontTx/>
              <a:extLst>
                <a:ext uri="{35155182-B16C-46BC-9424-99874614C6A1}">
                  <wpsdc:indentchars xmlns="" xmlns:wpsdc="http://www.wps.cn/officeDocument/2017/drawingmlCustomData" val="200" checksum="282533468"/>
                </a:ext>
              </a:extLst>
            </a:pPr>
            <a:r>
              <a:rPr sz="2000" b="1" dirty="0">
                <a:solidFill>
                  <a:srgbClr val="FF0000"/>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语言：</a:t>
            </a:r>
            <a:r>
              <a:rPr sz="2000" dirty="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不要大声喊叫，不要带着朗诵腔调，不要绘声绘色，不要转换角色，不要唱歌，不要过多地使用方言。</a:t>
            </a:r>
          </a:p>
          <a:p>
            <a:pPr indent="508000" algn="l" fontAlgn="auto">
              <a:buClrTx/>
              <a:buSzTx/>
              <a:buFontTx/>
              <a:extLst>
                <a:ext uri="{35155182-B16C-46BC-9424-99874614C6A1}">
                  <wpsdc:indentchars xmlns="" xmlns:wpsdc="http://www.wps.cn/officeDocument/2017/drawingmlCustomData" val="200" checksum="282533468"/>
                </a:ext>
              </a:extLst>
            </a:pPr>
            <a:r>
              <a:rPr sz="2000" dirty="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通过语速的快慢，语音的高低，完美地演绎一篇稿子。</a:t>
            </a:r>
          </a:p>
        </p:txBody>
      </p:sp>
      <p:sp>
        <p:nvSpPr>
          <p:cNvPr id="14" name="半闭框 13"/>
          <p:cNvSpPr/>
          <p:nvPr/>
        </p:nvSpPr>
        <p:spPr>
          <a:xfrm rot="5400000">
            <a:off x="10636250" y="1567815"/>
            <a:ext cx="1097280" cy="1028700"/>
          </a:xfrm>
          <a:prstGeom prst="halfFrame">
            <a:avLst>
              <a:gd name="adj1" fmla="val 9876"/>
              <a:gd name="adj2" fmla="val 9876"/>
            </a:avLst>
          </a:prstGeom>
          <a:gradFill flip="none" rotWithShape="1">
            <a:gsLst>
              <a:gs pos="0">
                <a:srgbClr val="DF0E15"/>
              </a:gs>
              <a:gs pos="100000">
                <a:srgbClr val="FE7F52"/>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sz="2400" dirty="0">
              <a:solidFill>
                <a:schemeClr val="bg1"/>
              </a:solidFill>
              <a:latin typeface="宋体" panose="02010600030101010101" pitchFamily="2" charset="-122"/>
              <a:ea typeface="宋体" panose="02010600030101010101" pitchFamily="2" charset="-122"/>
              <a:sym typeface="宋体" panose="02010600030101010101" pitchFamily="2" charset="-122"/>
            </a:endParaRPr>
          </a:p>
        </p:txBody>
      </p:sp>
      <p:grpSp>
        <p:nvGrpSpPr>
          <p:cNvPr id="16" name="组合 15"/>
          <p:cNvGrpSpPr/>
          <p:nvPr/>
        </p:nvGrpSpPr>
        <p:grpSpPr>
          <a:xfrm>
            <a:off x="9632458" y="6231652"/>
            <a:ext cx="1219200" cy="260391"/>
            <a:chOff x="4349587" y="1669855"/>
            <a:chExt cx="2530607" cy="540474"/>
          </a:xfrm>
          <a:solidFill>
            <a:srgbClr val="D91C21"/>
          </a:solidFill>
        </p:grpSpPr>
        <p:sp>
          <p:nvSpPr>
            <p:cNvPr id="17" name="五角星 40"/>
            <p:cNvSpPr/>
            <p:nvPr/>
          </p:nvSpPr>
          <p:spPr>
            <a:xfrm>
              <a:off x="5987638" y="1711127"/>
              <a:ext cx="494847" cy="457930"/>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sp>
          <p:nvSpPr>
            <p:cNvPr id="18" name="五角星 41"/>
            <p:cNvSpPr/>
            <p:nvPr/>
          </p:nvSpPr>
          <p:spPr>
            <a:xfrm>
              <a:off x="6502434" y="1765303"/>
              <a:ext cx="377760" cy="349577"/>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sp>
          <p:nvSpPr>
            <p:cNvPr id="19" name="五角星 40"/>
            <p:cNvSpPr/>
            <p:nvPr/>
          </p:nvSpPr>
          <p:spPr>
            <a:xfrm>
              <a:off x="5321596" y="1669855"/>
              <a:ext cx="584046" cy="54047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grpSp>
          <p:nvGrpSpPr>
            <p:cNvPr id="20" name="组合 19"/>
            <p:cNvGrpSpPr/>
            <p:nvPr/>
          </p:nvGrpSpPr>
          <p:grpSpPr>
            <a:xfrm flipH="1">
              <a:off x="4349587" y="1711127"/>
              <a:ext cx="892556" cy="457930"/>
              <a:chOff x="4349587" y="1711127"/>
              <a:chExt cx="892556" cy="457930"/>
            </a:xfrm>
            <a:grpFill/>
          </p:grpSpPr>
          <p:sp>
            <p:nvSpPr>
              <p:cNvPr id="21" name="五角星 40"/>
              <p:cNvSpPr/>
              <p:nvPr/>
            </p:nvSpPr>
            <p:spPr>
              <a:xfrm>
                <a:off x="4349587" y="1711127"/>
                <a:ext cx="494847" cy="457930"/>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sp>
            <p:nvSpPr>
              <p:cNvPr id="22" name="五角星 41"/>
              <p:cNvSpPr/>
              <p:nvPr/>
            </p:nvSpPr>
            <p:spPr>
              <a:xfrm>
                <a:off x="4864383" y="1765303"/>
                <a:ext cx="377760" cy="349577"/>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grpSp>
      </p:grpSp>
      <p:cxnSp>
        <p:nvCxnSpPr>
          <p:cNvPr id="23" name="直接连接符 22"/>
          <p:cNvCxnSpPr/>
          <p:nvPr/>
        </p:nvCxnSpPr>
        <p:spPr>
          <a:xfrm>
            <a:off x="4057650" y="6410960"/>
            <a:ext cx="5584825" cy="34925"/>
          </a:xfrm>
          <a:prstGeom prst="line">
            <a:avLst/>
          </a:prstGeom>
          <a:ln>
            <a:solidFill>
              <a:srgbClr val="D91C21"/>
            </a:solidFill>
            <a:prstDash val="lgDash"/>
          </a:ln>
        </p:spPr>
        <p:style>
          <a:lnRef idx="1">
            <a:schemeClr val="accent1"/>
          </a:lnRef>
          <a:fillRef idx="0">
            <a:schemeClr val="accent1"/>
          </a:fillRef>
          <a:effectRef idx="0">
            <a:schemeClr val="accent1"/>
          </a:effectRef>
          <a:fontRef idx="minor">
            <a:schemeClr val="tx1"/>
          </a:fontRef>
        </p:style>
      </p:cxnSp>
      <p:grpSp>
        <p:nvGrpSpPr>
          <p:cNvPr id="24" name="组合 23"/>
          <p:cNvGrpSpPr/>
          <p:nvPr/>
        </p:nvGrpSpPr>
        <p:grpSpPr>
          <a:xfrm>
            <a:off x="9311783" y="1513602"/>
            <a:ext cx="1219200" cy="260391"/>
            <a:chOff x="4349587" y="1669855"/>
            <a:chExt cx="2530607" cy="540474"/>
          </a:xfrm>
          <a:solidFill>
            <a:srgbClr val="D91C21"/>
          </a:solidFill>
        </p:grpSpPr>
        <p:sp>
          <p:nvSpPr>
            <p:cNvPr id="25" name="五角星 40"/>
            <p:cNvSpPr/>
            <p:nvPr/>
          </p:nvSpPr>
          <p:spPr>
            <a:xfrm>
              <a:off x="5987638" y="1711127"/>
              <a:ext cx="494847" cy="457930"/>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sp>
          <p:nvSpPr>
            <p:cNvPr id="26" name="五角星 41"/>
            <p:cNvSpPr/>
            <p:nvPr/>
          </p:nvSpPr>
          <p:spPr>
            <a:xfrm>
              <a:off x="6502434" y="1765303"/>
              <a:ext cx="377760" cy="349577"/>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sp>
          <p:nvSpPr>
            <p:cNvPr id="27" name="五角星 40"/>
            <p:cNvSpPr/>
            <p:nvPr/>
          </p:nvSpPr>
          <p:spPr>
            <a:xfrm>
              <a:off x="5321596" y="1669855"/>
              <a:ext cx="584046" cy="54047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grpSp>
          <p:nvGrpSpPr>
            <p:cNvPr id="28" name="组合 27"/>
            <p:cNvGrpSpPr/>
            <p:nvPr/>
          </p:nvGrpSpPr>
          <p:grpSpPr>
            <a:xfrm flipH="1">
              <a:off x="4349587" y="1711127"/>
              <a:ext cx="892556" cy="457930"/>
              <a:chOff x="4349587" y="1711127"/>
              <a:chExt cx="892556" cy="457930"/>
            </a:xfrm>
            <a:grpFill/>
          </p:grpSpPr>
          <p:sp>
            <p:nvSpPr>
              <p:cNvPr id="29" name="五角星 40"/>
              <p:cNvSpPr/>
              <p:nvPr/>
            </p:nvSpPr>
            <p:spPr>
              <a:xfrm>
                <a:off x="4349587" y="1711127"/>
                <a:ext cx="494847" cy="457930"/>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sp>
            <p:nvSpPr>
              <p:cNvPr id="30" name="五角星 41"/>
              <p:cNvSpPr/>
              <p:nvPr/>
            </p:nvSpPr>
            <p:spPr>
              <a:xfrm>
                <a:off x="4864383" y="1765303"/>
                <a:ext cx="377760" cy="349577"/>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grpSp>
      </p:grpSp>
      <p:cxnSp>
        <p:nvCxnSpPr>
          <p:cNvPr id="2" name="直接连接符 1"/>
          <p:cNvCxnSpPr/>
          <p:nvPr/>
        </p:nvCxnSpPr>
        <p:spPr>
          <a:xfrm flipV="1">
            <a:off x="957580" y="1624330"/>
            <a:ext cx="8439785" cy="38735"/>
          </a:xfrm>
          <a:prstGeom prst="line">
            <a:avLst/>
          </a:prstGeom>
          <a:ln>
            <a:solidFill>
              <a:srgbClr val="D91C21"/>
            </a:solidFill>
            <a:prstDash val="lgDash"/>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957241" y="309889"/>
            <a:ext cx="3525859" cy="521970"/>
          </a:xfrm>
          <a:prstGeom prst="rect">
            <a:avLst/>
          </a:prstGeom>
          <a:noFill/>
        </p:spPr>
        <p:txBody>
          <a:bodyPr wrap="square" rtlCol="0">
            <a:spAutoFit/>
          </a:bodyPr>
          <a:lstStyle/>
          <a:p>
            <a:pPr algn="dist"/>
            <a:r>
              <a:rPr lang="zh-CN" altLang="en-US" sz="2800" dirty="0">
                <a:solidFill>
                  <a:schemeClr val="bg1"/>
                </a:solidFill>
                <a:latin typeface="楷体" panose="02010609060101010101" charset="-122"/>
                <a:ea typeface="楷体" panose="02010609060101010101" charset="-122"/>
                <a:cs typeface="楷体" panose="02010609060101010101" charset="-122"/>
                <a:sym typeface="宋体" panose="02010600030101010101" pitchFamily="2" charset="-122"/>
              </a:rPr>
              <a:t> 演讲技巧提示</a:t>
            </a:r>
          </a:p>
        </p:txBody>
      </p:sp>
      <p:sp>
        <p:nvSpPr>
          <p:cNvPr id="31" name="文本框 30"/>
          <p:cNvSpPr txBox="1"/>
          <p:nvPr/>
        </p:nvSpPr>
        <p:spPr>
          <a:xfrm>
            <a:off x="876300" y="1099185"/>
            <a:ext cx="3208020" cy="583565"/>
          </a:xfrm>
          <a:prstGeom prst="rect">
            <a:avLst/>
          </a:prstGeom>
          <a:noFill/>
        </p:spPr>
        <p:txBody>
          <a:bodyPr wrap="square">
            <a:spAutoFit/>
          </a:bodyPr>
          <a:lstStyle>
            <a:defPPr>
              <a:defRPr lang="zh-CN"/>
            </a:defPPr>
            <a:lvl1pPr>
              <a:defRPr sz="2400">
                <a:solidFill>
                  <a:srgbClr val="B30D1D"/>
                </a:solidFill>
                <a:latin typeface="思源黑体 CN Medium" panose="020B0600000000000000" pitchFamily="34" charset="-122"/>
                <a:ea typeface="思源黑体 CN Medium" panose="020B0600000000000000" pitchFamily="34" charset="-122"/>
              </a:defRPr>
            </a:lvl1pPr>
          </a:lstStyle>
          <a:p>
            <a:r>
              <a:rPr lang="zh-CN" sz="3200" b="1" dirty="0">
                <a:solidFill>
                  <a:srgbClr val="FF0000"/>
                </a:solidFill>
                <a:latin typeface="楷体" panose="02010609060101010101" charset="-122"/>
                <a:ea typeface="楷体" panose="02010609060101010101" charset="-122"/>
                <a:sym typeface="宋体" panose="02010600030101010101" pitchFamily="2" charset="-122"/>
              </a:rPr>
              <a:t>选好选手：</a:t>
            </a:r>
          </a:p>
        </p:txBody>
      </p:sp>
    </p:spTree>
  </p:cSld>
  <p:clrMapOvr>
    <a:masterClrMapping/>
  </p:clrMapOvr>
  <mc:AlternateContent xmlns:mc="http://schemas.openxmlformats.org/markup-compatibility/2006">
    <mc:Choice xmlns="" xmlns:p14="http://schemas.microsoft.com/office/powerpoint/2010/main" Requires="p14">
      <p:transition spd="slow" p14:dur="1500">
        <p:random/>
      </p:transition>
    </mc:Choice>
    <mc:Fallback>
      <p:transition spd="slow">
        <p:random/>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552450" y="1663065"/>
            <a:ext cx="3347085" cy="4748530"/>
          </a:xfrm>
          <a:prstGeom prst="rect">
            <a:avLst/>
          </a:prstGeom>
          <a:gradFill flip="none" rotWithShape="1">
            <a:gsLst>
              <a:gs pos="0">
                <a:srgbClr val="DF0E15"/>
              </a:gs>
              <a:gs pos="100000">
                <a:srgbClr val="FE7F52">
                  <a:alpha val="0"/>
                </a:srgbClr>
              </a:gs>
            </a:gsLst>
            <a:lin ang="189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2400">
              <a:solidFill>
                <a:schemeClr val="bg1"/>
              </a:solidFill>
              <a:latin typeface="宋体" panose="02010600030101010101" pitchFamily="2" charset="-122"/>
              <a:ea typeface="宋体" panose="02010600030101010101" pitchFamily="2" charset="-122"/>
              <a:sym typeface="宋体" panose="02010600030101010101" pitchFamily="2" charset="-122"/>
            </a:endParaRPr>
          </a:p>
        </p:txBody>
      </p:sp>
      <p:sp>
        <p:nvSpPr>
          <p:cNvPr id="6" name="矩形 5"/>
          <p:cNvSpPr/>
          <p:nvPr/>
        </p:nvSpPr>
        <p:spPr>
          <a:xfrm>
            <a:off x="876300" y="1162685"/>
            <a:ext cx="3311525" cy="4938395"/>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sz="2400" dirty="0">
              <a:solidFill>
                <a:schemeClr val="bg1"/>
              </a:solidFill>
              <a:latin typeface="宋体" panose="02010600030101010101" pitchFamily="2" charset="-122"/>
              <a:ea typeface="宋体" panose="02010600030101010101" pitchFamily="2" charset="-122"/>
              <a:sym typeface="宋体" panose="02010600030101010101" pitchFamily="2" charset="-122"/>
            </a:endParaRPr>
          </a:p>
        </p:txBody>
      </p:sp>
      <p:sp>
        <p:nvSpPr>
          <p:cNvPr id="9" name="平行四边形 8"/>
          <p:cNvSpPr/>
          <p:nvPr/>
        </p:nvSpPr>
        <p:spPr>
          <a:xfrm>
            <a:off x="0" y="264707"/>
            <a:ext cx="12192000" cy="587115"/>
          </a:xfrm>
          <a:prstGeom prst="parallelogram">
            <a:avLst>
              <a:gd name="adj" fmla="val 0"/>
            </a:avLst>
          </a:prstGeom>
          <a:gradFill flip="none" rotWithShape="1">
            <a:gsLst>
              <a:gs pos="0">
                <a:srgbClr val="DF0E15"/>
              </a:gs>
              <a:gs pos="100000">
                <a:srgbClr val="FE7F52"/>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400" dirty="0">
                <a:solidFill>
                  <a:schemeClr val="bg1"/>
                </a:solidFill>
                <a:latin typeface="宋体" panose="02010600030101010101" pitchFamily="2" charset="-122"/>
                <a:ea typeface="宋体" panose="02010600030101010101" pitchFamily="2" charset="-122"/>
                <a:sym typeface="宋体" panose="02010600030101010101" pitchFamily="2" charset="-122"/>
              </a:rPr>
              <a:t> </a:t>
            </a:r>
            <a:endParaRPr lang="zh-CN" altLang="en-US" sz="2400" dirty="0">
              <a:solidFill>
                <a:schemeClr val="bg1"/>
              </a:solidFill>
              <a:latin typeface="宋体" panose="02010600030101010101" pitchFamily="2" charset="-122"/>
              <a:ea typeface="宋体" panose="02010600030101010101" pitchFamily="2" charset="-122"/>
              <a:sym typeface="宋体" panose="02010600030101010101" pitchFamily="2" charset="-122"/>
            </a:endParaRPr>
          </a:p>
        </p:txBody>
      </p:sp>
      <p:grpSp>
        <p:nvGrpSpPr>
          <p:cNvPr id="3" name="组合 2"/>
          <p:cNvGrpSpPr/>
          <p:nvPr/>
        </p:nvGrpSpPr>
        <p:grpSpPr>
          <a:xfrm>
            <a:off x="298450" y="264707"/>
            <a:ext cx="565007" cy="568402"/>
            <a:chOff x="467606" y="208867"/>
            <a:chExt cx="565007" cy="568402"/>
          </a:xfrm>
        </p:grpSpPr>
        <p:sp>
          <p:nvSpPr>
            <p:cNvPr id="4" name="椭圆 3"/>
            <p:cNvSpPr/>
            <p:nvPr/>
          </p:nvSpPr>
          <p:spPr>
            <a:xfrm>
              <a:off x="467606" y="208867"/>
              <a:ext cx="565007" cy="568402"/>
            </a:xfrm>
            <a:prstGeom prst="ellipse">
              <a:avLst/>
            </a:prstGeom>
            <a:solidFill>
              <a:schemeClr val="bg1"/>
            </a:solidFill>
            <a:ln>
              <a:solidFill>
                <a:srgbClr val="DF0E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2">
                    <a:lumMod val="25000"/>
                  </a:schemeClr>
                </a:solidFill>
                <a:latin typeface="宋体" panose="02010600030101010101" pitchFamily="2" charset="-122"/>
                <a:ea typeface="宋体" panose="02010600030101010101" pitchFamily="2" charset="-122"/>
                <a:sym typeface="宋体" panose="02010600030101010101" pitchFamily="2" charset="-122"/>
              </a:endParaRPr>
            </a:p>
          </p:txBody>
        </p:sp>
        <p:sp>
          <p:nvSpPr>
            <p:cNvPr id="5" name="星形: 五角 4"/>
            <p:cNvSpPr/>
            <p:nvPr/>
          </p:nvSpPr>
          <p:spPr>
            <a:xfrm rot="6500145" flipV="1">
              <a:off x="502719" y="253387"/>
              <a:ext cx="479364" cy="479361"/>
            </a:xfrm>
            <a:prstGeom prst="star5">
              <a:avLst/>
            </a:prstGeom>
            <a:gradFill flip="none" rotWithShape="1">
              <a:gsLst>
                <a:gs pos="0">
                  <a:srgbClr val="DF0E15"/>
                </a:gs>
                <a:gs pos="100000">
                  <a:srgbClr val="FE7F52"/>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2400">
                <a:solidFill>
                  <a:schemeClr val="bg1"/>
                </a:solidFill>
                <a:latin typeface="宋体" panose="02010600030101010101" pitchFamily="2" charset="-122"/>
                <a:ea typeface="宋体" panose="02010600030101010101" pitchFamily="2" charset="-122"/>
                <a:sym typeface="宋体" panose="02010600030101010101" pitchFamily="2" charset="-122"/>
              </a:endParaRPr>
            </a:p>
          </p:txBody>
        </p:sp>
      </p:grpSp>
      <p:cxnSp>
        <p:nvCxnSpPr>
          <p:cNvPr id="7" name="直接连接符 6"/>
          <p:cNvCxnSpPr>
            <a:stCxn id="11" idx="3"/>
          </p:cNvCxnSpPr>
          <p:nvPr/>
        </p:nvCxnSpPr>
        <p:spPr>
          <a:xfrm flipV="1">
            <a:off x="6111240" y="551180"/>
            <a:ext cx="6080760" cy="19685"/>
          </a:xfrm>
          <a:prstGeom prst="line">
            <a:avLst/>
          </a:prstGeom>
          <a:ln>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876300" y="1774190"/>
            <a:ext cx="10741660" cy="4111625"/>
          </a:xfrm>
          <a:prstGeom prst="rect">
            <a:avLst/>
          </a:prstGeom>
          <a:noFill/>
        </p:spPr>
        <p:txBody>
          <a:bodyPr wrap="square">
            <a:spAutoFit/>
          </a:bodyPr>
          <a:lstStyle>
            <a:defPPr>
              <a:defRPr lang="zh-CN"/>
            </a:defPPr>
            <a:lvl1pPr>
              <a:lnSpc>
                <a:spcPct val="132000"/>
              </a:lnSpc>
              <a:defRPr sz="1600">
                <a:solidFill>
                  <a:schemeClr val="bg2">
                    <a:lumMod val="25000"/>
                  </a:schemeClr>
                </a:solidFill>
                <a:latin typeface="+mn-ea"/>
              </a:defRPr>
            </a:lvl1pPr>
          </a:lstStyle>
          <a:p>
            <a:pPr indent="609600" fontAlgn="auto">
              <a:extLst>
                <a:ext uri="{35155182-B16C-46BC-9424-99874614C6A1}">
                  <wpsdc:indentchars xmlns="" xmlns:wpsdc="http://www.wps.cn/officeDocument/2017/drawingmlCustomData" val="200" checksum="4158780845"/>
                </a:ext>
              </a:extLst>
            </a:pPr>
            <a:r>
              <a:rPr sz="2400" b="1" dirty="0">
                <a:solidFill>
                  <a:srgbClr val="FF0000"/>
                </a:solidFill>
                <a:latin typeface="楷体" panose="02010609060101010101" charset="-122"/>
                <a:ea typeface="楷体" panose="02010609060101010101" charset="-122"/>
                <a:cs typeface="楷体" panose="02010609060101010101" charset="-122"/>
                <a:sym typeface="宋体" panose="02010600030101010101" pitchFamily="2" charset="-122"/>
              </a:rPr>
              <a:t>松</a:t>
            </a:r>
            <a:r>
              <a:rPr lang="en-US" sz="2400" b="1" dirty="0">
                <a:solidFill>
                  <a:srgbClr val="FF0000"/>
                </a:solidFill>
                <a:latin typeface="楷体" panose="02010609060101010101" charset="-122"/>
                <a:ea typeface="楷体" panose="02010609060101010101" charset="-122"/>
                <a:cs typeface="楷体" panose="02010609060101010101" charset="-122"/>
                <a:sym typeface="宋体" panose="02010600030101010101" pitchFamily="2" charset="-122"/>
              </a:rPr>
              <a:t>:</a:t>
            </a:r>
            <a:r>
              <a:rPr sz="2400" b="1" dirty="0">
                <a:solidFill>
                  <a:srgbClr val="FF0000"/>
                </a:solidFill>
                <a:latin typeface="楷体" panose="02010609060101010101" charset="-122"/>
                <a:ea typeface="楷体" panose="02010609060101010101" charset="-122"/>
                <a:cs typeface="楷体" panose="02010609060101010101" charset="-122"/>
                <a:sym typeface="宋体" panose="02010600030101010101" pitchFamily="2" charset="-122"/>
              </a:rPr>
              <a:t>心态放松、表情放松，语音放松</a:t>
            </a:r>
          </a:p>
          <a:p>
            <a:pPr indent="609600" fontAlgn="auto">
              <a:extLst>
                <a:ext uri="{35155182-B16C-46BC-9424-99874614C6A1}">
                  <wpsdc:indentchars xmlns="" xmlns:wpsdc="http://www.wps.cn/officeDocument/2017/drawingmlCustomData" val="200" checksum="4158780845"/>
                </a:ext>
              </a:extLst>
            </a:pPr>
            <a:r>
              <a:rPr sz="2400" b="1" dirty="0">
                <a:solidFill>
                  <a:srgbClr val="FF0000"/>
                </a:solidFill>
                <a:latin typeface="楷体" panose="02010609060101010101" charset="-122"/>
                <a:ea typeface="楷体" panose="02010609060101010101" charset="-122"/>
                <a:cs typeface="楷体" panose="02010609060101010101" charset="-122"/>
                <a:sym typeface="宋体" panose="02010600030101010101" pitchFamily="2" charset="-122"/>
              </a:rPr>
              <a:t>聊</a:t>
            </a:r>
            <a:r>
              <a:rPr lang="en-US" sz="2400" b="1" dirty="0">
                <a:solidFill>
                  <a:srgbClr val="FF0000"/>
                </a:solidFill>
                <a:latin typeface="楷体" panose="02010609060101010101" charset="-122"/>
                <a:ea typeface="楷体" panose="02010609060101010101" charset="-122"/>
                <a:cs typeface="楷体" panose="02010609060101010101" charset="-122"/>
                <a:sym typeface="宋体" panose="02010600030101010101" pitchFamily="2" charset="-122"/>
              </a:rPr>
              <a:t>:</a:t>
            </a:r>
            <a:r>
              <a:rPr sz="2400" b="1" dirty="0">
                <a:solidFill>
                  <a:srgbClr val="FF0000"/>
                </a:solidFill>
                <a:latin typeface="楷体" panose="02010609060101010101" charset="-122"/>
                <a:ea typeface="楷体" panose="02010609060101010101" charset="-122"/>
                <a:cs typeface="楷体" panose="02010609060101010101" charset="-122"/>
                <a:sym typeface="宋体" panose="02010600030101010101" pitchFamily="2" charset="-122"/>
              </a:rPr>
              <a:t>像聊天一样叙述，显得真实自然，没有夸张和装腔作势的成分。</a:t>
            </a:r>
          </a:p>
          <a:p>
            <a:pPr indent="457200" fontAlgn="auto">
              <a:extLst>
                <a:ext uri="{35155182-B16C-46BC-9424-99874614C6A1}">
                  <wpsdc:indentchars xmlns="" xmlns:wpsdc="http://www.wps.cn/officeDocument/2017/drawingmlCustomData" val="200" checksum="59296752"/>
                </a:ext>
              </a:extLst>
            </a:pPr>
            <a:r>
              <a:rPr sz="1800" dirty="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  </a:t>
            </a:r>
            <a:r>
              <a:rPr sz="1800" b="1" dirty="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如：</a:t>
            </a:r>
            <a:r>
              <a:rPr sz="1800" dirty="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首先，我给大家展示一幅照片。照片上的这个女孩，是我班上的学生。大家可以看到，她笑得是那么开心，那么自信。看见照片，我们似乎能听见她那甜润的笑声，能感受到她那发自内心的幸福和欢乐。</a:t>
            </a:r>
          </a:p>
          <a:p>
            <a:pPr indent="457200" fontAlgn="auto">
              <a:extLst>
                <a:ext uri="{35155182-B16C-46BC-9424-99874614C6A1}">
                  <wpsdc:indentchars xmlns="" xmlns:wpsdc="http://www.wps.cn/officeDocument/2017/drawingmlCustomData" val="200" checksum="59296752"/>
                </a:ext>
              </a:extLst>
            </a:pPr>
            <a:r>
              <a:rPr sz="1800" dirty="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其实，我从教二十年来，并没有多少高大上的追求，我只希望每个孩子都能绽放出这样的笑脸，对于一个老师来说，这，就足够了。</a:t>
            </a:r>
          </a:p>
          <a:p>
            <a:pPr indent="457200" fontAlgn="auto">
              <a:extLst>
                <a:ext uri="{35155182-B16C-46BC-9424-99874614C6A1}">
                  <wpsdc:indentchars xmlns="" xmlns:wpsdc="http://www.wps.cn/officeDocument/2017/drawingmlCustomData" val="200" checksum="59296752"/>
                </a:ext>
              </a:extLst>
            </a:pPr>
            <a:r>
              <a:rPr sz="1800" dirty="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我们都说静待花开…</a:t>
            </a:r>
            <a:r>
              <a:rPr lang="en-US" sz="1800" dirty="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a:t>
            </a:r>
            <a:endParaRPr sz="1800" dirty="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endParaRPr>
          </a:p>
          <a:p>
            <a:pPr indent="609600" fontAlgn="auto">
              <a:extLst>
                <a:ext uri="{35155182-B16C-46BC-9424-99874614C6A1}">
                  <wpsdc:indentchars xmlns="" xmlns:wpsdc="http://www.wps.cn/officeDocument/2017/drawingmlCustomData" val="200" checksum="4158780845"/>
                </a:ext>
              </a:extLst>
            </a:pPr>
            <a:r>
              <a:rPr sz="2400" b="1" dirty="0">
                <a:solidFill>
                  <a:srgbClr val="FF0000"/>
                </a:solidFill>
                <a:latin typeface="楷体" panose="02010609060101010101" charset="-122"/>
                <a:ea typeface="楷体" panose="02010609060101010101" charset="-122"/>
                <a:cs typeface="宋体" panose="02010600030101010101" pitchFamily="2" charset="-122"/>
                <a:sym typeface="宋体" panose="02010600030101010101" pitchFamily="2" charset="-122"/>
              </a:rPr>
              <a:t>思：带有沉思式的叙述，显得深沉，在思考，在品味之后忽然明白。</a:t>
            </a:r>
            <a:endParaRPr sz="2400" b="1" dirty="0">
              <a:solidFill>
                <a:schemeClr val="tx1"/>
              </a:solidFill>
              <a:latin typeface="楷体" panose="02010609060101010101" charset="-122"/>
              <a:ea typeface="楷体" panose="02010609060101010101" charset="-122"/>
              <a:cs typeface="宋体" panose="02010600030101010101" pitchFamily="2" charset="-122"/>
              <a:sym typeface="宋体" panose="02010600030101010101" pitchFamily="2" charset="-122"/>
            </a:endParaRPr>
          </a:p>
          <a:p>
            <a:pPr indent="457200" fontAlgn="auto">
              <a:extLst>
                <a:ext uri="{35155182-B16C-46BC-9424-99874614C6A1}">
                  <wpsdc:indentchars xmlns="" xmlns:wpsdc="http://www.wps.cn/officeDocument/2017/drawingmlCustomData" val="200" checksum="59296752"/>
                </a:ext>
              </a:extLst>
            </a:pPr>
            <a:endParaRPr sz="1800" dirty="0">
              <a:latin typeface="楷体" panose="02010609060101010101" charset="-122"/>
              <a:ea typeface="楷体" panose="02010609060101010101" charset="-122"/>
              <a:cs typeface="宋体" panose="02010600030101010101" pitchFamily="2" charset="-122"/>
              <a:sym typeface="宋体" panose="02010600030101010101" pitchFamily="2" charset="-122"/>
            </a:endParaRPr>
          </a:p>
        </p:txBody>
      </p:sp>
      <p:sp>
        <p:nvSpPr>
          <p:cNvPr id="14" name="半闭框 13"/>
          <p:cNvSpPr/>
          <p:nvPr/>
        </p:nvSpPr>
        <p:spPr>
          <a:xfrm rot="5400000">
            <a:off x="10636250" y="1567815"/>
            <a:ext cx="1097280" cy="1028700"/>
          </a:xfrm>
          <a:prstGeom prst="halfFrame">
            <a:avLst>
              <a:gd name="adj1" fmla="val 9876"/>
              <a:gd name="adj2" fmla="val 9876"/>
            </a:avLst>
          </a:prstGeom>
          <a:gradFill flip="none" rotWithShape="1">
            <a:gsLst>
              <a:gs pos="0">
                <a:srgbClr val="DF0E15"/>
              </a:gs>
              <a:gs pos="100000">
                <a:srgbClr val="FE7F52"/>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sz="2400" dirty="0">
              <a:solidFill>
                <a:schemeClr val="bg1"/>
              </a:solidFill>
              <a:latin typeface="宋体" panose="02010600030101010101" pitchFamily="2" charset="-122"/>
              <a:ea typeface="宋体" panose="02010600030101010101" pitchFamily="2" charset="-122"/>
              <a:sym typeface="宋体" panose="02010600030101010101" pitchFamily="2" charset="-122"/>
            </a:endParaRPr>
          </a:p>
        </p:txBody>
      </p:sp>
      <p:grpSp>
        <p:nvGrpSpPr>
          <p:cNvPr id="16" name="组合 15"/>
          <p:cNvGrpSpPr/>
          <p:nvPr/>
        </p:nvGrpSpPr>
        <p:grpSpPr>
          <a:xfrm>
            <a:off x="9632458" y="6231652"/>
            <a:ext cx="1219200" cy="260391"/>
            <a:chOff x="4349587" y="1669855"/>
            <a:chExt cx="2530607" cy="540474"/>
          </a:xfrm>
          <a:solidFill>
            <a:srgbClr val="D91C21"/>
          </a:solidFill>
        </p:grpSpPr>
        <p:sp>
          <p:nvSpPr>
            <p:cNvPr id="17" name="五角星 40"/>
            <p:cNvSpPr/>
            <p:nvPr/>
          </p:nvSpPr>
          <p:spPr>
            <a:xfrm>
              <a:off x="5987638" y="1711127"/>
              <a:ext cx="494847" cy="457930"/>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sp>
          <p:nvSpPr>
            <p:cNvPr id="18" name="五角星 41"/>
            <p:cNvSpPr/>
            <p:nvPr/>
          </p:nvSpPr>
          <p:spPr>
            <a:xfrm>
              <a:off x="6502434" y="1765303"/>
              <a:ext cx="377760" cy="349577"/>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sp>
          <p:nvSpPr>
            <p:cNvPr id="19" name="五角星 40"/>
            <p:cNvSpPr/>
            <p:nvPr/>
          </p:nvSpPr>
          <p:spPr>
            <a:xfrm>
              <a:off x="5321596" y="1669855"/>
              <a:ext cx="584046" cy="54047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grpSp>
          <p:nvGrpSpPr>
            <p:cNvPr id="20" name="组合 19"/>
            <p:cNvGrpSpPr/>
            <p:nvPr/>
          </p:nvGrpSpPr>
          <p:grpSpPr>
            <a:xfrm flipH="1">
              <a:off x="4349587" y="1711127"/>
              <a:ext cx="892556" cy="457930"/>
              <a:chOff x="4349587" y="1711127"/>
              <a:chExt cx="892556" cy="457930"/>
            </a:xfrm>
            <a:grpFill/>
          </p:grpSpPr>
          <p:sp>
            <p:nvSpPr>
              <p:cNvPr id="21" name="五角星 40"/>
              <p:cNvSpPr/>
              <p:nvPr/>
            </p:nvSpPr>
            <p:spPr>
              <a:xfrm>
                <a:off x="4349587" y="1711127"/>
                <a:ext cx="494847" cy="457930"/>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sp>
            <p:nvSpPr>
              <p:cNvPr id="22" name="五角星 41"/>
              <p:cNvSpPr/>
              <p:nvPr/>
            </p:nvSpPr>
            <p:spPr>
              <a:xfrm>
                <a:off x="4864383" y="1765303"/>
                <a:ext cx="377760" cy="349577"/>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grpSp>
      </p:grpSp>
      <p:cxnSp>
        <p:nvCxnSpPr>
          <p:cNvPr id="23" name="直接连接符 22"/>
          <p:cNvCxnSpPr/>
          <p:nvPr/>
        </p:nvCxnSpPr>
        <p:spPr>
          <a:xfrm>
            <a:off x="4057650" y="6410960"/>
            <a:ext cx="5584825" cy="34925"/>
          </a:xfrm>
          <a:prstGeom prst="line">
            <a:avLst/>
          </a:prstGeom>
          <a:ln>
            <a:solidFill>
              <a:srgbClr val="D91C21"/>
            </a:solidFill>
            <a:prstDash val="lgDash"/>
          </a:ln>
        </p:spPr>
        <p:style>
          <a:lnRef idx="1">
            <a:schemeClr val="accent1"/>
          </a:lnRef>
          <a:fillRef idx="0">
            <a:schemeClr val="accent1"/>
          </a:fillRef>
          <a:effectRef idx="0">
            <a:schemeClr val="accent1"/>
          </a:effectRef>
          <a:fontRef idx="minor">
            <a:schemeClr val="tx1"/>
          </a:fontRef>
        </p:style>
      </p:cxnSp>
      <p:grpSp>
        <p:nvGrpSpPr>
          <p:cNvPr id="24" name="组合 23"/>
          <p:cNvGrpSpPr/>
          <p:nvPr/>
        </p:nvGrpSpPr>
        <p:grpSpPr>
          <a:xfrm>
            <a:off x="9311783" y="1513602"/>
            <a:ext cx="1219200" cy="260391"/>
            <a:chOff x="4349587" y="1669855"/>
            <a:chExt cx="2530607" cy="540474"/>
          </a:xfrm>
          <a:solidFill>
            <a:srgbClr val="D91C21"/>
          </a:solidFill>
        </p:grpSpPr>
        <p:sp>
          <p:nvSpPr>
            <p:cNvPr id="25" name="五角星 40"/>
            <p:cNvSpPr/>
            <p:nvPr/>
          </p:nvSpPr>
          <p:spPr>
            <a:xfrm>
              <a:off x="5987638" y="1711127"/>
              <a:ext cx="494847" cy="457930"/>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sp>
          <p:nvSpPr>
            <p:cNvPr id="26" name="五角星 41"/>
            <p:cNvSpPr/>
            <p:nvPr/>
          </p:nvSpPr>
          <p:spPr>
            <a:xfrm>
              <a:off x="6502434" y="1765303"/>
              <a:ext cx="377760" cy="349577"/>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sp>
          <p:nvSpPr>
            <p:cNvPr id="27" name="五角星 40"/>
            <p:cNvSpPr/>
            <p:nvPr/>
          </p:nvSpPr>
          <p:spPr>
            <a:xfrm>
              <a:off x="5321596" y="1669855"/>
              <a:ext cx="584046" cy="54047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grpSp>
          <p:nvGrpSpPr>
            <p:cNvPr id="28" name="组合 27"/>
            <p:cNvGrpSpPr/>
            <p:nvPr/>
          </p:nvGrpSpPr>
          <p:grpSpPr>
            <a:xfrm flipH="1">
              <a:off x="4349587" y="1711127"/>
              <a:ext cx="892556" cy="457930"/>
              <a:chOff x="4349587" y="1711127"/>
              <a:chExt cx="892556" cy="457930"/>
            </a:xfrm>
            <a:grpFill/>
          </p:grpSpPr>
          <p:sp>
            <p:nvSpPr>
              <p:cNvPr id="29" name="五角星 40"/>
              <p:cNvSpPr/>
              <p:nvPr/>
            </p:nvSpPr>
            <p:spPr>
              <a:xfrm>
                <a:off x="4349587" y="1711127"/>
                <a:ext cx="494847" cy="457930"/>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sp>
            <p:nvSpPr>
              <p:cNvPr id="30" name="五角星 41"/>
              <p:cNvSpPr/>
              <p:nvPr/>
            </p:nvSpPr>
            <p:spPr>
              <a:xfrm>
                <a:off x="4864383" y="1765303"/>
                <a:ext cx="377760" cy="349577"/>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grpSp>
      </p:grpSp>
      <p:cxnSp>
        <p:nvCxnSpPr>
          <p:cNvPr id="2" name="直接连接符 1"/>
          <p:cNvCxnSpPr/>
          <p:nvPr/>
        </p:nvCxnSpPr>
        <p:spPr>
          <a:xfrm flipV="1">
            <a:off x="957580" y="1624330"/>
            <a:ext cx="8439785" cy="38735"/>
          </a:xfrm>
          <a:prstGeom prst="line">
            <a:avLst/>
          </a:prstGeom>
          <a:ln>
            <a:solidFill>
              <a:srgbClr val="D91C21"/>
            </a:solidFill>
            <a:prstDash val="lgDash"/>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957241" y="309889"/>
            <a:ext cx="3525859" cy="521970"/>
          </a:xfrm>
          <a:prstGeom prst="rect">
            <a:avLst/>
          </a:prstGeom>
          <a:noFill/>
        </p:spPr>
        <p:txBody>
          <a:bodyPr wrap="square" rtlCol="0">
            <a:spAutoFit/>
          </a:bodyPr>
          <a:lstStyle/>
          <a:p>
            <a:pPr algn="dist"/>
            <a:r>
              <a:rPr lang="zh-CN" altLang="en-US" sz="2800" dirty="0">
                <a:solidFill>
                  <a:schemeClr val="bg1"/>
                </a:solidFill>
                <a:latin typeface="楷体" panose="02010609060101010101" charset="-122"/>
                <a:ea typeface="楷体" panose="02010609060101010101" charset="-122"/>
                <a:cs typeface="楷体" panose="02010609060101010101" charset="-122"/>
                <a:sym typeface="宋体" panose="02010600030101010101" pitchFamily="2" charset="-122"/>
              </a:rPr>
              <a:t> 演讲技巧提示</a:t>
            </a:r>
          </a:p>
        </p:txBody>
      </p:sp>
      <p:sp>
        <p:nvSpPr>
          <p:cNvPr id="31" name="文本框 30"/>
          <p:cNvSpPr txBox="1"/>
          <p:nvPr/>
        </p:nvSpPr>
        <p:spPr>
          <a:xfrm>
            <a:off x="876300" y="1099185"/>
            <a:ext cx="3208020" cy="583565"/>
          </a:xfrm>
          <a:prstGeom prst="rect">
            <a:avLst/>
          </a:prstGeom>
          <a:noFill/>
        </p:spPr>
        <p:txBody>
          <a:bodyPr wrap="square">
            <a:spAutoFit/>
          </a:bodyPr>
          <a:lstStyle>
            <a:defPPr>
              <a:defRPr lang="zh-CN"/>
            </a:defPPr>
            <a:lvl1pPr>
              <a:defRPr sz="2400">
                <a:solidFill>
                  <a:srgbClr val="B30D1D"/>
                </a:solidFill>
                <a:latin typeface="思源黑体 CN Medium" panose="020B0600000000000000" pitchFamily="34" charset="-122"/>
                <a:ea typeface="思源黑体 CN Medium" panose="020B0600000000000000" pitchFamily="34" charset="-122"/>
              </a:defRPr>
            </a:lvl1pPr>
          </a:lstStyle>
          <a:p>
            <a:r>
              <a:rPr lang="zh-CN" sz="3200" b="1" dirty="0">
                <a:solidFill>
                  <a:srgbClr val="FF0000"/>
                </a:solidFill>
                <a:latin typeface="楷体" panose="02010609060101010101" charset="-122"/>
                <a:ea typeface="楷体" panose="02010609060101010101" charset="-122"/>
                <a:cs typeface="楷体" panose="02010609060101010101" charset="-122"/>
                <a:sym typeface="宋体" panose="02010600030101010101" pitchFamily="2" charset="-122"/>
              </a:rPr>
              <a:t>要注意五个字</a:t>
            </a:r>
            <a:r>
              <a:rPr lang="en-US" altLang="zh-CN" sz="3200" b="1" dirty="0">
                <a:solidFill>
                  <a:srgbClr val="FF0000"/>
                </a:solidFill>
                <a:latin typeface="楷体" panose="02010609060101010101" charset="-122"/>
                <a:ea typeface="楷体" panose="02010609060101010101" charset="-122"/>
                <a:cs typeface="楷体" panose="02010609060101010101" charset="-122"/>
                <a:sym typeface="宋体" panose="02010600030101010101" pitchFamily="2" charset="-122"/>
              </a:rPr>
              <a:t>:</a:t>
            </a:r>
          </a:p>
        </p:txBody>
      </p:sp>
    </p:spTree>
  </p:cSld>
  <p:clrMapOvr>
    <a:masterClrMapping/>
  </p:clrMapOvr>
  <mc:AlternateContent xmlns:mc="http://schemas.openxmlformats.org/markup-compatibility/2006">
    <mc:Choice xmlns="" xmlns:p14="http://schemas.microsoft.com/office/powerpoint/2010/main" Requires="p14">
      <p:transition spd="slow" p14:dur="1500">
        <p:random/>
      </p:transition>
    </mc:Choice>
    <mc:Fallback>
      <p:transition spd="slow">
        <p:random/>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548640" y="1513840"/>
            <a:ext cx="3509010" cy="5176520"/>
          </a:xfrm>
          <a:prstGeom prst="rect">
            <a:avLst/>
          </a:prstGeom>
          <a:gradFill flip="none" rotWithShape="1">
            <a:gsLst>
              <a:gs pos="0">
                <a:srgbClr val="DF0E15"/>
              </a:gs>
              <a:gs pos="100000">
                <a:srgbClr val="FE7F52">
                  <a:alpha val="0"/>
                </a:srgbClr>
              </a:gs>
            </a:gsLst>
            <a:lin ang="189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2400">
              <a:solidFill>
                <a:schemeClr val="bg1"/>
              </a:solidFill>
              <a:latin typeface="宋体" panose="02010600030101010101" pitchFamily="2" charset="-122"/>
              <a:ea typeface="宋体" panose="02010600030101010101" pitchFamily="2" charset="-122"/>
              <a:sym typeface="宋体" panose="02010600030101010101" pitchFamily="2" charset="-122"/>
            </a:endParaRPr>
          </a:p>
        </p:txBody>
      </p:sp>
      <p:sp>
        <p:nvSpPr>
          <p:cNvPr id="6" name="矩形 5"/>
          <p:cNvSpPr/>
          <p:nvPr/>
        </p:nvSpPr>
        <p:spPr>
          <a:xfrm>
            <a:off x="876300" y="1162685"/>
            <a:ext cx="3311525" cy="5248275"/>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sz="2400" dirty="0">
              <a:solidFill>
                <a:schemeClr val="bg1"/>
              </a:solidFill>
              <a:latin typeface="宋体" panose="02010600030101010101" pitchFamily="2" charset="-122"/>
              <a:ea typeface="宋体" panose="02010600030101010101" pitchFamily="2" charset="-122"/>
              <a:sym typeface="宋体" panose="02010600030101010101" pitchFamily="2" charset="-122"/>
            </a:endParaRPr>
          </a:p>
        </p:txBody>
      </p:sp>
      <p:sp>
        <p:nvSpPr>
          <p:cNvPr id="9" name="平行四边形 8"/>
          <p:cNvSpPr/>
          <p:nvPr/>
        </p:nvSpPr>
        <p:spPr>
          <a:xfrm>
            <a:off x="0" y="264707"/>
            <a:ext cx="12192000" cy="587115"/>
          </a:xfrm>
          <a:prstGeom prst="parallelogram">
            <a:avLst>
              <a:gd name="adj" fmla="val 0"/>
            </a:avLst>
          </a:prstGeom>
          <a:gradFill flip="none" rotWithShape="1">
            <a:gsLst>
              <a:gs pos="0">
                <a:srgbClr val="DF0E15"/>
              </a:gs>
              <a:gs pos="100000">
                <a:srgbClr val="FE7F52"/>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400" dirty="0">
                <a:solidFill>
                  <a:schemeClr val="bg1"/>
                </a:solidFill>
                <a:latin typeface="宋体" panose="02010600030101010101" pitchFamily="2" charset="-122"/>
                <a:ea typeface="宋体" panose="02010600030101010101" pitchFamily="2" charset="-122"/>
                <a:sym typeface="宋体" panose="02010600030101010101" pitchFamily="2" charset="-122"/>
              </a:rPr>
              <a:t> </a:t>
            </a:r>
            <a:endParaRPr lang="zh-CN" altLang="en-US" sz="2400" dirty="0">
              <a:solidFill>
                <a:schemeClr val="bg1"/>
              </a:solidFill>
              <a:latin typeface="宋体" panose="02010600030101010101" pitchFamily="2" charset="-122"/>
              <a:ea typeface="宋体" panose="02010600030101010101" pitchFamily="2" charset="-122"/>
              <a:sym typeface="宋体" panose="02010600030101010101" pitchFamily="2" charset="-122"/>
            </a:endParaRPr>
          </a:p>
        </p:txBody>
      </p:sp>
      <p:grpSp>
        <p:nvGrpSpPr>
          <p:cNvPr id="3" name="组合 2"/>
          <p:cNvGrpSpPr/>
          <p:nvPr/>
        </p:nvGrpSpPr>
        <p:grpSpPr>
          <a:xfrm>
            <a:off x="298450" y="264707"/>
            <a:ext cx="565007" cy="568402"/>
            <a:chOff x="467606" y="208867"/>
            <a:chExt cx="565007" cy="568402"/>
          </a:xfrm>
        </p:grpSpPr>
        <p:sp>
          <p:nvSpPr>
            <p:cNvPr id="4" name="椭圆 3"/>
            <p:cNvSpPr/>
            <p:nvPr/>
          </p:nvSpPr>
          <p:spPr>
            <a:xfrm>
              <a:off x="467606" y="208867"/>
              <a:ext cx="565007" cy="568402"/>
            </a:xfrm>
            <a:prstGeom prst="ellipse">
              <a:avLst/>
            </a:prstGeom>
            <a:solidFill>
              <a:schemeClr val="bg1"/>
            </a:solidFill>
            <a:ln>
              <a:solidFill>
                <a:srgbClr val="DF0E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2">
                    <a:lumMod val="25000"/>
                  </a:schemeClr>
                </a:solidFill>
                <a:latin typeface="宋体" panose="02010600030101010101" pitchFamily="2" charset="-122"/>
                <a:ea typeface="宋体" panose="02010600030101010101" pitchFamily="2" charset="-122"/>
                <a:sym typeface="宋体" panose="02010600030101010101" pitchFamily="2" charset="-122"/>
              </a:endParaRPr>
            </a:p>
          </p:txBody>
        </p:sp>
        <p:sp>
          <p:nvSpPr>
            <p:cNvPr id="5" name="星形: 五角 4"/>
            <p:cNvSpPr/>
            <p:nvPr/>
          </p:nvSpPr>
          <p:spPr>
            <a:xfrm rot="6500145" flipV="1">
              <a:off x="502719" y="253387"/>
              <a:ext cx="479364" cy="479361"/>
            </a:xfrm>
            <a:prstGeom prst="star5">
              <a:avLst/>
            </a:prstGeom>
            <a:gradFill flip="none" rotWithShape="1">
              <a:gsLst>
                <a:gs pos="0">
                  <a:srgbClr val="DF0E15"/>
                </a:gs>
                <a:gs pos="100000">
                  <a:srgbClr val="FE7F52"/>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2400">
                <a:solidFill>
                  <a:schemeClr val="bg1"/>
                </a:solidFill>
                <a:latin typeface="宋体" panose="02010600030101010101" pitchFamily="2" charset="-122"/>
                <a:ea typeface="宋体" panose="02010600030101010101" pitchFamily="2" charset="-122"/>
                <a:sym typeface="宋体" panose="02010600030101010101" pitchFamily="2" charset="-122"/>
              </a:endParaRPr>
            </a:p>
          </p:txBody>
        </p:sp>
      </p:grpSp>
      <p:cxnSp>
        <p:nvCxnSpPr>
          <p:cNvPr id="7" name="直接连接符 6"/>
          <p:cNvCxnSpPr>
            <a:stCxn id="11" idx="3"/>
          </p:cNvCxnSpPr>
          <p:nvPr/>
        </p:nvCxnSpPr>
        <p:spPr>
          <a:xfrm flipV="1">
            <a:off x="6111240" y="551180"/>
            <a:ext cx="6080760" cy="19685"/>
          </a:xfrm>
          <a:prstGeom prst="line">
            <a:avLst/>
          </a:prstGeom>
          <a:ln>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876300" y="1533525"/>
            <a:ext cx="10741660" cy="4999355"/>
          </a:xfrm>
          <a:prstGeom prst="rect">
            <a:avLst/>
          </a:prstGeom>
          <a:noFill/>
        </p:spPr>
        <p:txBody>
          <a:bodyPr wrap="square">
            <a:spAutoFit/>
          </a:bodyPr>
          <a:lstStyle>
            <a:defPPr>
              <a:defRPr lang="zh-CN"/>
            </a:defPPr>
            <a:lvl1pPr>
              <a:lnSpc>
                <a:spcPct val="132000"/>
              </a:lnSpc>
              <a:defRPr sz="1600">
                <a:solidFill>
                  <a:schemeClr val="bg2">
                    <a:lumMod val="25000"/>
                  </a:schemeClr>
                </a:solidFill>
                <a:latin typeface="+mn-ea"/>
              </a:defRPr>
            </a:lvl1pPr>
          </a:lstStyle>
          <a:p>
            <a:pPr indent="406400" fontAlgn="auto">
              <a:extLst>
                <a:ext uri="{35155182-B16C-46BC-9424-99874614C6A1}">
                  <wpsdc:indentchars xmlns="" xmlns:wpsdc="http://www.wps.cn/officeDocument/2017/drawingmlCustomData" val="200" checksum="1740828767"/>
                </a:ext>
              </a:extLst>
            </a:pPr>
            <a:r>
              <a:rPr b="1" dirty="0">
                <a:solidFill>
                  <a:schemeClr val="tx1"/>
                </a:solidFill>
                <a:effectLst/>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如：《永远铭记》</a:t>
            </a:r>
          </a:p>
          <a:p>
            <a:pPr indent="406400" fontAlgn="auto">
              <a:extLst>
                <a:ext uri="{35155182-B16C-46BC-9424-99874614C6A1}">
                  <wpsdc:indentchars xmlns="" xmlns:wpsdc="http://www.wps.cn/officeDocument/2017/drawingmlCustomData" val="200" checksum="1740828767"/>
                </a:ext>
              </a:extLst>
            </a:pPr>
            <a:r>
              <a:rPr dirty="0">
                <a:solidFill>
                  <a:schemeClr val="tx1"/>
                </a:solidFill>
                <a:effectLst/>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而这时候，董振堂却说出了一句足以载入史册的话，他说：“你们瞪什么瞪？我们流血和牺牲，不就是为了这些孩子吗？”</a:t>
            </a:r>
          </a:p>
          <a:p>
            <a:pPr indent="406400" fontAlgn="auto">
              <a:extLst>
                <a:ext uri="{35155182-B16C-46BC-9424-99874614C6A1}">
                  <wpsdc:indentchars xmlns="" xmlns:wpsdc="http://www.wps.cn/officeDocument/2017/drawingmlCustomData" val="200" checksum="1740828767"/>
                </a:ext>
              </a:extLst>
            </a:pPr>
            <a:r>
              <a:rPr dirty="0">
                <a:solidFill>
                  <a:schemeClr val="tx1"/>
                </a:solidFill>
                <a:effectLst/>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是的，为了孩子，为了我们，这就是革命者崇高的胸怀，这就是革命先辈的人生价值观。当董存瑞托举起炸药包，高喊着：“为了新中国前进”的时候；当红岩英烈被关进监狱，面对敌人的毒刑拷打，说出“为了免除下一代的苦难，我们愿把牢底坐穿”的时候，不都是为了我们的今天吗？为了教室里明亮的阳光，为了花丛中欢乐的笑脸，为了绿荫下的幸福与安宁。</a:t>
            </a:r>
          </a:p>
          <a:p>
            <a:pPr indent="406400" fontAlgn="auto">
              <a:extLst>
                <a:ext uri="{35155182-B16C-46BC-9424-99874614C6A1}">
                  <wpsdc:indentchars xmlns="" xmlns:wpsdc="http://www.wps.cn/officeDocument/2017/drawingmlCustomData" val="200" checksum="1740828767"/>
                </a:ext>
              </a:extLst>
            </a:pPr>
            <a:r>
              <a:rPr b="1" dirty="0">
                <a:solidFill>
                  <a:schemeClr val="tx1"/>
                </a:solidFill>
                <a:effectLst/>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又如《雄起，留守儿童》</a:t>
            </a:r>
          </a:p>
          <a:p>
            <a:pPr indent="406400" fontAlgn="auto">
              <a:extLst>
                <a:ext uri="{35155182-B16C-46BC-9424-99874614C6A1}">
                  <wpsdc:indentchars xmlns="" xmlns:wpsdc="http://www.wps.cn/officeDocument/2017/drawingmlCustomData" val="200" checksum="1740828767"/>
                </a:ext>
              </a:extLst>
            </a:pPr>
            <a:r>
              <a:rPr dirty="0">
                <a:solidFill>
                  <a:schemeClr val="tx1"/>
                </a:solidFill>
                <a:effectLst/>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你们看见了吗？父母临走时，郑重地把家门的钥匙，把生产的农具，把生病在床的奶奶交给了我们。从那一刻起，我们就把孤单的身影，叠印在上学的山路上；就把劳作的汗水，洒在屋后的农田里；就把盛满孝心与亲情的药碗，端在奶奶的病床前；就把当天的作业，写在夜深人静的星光下。</a:t>
            </a:r>
          </a:p>
          <a:p>
            <a:pPr indent="406400" fontAlgn="auto">
              <a:extLst>
                <a:ext uri="{35155182-B16C-46BC-9424-99874614C6A1}">
                  <wpsdc:indentchars xmlns="" xmlns:wpsdc="http://www.wps.cn/officeDocument/2017/drawingmlCustomData" val="200" checksum="1740828767"/>
                </a:ext>
              </a:extLst>
            </a:pPr>
            <a:r>
              <a:rPr dirty="0">
                <a:solidFill>
                  <a:schemeClr val="tx1"/>
                </a:solidFill>
                <a:effectLst/>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你们听见了吗？我们给爸爸妈妈打电话时，经常说的是：圈里的肥猪，我把它养大了；地里的庄稼，我和爷爷一起收回来了；奶奶的病，经过我们悉心照料，现在好多了；还有，我的作业，连续得了</a:t>
            </a:r>
            <a:r>
              <a:rPr b="1" dirty="0">
                <a:solidFill>
                  <a:schemeClr val="tx1"/>
                </a:solidFill>
                <a:effectLst/>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10个A</a:t>
            </a:r>
            <a:r>
              <a:rPr dirty="0">
                <a:solidFill>
                  <a:schemeClr val="tx1"/>
                </a:solidFill>
                <a:effectLst/>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，我把学校发的奖状，贴在堂屋的泥巴墙上了。</a:t>
            </a:r>
          </a:p>
          <a:p>
            <a:pPr indent="457200" fontAlgn="auto">
              <a:extLst>
                <a:ext uri="{35155182-B16C-46BC-9424-99874614C6A1}">
                  <wpsdc:indentchars xmlns="" xmlns:wpsdc="http://www.wps.cn/officeDocument/2017/drawingmlCustomData" val="200" checksum="59296752"/>
                </a:ext>
              </a:extLst>
            </a:pPr>
            <a:r>
              <a:rPr sz="1800" b="1" dirty="0">
                <a:solidFill>
                  <a:srgbClr val="FF0000"/>
                </a:solidFill>
                <a:effectLst/>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节奏：可以由快到慢，也可以由慢到快。上面那两段，第一段可以由快到慢，第二段可以由慢到快。</a:t>
            </a:r>
          </a:p>
        </p:txBody>
      </p:sp>
      <p:sp>
        <p:nvSpPr>
          <p:cNvPr id="14" name="半闭框 13"/>
          <p:cNvSpPr/>
          <p:nvPr/>
        </p:nvSpPr>
        <p:spPr>
          <a:xfrm rot="5400000">
            <a:off x="10636250" y="1567815"/>
            <a:ext cx="1097280" cy="1028700"/>
          </a:xfrm>
          <a:prstGeom prst="halfFrame">
            <a:avLst>
              <a:gd name="adj1" fmla="val 9876"/>
              <a:gd name="adj2" fmla="val 9876"/>
            </a:avLst>
          </a:prstGeom>
          <a:gradFill flip="none" rotWithShape="1">
            <a:gsLst>
              <a:gs pos="0">
                <a:srgbClr val="DF0E15"/>
              </a:gs>
              <a:gs pos="100000">
                <a:srgbClr val="FE7F52"/>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sz="2400" dirty="0">
              <a:solidFill>
                <a:schemeClr val="bg1"/>
              </a:solidFill>
              <a:latin typeface="宋体" panose="02010600030101010101" pitchFamily="2" charset="-122"/>
              <a:ea typeface="宋体" panose="02010600030101010101" pitchFamily="2" charset="-122"/>
              <a:sym typeface="宋体" panose="02010600030101010101" pitchFamily="2" charset="-122"/>
            </a:endParaRPr>
          </a:p>
        </p:txBody>
      </p:sp>
      <p:grpSp>
        <p:nvGrpSpPr>
          <p:cNvPr id="16" name="组合 15"/>
          <p:cNvGrpSpPr/>
          <p:nvPr/>
        </p:nvGrpSpPr>
        <p:grpSpPr>
          <a:xfrm>
            <a:off x="9643253" y="6577727"/>
            <a:ext cx="1219200" cy="260391"/>
            <a:chOff x="4349587" y="1669855"/>
            <a:chExt cx="2530607" cy="540474"/>
          </a:xfrm>
          <a:solidFill>
            <a:srgbClr val="D91C21"/>
          </a:solidFill>
        </p:grpSpPr>
        <p:sp>
          <p:nvSpPr>
            <p:cNvPr id="17" name="五角星 40"/>
            <p:cNvSpPr/>
            <p:nvPr/>
          </p:nvSpPr>
          <p:spPr>
            <a:xfrm>
              <a:off x="5987638" y="1711127"/>
              <a:ext cx="494847" cy="457930"/>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sp>
          <p:nvSpPr>
            <p:cNvPr id="18" name="五角星 41"/>
            <p:cNvSpPr/>
            <p:nvPr/>
          </p:nvSpPr>
          <p:spPr>
            <a:xfrm>
              <a:off x="6502434" y="1765303"/>
              <a:ext cx="377760" cy="349577"/>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sp>
          <p:nvSpPr>
            <p:cNvPr id="19" name="五角星 40"/>
            <p:cNvSpPr/>
            <p:nvPr/>
          </p:nvSpPr>
          <p:spPr>
            <a:xfrm>
              <a:off x="5321596" y="1669855"/>
              <a:ext cx="584046" cy="54047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grpSp>
          <p:nvGrpSpPr>
            <p:cNvPr id="20" name="组合 19"/>
            <p:cNvGrpSpPr/>
            <p:nvPr/>
          </p:nvGrpSpPr>
          <p:grpSpPr>
            <a:xfrm flipH="1">
              <a:off x="4349587" y="1711127"/>
              <a:ext cx="892556" cy="457930"/>
              <a:chOff x="4349587" y="1711127"/>
              <a:chExt cx="892556" cy="457930"/>
            </a:xfrm>
            <a:grpFill/>
          </p:grpSpPr>
          <p:sp>
            <p:nvSpPr>
              <p:cNvPr id="21" name="五角星 40"/>
              <p:cNvSpPr/>
              <p:nvPr/>
            </p:nvSpPr>
            <p:spPr>
              <a:xfrm>
                <a:off x="4349587" y="1711127"/>
                <a:ext cx="494847" cy="457930"/>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sp>
            <p:nvSpPr>
              <p:cNvPr id="22" name="五角星 41"/>
              <p:cNvSpPr/>
              <p:nvPr/>
            </p:nvSpPr>
            <p:spPr>
              <a:xfrm>
                <a:off x="4864383" y="1765303"/>
                <a:ext cx="377760" cy="349577"/>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grpSp>
      </p:grpSp>
      <p:cxnSp>
        <p:nvCxnSpPr>
          <p:cNvPr id="23" name="直接连接符 22"/>
          <p:cNvCxnSpPr/>
          <p:nvPr/>
        </p:nvCxnSpPr>
        <p:spPr>
          <a:xfrm>
            <a:off x="4084320" y="6690360"/>
            <a:ext cx="5584825" cy="34925"/>
          </a:xfrm>
          <a:prstGeom prst="line">
            <a:avLst/>
          </a:prstGeom>
          <a:ln>
            <a:solidFill>
              <a:srgbClr val="D91C21"/>
            </a:solidFill>
            <a:prstDash val="lgDash"/>
          </a:ln>
        </p:spPr>
        <p:style>
          <a:lnRef idx="1">
            <a:schemeClr val="accent1"/>
          </a:lnRef>
          <a:fillRef idx="0">
            <a:schemeClr val="accent1"/>
          </a:fillRef>
          <a:effectRef idx="0">
            <a:schemeClr val="accent1"/>
          </a:effectRef>
          <a:fontRef idx="minor">
            <a:schemeClr val="tx1"/>
          </a:fontRef>
        </p:style>
      </p:cxnSp>
      <p:grpSp>
        <p:nvGrpSpPr>
          <p:cNvPr id="24" name="组合 23"/>
          <p:cNvGrpSpPr/>
          <p:nvPr/>
        </p:nvGrpSpPr>
        <p:grpSpPr>
          <a:xfrm>
            <a:off x="9311783" y="1513602"/>
            <a:ext cx="1219200" cy="260391"/>
            <a:chOff x="4349587" y="1669855"/>
            <a:chExt cx="2530607" cy="540474"/>
          </a:xfrm>
          <a:solidFill>
            <a:srgbClr val="D91C21"/>
          </a:solidFill>
        </p:grpSpPr>
        <p:sp>
          <p:nvSpPr>
            <p:cNvPr id="25" name="五角星 40"/>
            <p:cNvSpPr/>
            <p:nvPr/>
          </p:nvSpPr>
          <p:spPr>
            <a:xfrm>
              <a:off x="5987638" y="1711127"/>
              <a:ext cx="494847" cy="457930"/>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sp>
          <p:nvSpPr>
            <p:cNvPr id="26" name="五角星 41"/>
            <p:cNvSpPr/>
            <p:nvPr/>
          </p:nvSpPr>
          <p:spPr>
            <a:xfrm>
              <a:off x="6502434" y="1765303"/>
              <a:ext cx="377760" cy="349577"/>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sp>
          <p:nvSpPr>
            <p:cNvPr id="27" name="五角星 40"/>
            <p:cNvSpPr/>
            <p:nvPr/>
          </p:nvSpPr>
          <p:spPr>
            <a:xfrm>
              <a:off x="5321596" y="1669855"/>
              <a:ext cx="584046" cy="54047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grpSp>
          <p:nvGrpSpPr>
            <p:cNvPr id="28" name="组合 27"/>
            <p:cNvGrpSpPr/>
            <p:nvPr/>
          </p:nvGrpSpPr>
          <p:grpSpPr>
            <a:xfrm flipH="1">
              <a:off x="4349587" y="1711127"/>
              <a:ext cx="892556" cy="457930"/>
              <a:chOff x="4349587" y="1711127"/>
              <a:chExt cx="892556" cy="457930"/>
            </a:xfrm>
            <a:grpFill/>
          </p:grpSpPr>
          <p:sp>
            <p:nvSpPr>
              <p:cNvPr id="29" name="五角星 40"/>
              <p:cNvSpPr/>
              <p:nvPr/>
            </p:nvSpPr>
            <p:spPr>
              <a:xfrm>
                <a:off x="4349587" y="1711127"/>
                <a:ext cx="494847" cy="457930"/>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sp>
            <p:nvSpPr>
              <p:cNvPr id="30" name="五角星 41"/>
              <p:cNvSpPr/>
              <p:nvPr/>
            </p:nvSpPr>
            <p:spPr>
              <a:xfrm>
                <a:off x="4864383" y="1765303"/>
                <a:ext cx="377760" cy="349577"/>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grpSp>
      </p:grpSp>
      <p:cxnSp>
        <p:nvCxnSpPr>
          <p:cNvPr id="2" name="直接连接符 1"/>
          <p:cNvCxnSpPr/>
          <p:nvPr/>
        </p:nvCxnSpPr>
        <p:spPr>
          <a:xfrm flipV="1">
            <a:off x="956945" y="1475105"/>
            <a:ext cx="8439785" cy="38735"/>
          </a:xfrm>
          <a:prstGeom prst="line">
            <a:avLst/>
          </a:prstGeom>
          <a:ln>
            <a:solidFill>
              <a:srgbClr val="D91C21"/>
            </a:solidFill>
            <a:prstDash val="lgDash"/>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957241" y="309889"/>
            <a:ext cx="3525859" cy="521970"/>
          </a:xfrm>
          <a:prstGeom prst="rect">
            <a:avLst/>
          </a:prstGeom>
          <a:noFill/>
        </p:spPr>
        <p:txBody>
          <a:bodyPr wrap="square" rtlCol="0">
            <a:spAutoFit/>
          </a:bodyPr>
          <a:lstStyle/>
          <a:p>
            <a:pPr algn="dist"/>
            <a:r>
              <a:rPr lang="zh-CN" altLang="en-US" sz="2800" dirty="0">
                <a:solidFill>
                  <a:schemeClr val="bg1"/>
                </a:solidFill>
                <a:latin typeface="楷体" panose="02010609060101010101" charset="-122"/>
                <a:ea typeface="楷体" panose="02010609060101010101" charset="-122"/>
                <a:cs typeface="楷体" panose="02010609060101010101" charset="-122"/>
                <a:sym typeface="宋体" panose="02010600030101010101" pitchFamily="2" charset="-122"/>
              </a:rPr>
              <a:t> 演讲技巧提示</a:t>
            </a:r>
          </a:p>
        </p:txBody>
      </p:sp>
      <p:sp>
        <p:nvSpPr>
          <p:cNvPr id="31" name="文本框 30"/>
          <p:cNvSpPr txBox="1"/>
          <p:nvPr/>
        </p:nvSpPr>
        <p:spPr>
          <a:xfrm>
            <a:off x="876300" y="949960"/>
            <a:ext cx="3208020" cy="583565"/>
          </a:xfrm>
          <a:prstGeom prst="rect">
            <a:avLst/>
          </a:prstGeom>
          <a:noFill/>
        </p:spPr>
        <p:txBody>
          <a:bodyPr wrap="square">
            <a:spAutoFit/>
          </a:bodyPr>
          <a:lstStyle>
            <a:defPPr>
              <a:defRPr lang="zh-CN"/>
            </a:defPPr>
            <a:lvl1pPr>
              <a:defRPr sz="2400">
                <a:solidFill>
                  <a:srgbClr val="B30D1D"/>
                </a:solidFill>
                <a:latin typeface="思源黑体 CN Medium" panose="020B0600000000000000" pitchFamily="34" charset="-122"/>
                <a:ea typeface="思源黑体 CN Medium" panose="020B0600000000000000" pitchFamily="34" charset="-122"/>
              </a:defRPr>
            </a:lvl1pPr>
          </a:lstStyle>
          <a:p>
            <a:r>
              <a:rPr lang="zh-CN" sz="3200" b="1" dirty="0">
                <a:solidFill>
                  <a:srgbClr val="FF0000"/>
                </a:solidFill>
                <a:latin typeface="楷体" panose="02010609060101010101" charset="-122"/>
                <a:ea typeface="楷体" panose="02010609060101010101" charset="-122"/>
                <a:cs typeface="楷体" panose="02010609060101010101" charset="-122"/>
                <a:sym typeface="宋体" panose="02010600030101010101" pitchFamily="2" charset="-122"/>
              </a:rPr>
              <a:t>要注意五个字</a:t>
            </a:r>
            <a:r>
              <a:rPr lang="en-US" altLang="zh-CN" sz="3200" b="1" dirty="0">
                <a:solidFill>
                  <a:srgbClr val="FF0000"/>
                </a:solidFill>
                <a:latin typeface="楷体" panose="02010609060101010101" charset="-122"/>
                <a:ea typeface="楷体" panose="02010609060101010101" charset="-122"/>
                <a:cs typeface="楷体" panose="02010609060101010101" charset="-122"/>
                <a:sym typeface="宋体" panose="02010600030101010101" pitchFamily="2" charset="-122"/>
              </a:rPr>
              <a:t>:</a:t>
            </a:r>
          </a:p>
        </p:txBody>
      </p:sp>
    </p:spTree>
  </p:cSld>
  <p:clrMapOvr>
    <a:masterClrMapping/>
  </p:clrMapOvr>
  <mc:AlternateContent xmlns:mc="http://schemas.openxmlformats.org/markup-compatibility/2006">
    <mc:Choice xmlns="" xmlns:p14="http://schemas.microsoft.com/office/powerpoint/2010/main" Requires="p14">
      <p:transition spd="slow" p14:dur="1500">
        <p:random/>
      </p:transition>
    </mc:Choice>
    <mc:Fallback>
      <p:transition spd="slow">
        <p:random/>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552450" y="1663065"/>
            <a:ext cx="3347085" cy="4748530"/>
          </a:xfrm>
          <a:prstGeom prst="rect">
            <a:avLst/>
          </a:prstGeom>
          <a:gradFill flip="none" rotWithShape="1">
            <a:gsLst>
              <a:gs pos="0">
                <a:srgbClr val="DF0E15"/>
              </a:gs>
              <a:gs pos="100000">
                <a:srgbClr val="FE7F52">
                  <a:alpha val="0"/>
                </a:srgbClr>
              </a:gs>
            </a:gsLst>
            <a:lin ang="189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2400">
              <a:solidFill>
                <a:schemeClr val="bg1"/>
              </a:solidFill>
              <a:latin typeface="宋体" panose="02010600030101010101" pitchFamily="2" charset="-122"/>
              <a:ea typeface="宋体" panose="02010600030101010101" pitchFamily="2" charset="-122"/>
              <a:sym typeface="宋体" panose="02010600030101010101" pitchFamily="2" charset="-122"/>
            </a:endParaRPr>
          </a:p>
        </p:txBody>
      </p:sp>
      <p:sp>
        <p:nvSpPr>
          <p:cNvPr id="6" name="矩形 5"/>
          <p:cNvSpPr/>
          <p:nvPr/>
        </p:nvSpPr>
        <p:spPr>
          <a:xfrm>
            <a:off x="876300" y="1162685"/>
            <a:ext cx="3311525" cy="4938395"/>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sz="2400" dirty="0">
              <a:solidFill>
                <a:schemeClr val="bg1"/>
              </a:solidFill>
              <a:latin typeface="宋体" panose="02010600030101010101" pitchFamily="2" charset="-122"/>
              <a:ea typeface="宋体" panose="02010600030101010101" pitchFamily="2" charset="-122"/>
              <a:sym typeface="宋体" panose="02010600030101010101" pitchFamily="2" charset="-122"/>
            </a:endParaRPr>
          </a:p>
        </p:txBody>
      </p:sp>
      <p:sp>
        <p:nvSpPr>
          <p:cNvPr id="9" name="平行四边形 8"/>
          <p:cNvSpPr/>
          <p:nvPr/>
        </p:nvSpPr>
        <p:spPr>
          <a:xfrm>
            <a:off x="0" y="264707"/>
            <a:ext cx="12192000" cy="587115"/>
          </a:xfrm>
          <a:prstGeom prst="parallelogram">
            <a:avLst>
              <a:gd name="adj" fmla="val 0"/>
            </a:avLst>
          </a:prstGeom>
          <a:gradFill flip="none" rotWithShape="1">
            <a:gsLst>
              <a:gs pos="0">
                <a:srgbClr val="DF0E15"/>
              </a:gs>
              <a:gs pos="100000">
                <a:srgbClr val="FE7F52"/>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400" dirty="0">
                <a:solidFill>
                  <a:schemeClr val="bg1"/>
                </a:solidFill>
                <a:latin typeface="宋体" panose="02010600030101010101" pitchFamily="2" charset="-122"/>
                <a:ea typeface="宋体" panose="02010600030101010101" pitchFamily="2" charset="-122"/>
                <a:sym typeface="宋体" panose="02010600030101010101" pitchFamily="2" charset="-122"/>
              </a:rPr>
              <a:t> </a:t>
            </a:r>
            <a:endParaRPr lang="zh-CN" altLang="en-US" sz="2400" dirty="0">
              <a:solidFill>
                <a:schemeClr val="bg1"/>
              </a:solidFill>
              <a:latin typeface="宋体" panose="02010600030101010101" pitchFamily="2" charset="-122"/>
              <a:ea typeface="宋体" panose="02010600030101010101" pitchFamily="2" charset="-122"/>
              <a:sym typeface="宋体" panose="02010600030101010101" pitchFamily="2" charset="-122"/>
            </a:endParaRPr>
          </a:p>
        </p:txBody>
      </p:sp>
      <p:grpSp>
        <p:nvGrpSpPr>
          <p:cNvPr id="3" name="组合 2"/>
          <p:cNvGrpSpPr/>
          <p:nvPr/>
        </p:nvGrpSpPr>
        <p:grpSpPr>
          <a:xfrm>
            <a:off x="298450" y="264707"/>
            <a:ext cx="565007" cy="568402"/>
            <a:chOff x="467606" y="208867"/>
            <a:chExt cx="565007" cy="568402"/>
          </a:xfrm>
        </p:grpSpPr>
        <p:sp>
          <p:nvSpPr>
            <p:cNvPr id="4" name="椭圆 3"/>
            <p:cNvSpPr/>
            <p:nvPr/>
          </p:nvSpPr>
          <p:spPr>
            <a:xfrm>
              <a:off x="467606" y="208867"/>
              <a:ext cx="565007" cy="568402"/>
            </a:xfrm>
            <a:prstGeom prst="ellipse">
              <a:avLst/>
            </a:prstGeom>
            <a:solidFill>
              <a:schemeClr val="bg1"/>
            </a:solidFill>
            <a:ln>
              <a:solidFill>
                <a:srgbClr val="DF0E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2">
                    <a:lumMod val="25000"/>
                  </a:schemeClr>
                </a:solidFill>
                <a:latin typeface="宋体" panose="02010600030101010101" pitchFamily="2" charset="-122"/>
                <a:ea typeface="宋体" panose="02010600030101010101" pitchFamily="2" charset="-122"/>
                <a:sym typeface="宋体" panose="02010600030101010101" pitchFamily="2" charset="-122"/>
              </a:endParaRPr>
            </a:p>
          </p:txBody>
        </p:sp>
        <p:sp>
          <p:nvSpPr>
            <p:cNvPr id="5" name="星形: 五角 4"/>
            <p:cNvSpPr/>
            <p:nvPr/>
          </p:nvSpPr>
          <p:spPr>
            <a:xfrm rot="6500145" flipV="1">
              <a:off x="502719" y="253387"/>
              <a:ext cx="479364" cy="479361"/>
            </a:xfrm>
            <a:prstGeom prst="star5">
              <a:avLst/>
            </a:prstGeom>
            <a:gradFill flip="none" rotWithShape="1">
              <a:gsLst>
                <a:gs pos="0">
                  <a:srgbClr val="DF0E15"/>
                </a:gs>
                <a:gs pos="100000">
                  <a:srgbClr val="FE7F52"/>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2400">
                <a:solidFill>
                  <a:schemeClr val="bg1"/>
                </a:solidFill>
                <a:latin typeface="宋体" panose="02010600030101010101" pitchFamily="2" charset="-122"/>
                <a:ea typeface="宋体" panose="02010600030101010101" pitchFamily="2" charset="-122"/>
                <a:sym typeface="宋体" panose="02010600030101010101" pitchFamily="2" charset="-122"/>
              </a:endParaRPr>
            </a:p>
          </p:txBody>
        </p:sp>
      </p:grpSp>
      <p:cxnSp>
        <p:nvCxnSpPr>
          <p:cNvPr id="7" name="直接连接符 6"/>
          <p:cNvCxnSpPr>
            <a:stCxn id="11" idx="3"/>
          </p:cNvCxnSpPr>
          <p:nvPr/>
        </p:nvCxnSpPr>
        <p:spPr>
          <a:xfrm flipV="1">
            <a:off x="6111240" y="551180"/>
            <a:ext cx="6080760" cy="19685"/>
          </a:xfrm>
          <a:prstGeom prst="line">
            <a:avLst/>
          </a:prstGeom>
          <a:ln>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876300" y="1774190"/>
            <a:ext cx="10741660" cy="4111625"/>
          </a:xfrm>
          <a:prstGeom prst="rect">
            <a:avLst/>
          </a:prstGeom>
          <a:noFill/>
        </p:spPr>
        <p:txBody>
          <a:bodyPr wrap="square">
            <a:spAutoFit/>
          </a:bodyPr>
          <a:lstStyle>
            <a:defPPr>
              <a:defRPr lang="zh-CN"/>
            </a:defPPr>
            <a:lvl1pPr>
              <a:lnSpc>
                <a:spcPct val="132000"/>
              </a:lnSpc>
              <a:defRPr sz="1600">
                <a:solidFill>
                  <a:schemeClr val="bg2">
                    <a:lumMod val="25000"/>
                  </a:schemeClr>
                </a:solidFill>
                <a:latin typeface="+mn-ea"/>
              </a:defRPr>
            </a:lvl1pPr>
          </a:lstStyle>
          <a:p>
            <a:pPr indent="609600" fontAlgn="auto">
              <a:extLst>
                <a:ext uri="{35155182-B16C-46BC-9424-99874614C6A1}">
                  <wpsdc:indentchars xmlns="" xmlns:wpsdc="http://www.wps.cn/officeDocument/2017/drawingmlCustomData" val="200" checksum="4158780845"/>
                </a:ext>
              </a:extLst>
            </a:pPr>
            <a:r>
              <a:rPr sz="2400" b="1" dirty="0">
                <a:solidFill>
                  <a:srgbClr val="FF0000"/>
                </a:solidFill>
                <a:latin typeface="楷体" panose="02010609060101010101" charset="-122"/>
                <a:ea typeface="楷体" panose="02010609060101010101" charset="-122"/>
                <a:cs typeface="宋体" panose="02010600030101010101" pitchFamily="2" charset="-122"/>
                <a:sym typeface="宋体" panose="02010600030101010101" pitchFamily="2" charset="-122"/>
              </a:rPr>
              <a:t>顿：在重要的地方稍作停顿，起到强调和提醒的作用，也使你的演讲带有鲜明的节奏感。</a:t>
            </a:r>
          </a:p>
          <a:p>
            <a:pPr indent="457200" fontAlgn="auto">
              <a:extLst>
                <a:ext uri="{35155182-B16C-46BC-9424-99874614C6A1}">
                  <wpsdc:indentchars xmlns="" xmlns:wpsdc="http://www.wps.cn/officeDocument/2017/drawingmlCustomData" val="200" checksum="59296752"/>
                </a:ext>
              </a:extLst>
            </a:pPr>
            <a:r>
              <a:rPr sz="1800" dirty="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改变课堂朗读课文的习惯，流畅不等于没有节奏。</a:t>
            </a:r>
          </a:p>
          <a:p>
            <a:pPr indent="457200" fontAlgn="auto">
              <a:extLst>
                <a:ext uri="{35155182-B16C-46BC-9424-99874614C6A1}">
                  <wpsdc:indentchars xmlns="" xmlns:wpsdc="http://www.wps.cn/officeDocument/2017/drawingmlCustomData" val="200" checksum="59296752"/>
                </a:ext>
              </a:extLst>
            </a:pPr>
            <a:r>
              <a:rPr sz="1800" dirty="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这一刻，她在心里久久地盼望着 期待着。</a:t>
            </a:r>
          </a:p>
          <a:p>
            <a:pPr indent="457200" fontAlgn="auto">
              <a:extLst>
                <a:ext uri="{35155182-B16C-46BC-9424-99874614C6A1}">
                  <wpsdc:indentchars xmlns="" xmlns:wpsdc="http://www.wps.cn/officeDocument/2017/drawingmlCustomData" val="200" checksum="59296752"/>
                </a:ext>
              </a:extLst>
            </a:pPr>
            <a:r>
              <a:rPr sz="1800" dirty="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我们这一代人的肩上，承载着祖国的希望和嘱托，更有沉甸甸的使命 和担当。</a:t>
            </a:r>
          </a:p>
          <a:p>
            <a:pPr indent="457200" fontAlgn="auto">
              <a:extLst>
                <a:ext uri="{35155182-B16C-46BC-9424-99874614C6A1}">
                  <wpsdc:indentchars xmlns="" xmlns:wpsdc="http://www.wps.cn/officeDocument/2017/drawingmlCustomData" val="200" checksum="59296752"/>
                </a:ext>
              </a:extLst>
            </a:pPr>
            <a:r>
              <a:rPr sz="1800" dirty="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《远方那棵黄桷树》</a:t>
            </a:r>
          </a:p>
          <a:p>
            <a:pPr indent="457200" fontAlgn="auto">
              <a:extLst>
                <a:ext uri="{35155182-B16C-46BC-9424-99874614C6A1}">
                  <wpsdc:indentchars xmlns="" xmlns:wpsdc="http://www.wps.cn/officeDocument/2017/drawingmlCustomData" val="200" checksum="59296752"/>
                </a:ext>
              </a:extLst>
            </a:pPr>
            <a:r>
              <a:rPr sz="1800" dirty="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如今，二十多年过去了，三峡大坝早已横空出世，将巨大的能源输送到全国各地；远方那棵黄桷树也已经枝繁叶茂，华盖如云。而三峡百万大移民，也将成为一座丰碑，永远矗立在中华民族的史册上，矗立在我们的心中。</a:t>
            </a:r>
          </a:p>
          <a:p>
            <a:pPr indent="609600" fontAlgn="auto">
              <a:extLst>
                <a:ext uri="{35155182-B16C-46BC-9424-99874614C6A1}">
                  <wpsdc:indentchars xmlns="" xmlns:wpsdc="http://www.wps.cn/officeDocument/2017/drawingmlCustomData" val="200" checksum="4158780845"/>
                </a:ext>
              </a:extLst>
            </a:pPr>
            <a:r>
              <a:rPr sz="2400" b="1" dirty="0">
                <a:solidFill>
                  <a:schemeClr val="tx1"/>
                </a:solidFill>
                <a:latin typeface="楷体" panose="02010609060101010101" charset="-122"/>
                <a:ea typeface="楷体" panose="02010609060101010101" charset="-122"/>
                <a:cs typeface="宋体" panose="02010600030101010101" pitchFamily="2" charset="-122"/>
                <a:sym typeface="宋体" panose="02010600030101010101" pitchFamily="2" charset="-122"/>
              </a:rPr>
              <a:t>前提条件是，稿子写得不要太满，防止选手考虑时间不敢放慢速度。</a:t>
            </a:r>
          </a:p>
        </p:txBody>
      </p:sp>
      <p:sp>
        <p:nvSpPr>
          <p:cNvPr id="14" name="半闭框 13"/>
          <p:cNvSpPr/>
          <p:nvPr/>
        </p:nvSpPr>
        <p:spPr>
          <a:xfrm rot="5400000">
            <a:off x="10636250" y="1567815"/>
            <a:ext cx="1097280" cy="1028700"/>
          </a:xfrm>
          <a:prstGeom prst="halfFrame">
            <a:avLst>
              <a:gd name="adj1" fmla="val 9876"/>
              <a:gd name="adj2" fmla="val 9876"/>
            </a:avLst>
          </a:prstGeom>
          <a:gradFill flip="none" rotWithShape="1">
            <a:gsLst>
              <a:gs pos="0">
                <a:srgbClr val="DF0E15"/>
              </a:gs>
              <a:gs pos="100000">
                <a:srgbClr val="FE7F52"/>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sz="2400" dirty="0">
              <a:solidFill>
                <a:schemeClr val="bg1"/>
              </a:solidFill>
              <a:latin typeface="宋体" panose="02010600030101010101" pitchFamily="2" charset="-122"/>
              <a:ea typeface="宋体" panose="02010600030101010101" pitchFamily="2" charset="-122"/>
              <a:sym typeface="宋体" panose="02010600030101010101" pitchFamily="2" charset="-122"/>
            </a:endParaRPr>
          </a:p>
        </p:txBody>
      </p:sp>
      <p:grpSp>
        <p:nvGrpSpPr>
          <p:cNvPr id="16" name="组合 15"/>
          <p:cNvGrpSpPr/>
          <p:nvPr/>
        </p:nvGrpSpPr>
        <p:grpSpPr>
          <a:xfrm>
            <a:off x="9632458" y="6231652"/>
            <a:ext cx="1219200" cy="260391"/>
            <a:chOff x="4349587" y="1669855"/>
            <a:chExt cx="2530607" cy="540474"/>
          </a:xfrm>
          <a:solidFill>
            <a:srgbClr val="D91C21"/>
          </a:solidFill>
        </p:grpSpPr>
        <p:sp>
          <p:nvSpPr>
            <p:cNvPr id="17" name="五角星 40"/>
            <p:cNvSpPr/>
            <p:nvPr/>
          </p:nvSpPr>
          <p:spPr>
            <a:xfrm>
              <a:off x="5987638" y="1711127"/>
              <a:ext cx="494847" cy="457930"/>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sp>
          <p:nvSpPr>
            <p:cNvPr id="18" name="五角星 41"/>
            <p:cNvSpPr/>
            <p:nvPr/>
          </p:nvSpPr>
          <p:spPr>
            <a:xfrm>
              <a:off x="6502434" y="1765303"/>
              <a:ext cx="377760" cy="349577"/>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sp>
          <p:nvSpPr>
            <p:cNvPr id="19" name="五角星 40"/>
            <p:cNvSpPr/>
            <p:nvPr/>
          </p:nvSpPr>
          <p:spPr>
            <a:xfrm>
              <a:off x="5321596" y="1669855"/>
              <a:ext cx="584046" cy="54047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grpSp>
          <p:nvGrpSpPr>
            <p:cNvPr id="20" name="组合 19"/>
            <p:cNvGrpSpPr/>
            <p:nvPr/>
          </p:nvGrpSpPr>
          <p:grpSpPr>
            <a:xfrm flipH="1">
              <a:off x="4349587" y="1711127"/>
              <a:ext cx="892556" cy="457930"/>
              <a:chOff x="4349587" y="1711127"/>
              <a:chExt cx="892556" cy="457930"/>
            </a:xfrm>
            <a:grpFill/>
          </p:grpSpPr>
          <p:sp>
            <p:nvSpPr>
              <p:cNvPr id="21" name="五角星 40"/>
              <p:cNvSpPr/>
              <p:nvPr/>
            </p:nvSpPr>
            <p:spPr>
              <a:xfrm>
                <a:off x="4349587" y="1711127"/>
                <a:ext cx="494847" cy="457930"/>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sp>
            <p:nvSpPr>
              <p:cNvPr id="22" name="五角星 41"/>
              <p:cNvSpPr/>
              <p:nvPr/>
            </p:nvSpPr>
            <p:spPr>
              <a:xfrm>
                <a:off x="4864383" y="1765303"/>
                <a:ext cx="377760" cy="349577"/>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grpSp>
      </p:grpSp>
      <p:cxnSp>
        <p:nvCxnSpPr>
          <p:cNvPr id="23" name="直接连接符 22"/>
          <p:cNvCxnSpPr/>
          <p:nvPr/>
        </p:nvCxnSpPr>
        <p:spPr>
          <a:xfrm>
            <a:off x="4057650" y="6410960"/>
            <a:ext cx="5584825" cy="34925"/>
          </a:xfrm>
          <a:prstGeom prst="line">
            <a:avLst/>
          </a:prstGeom>
          <a:ln>
            <a:solidFill>
              <a:srgbClr val="D91C21"/>
            </a:solidFill>
            <a:prstDash val="lgDash"/>
          </a:ln>
        </p:spPr>
        <p:style>
          <a:lnRef idx="1">
            <a:schemeClr val="accent1"/>
          </a:lnRef>
          <a:fillRef idx="0">
            <a:schemeClr val="accent1"/>
          </a:fillRef>
          <a:effectRef idx="0">
            <a:schemeClr val="accent1"/>
          </a:effectRef>
          <a:fontRef idx="minor">
            <a:schemeClr val="tx1"/>
          </a:fontRef>
        </p:style>
      </p:cxnSp>
      <p:grpSp>
        <p:nvGrpSpPr>
          <p:cNvPr id="24" name="组合 23"/>
          <p:cNvGrpSpPr/>
          <p:nvPr/>
        </p:nvGrpSpPr>
        <p:grpSpPr>
          <a:xfrm>
            <a:off x="9311783" y="1513602"/>
            <a:ext cx="1219200" cy="260391"/>
            <a:chOff x="4349587" y="1669855"/>
            <a:chExt cx="2530607" cy="540474"/>
          </a:xfrm>
          <a:solidFill>
            <a:srgbClr val="D91C21"/>
          </a:solidFill>
        </p:grpSpPr>
        <p:sp>
          <p:nvSpPr>
            <p:cNvPr id="25" name="五角星 40"/>
            <p:cNvSpPr/>
            <p:nvPr/>
          </p:nvSpPr>
          <p:spPr>
            <a:xfrm>
              <a:off x="5987638" y="1711127"/>
              <a:ext cx="494847" cy="457930"/>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sp>
          <p:nvSpPr>
            <p:cNvPr id="26" name="五角星 41"/>
            <p:cNvSpPr/>
            <p:nvPr/>
          </p:nvSpPr>
          <p:spPr>
            <a:xfrm>
              <a:off x="6502434" y="1765303"/>
              <a:ext cx="377760" cy="349577"/>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sp>
          <p:nvSpPr>
            <p:cNvPr id="27" name="五角星 40"/>
            <p:cNvSpPr/>
            <p:nvPr/>
          </p:nvSpPr>
          <p:spPr>
            <a:xfrm>
              <a:off x="5321596" y="1669855"/>
              <a:ext cx="584046" cy="54047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grpSp>
          <p:nvGrpSpPr>
            <p:cNvPr id="28" name="组合 27"/>
            <p:cNvGrpSpPr/>
            <p:nvPr/>
          </p:nvGrpSpPr>
          <p:grpSpPr>
            <a:xfrm flipH="1">
              <a:off x="4349587" y="1711127"/>
              <a:ext cx="892556" cy="457930"/>
              <a:chOff x="4349587" y="1711127"/>
              <a:chExt cx="892556" cy="457930"/>
            </a:xfrm>
            <a:grpFill/>
          </p:grpSpPr>
          <p:sp>
            <p:nvSpPr>
              <p:cNvPr id="29" name="五角星 40"/>
              <p:cNvSpPr/>
              <p:nvPr/>
            </p:nvSpPr>
            <p:spPr>
              <a:xfrm>
                <a:off x="4349587" y="1711127"/>
                <a:ext cx="494847" cy="457930"/>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sp>
            <p:nvSpPr>
              <p:cNvPr id="30" name="五角星 41"/>
              <p:cNvSpPr/>
              <p:nvPr/>
            </p:nvSpPr>
            <p:spPr>
              <a:xfrm>
                <a:off x="4864383" y="1765303"/>
                <a:ext cx="377760" cy="349577"/>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grpSp>
      </p:grpSp>
      <p:cxnSp>
        <p:nvCxnSpPr>
          <p:cNvPr id="2" name="直接连接符 1"/>
          <p:cNvCxnSpPr/>
          <p:nvPr/>
        </p:nvCxnSpPr>
        <p:spPr>
          <a:xfrm flipV="1">
            <a:off x="957580" y="1624330"/>
            <a:ext cx="8439785" cy="38735"/>
          </a:xfrm>
          <a:prstGeom prst="line">
            <a:avLst/>
          </a:prstGeom>
          <a:ln>
            <a:solidFill>
              <a:srgbClr val="D91C21"/>
            </a:solidFill>
            <a:prstDash val="lgDash"/>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957241" y="309889"/>
            <a:ext cx="3525859" cy="521970"/>
          </a:xfrm>
          <a:prstGeom prst="rect">
            <a:avLst/>
          </a:prstGeom>
          <a:noFill/>
        </p:spPr>
        <p:txBody>
          <a:bodyPr wrap="square" rtlCol="0">
            <a:spAutoFit/>
          </a:bodyPr>
          <a:lstStyle/>
          <a:p>
            <a:pPr algn="dist"/>
            <a:r>
              <a:rPr lang="zh-CN" altLang="en-US" sz="2800" dirty="0">
                <a:solidFill>
                  <a:schemeClr val="bg1"/>
                </a:solidFill>
                <a:latin typeface="楷体" panose="02010609060101010101" charset="-122"/>
                <a:ea typeface="楷体" panose="02010609060101010101" charset="-122"/>
                <a:cs typeface="楷体" panose="02010609060101010101" charset="-122"/>
                <a:sym typeface="宋体" panose="02010600030101010101" pitchFamily="2" charset="-122"/>
              </a:rPr>
              <a:t> 演讲技巧提示</a:t>
            </a:r>
          </a:p>
        </p:txBody>
      </p:sp>
      <p:sp>
        <p:nvSpPr>
          <p:cNvPr id="31" name="文本框 30"/>
          <p:cNvSpPr txBox="1"/>
          <p:nvPr/>
        </p:nvSpPr>
        <p:spPr>
          <a:xfrm>
            <a:off x="876300" y="1099185"/>
            <a:ext cx="3208020" cy="583565"/>
          </a:xfrm>
          <a:prstGeom prst="rect">
            <a:avLst/>
          </a:prstGeom>
          <a:noFill/>
        </p:spPr>
        <p:txBody>
          <a:bodyPr wrap="square">
            <a:spAutoFit/>
          </a:bodyPr>
          <a:lstStyle>
            <a:defPPr>
              <a:defRPr lang="zh-CN"/>
            </a:defPPr>
            <a:lvl1pPr>
              <a:defRPr sz="2400">
                <a:solidFill>
                  <a:srgbClr val="B30D1D"/>
                </a:solidFill>
                <a:latin typeface="思源黑体 CN Medium" panose="020B0600000000000000" pitchFamily="34" charset="-122"/>
                <a:ea typeface="思源黑体 CN Medium" panose="020B0600000000000000" pitchFamily="34" charset="-122"/>
              </a:defRPr>
            </a:lvl1pPr>
          </a:lstStyle>
          <a:p>
            <a:r>
              <a:rPr lang="zh-CN" sz="3200" b="1" dirty="0">
                <a:solidFill>
                  <a:srgbClr val="FF0000"/>
                </a:solidFill>
                <a:latin typeface="楷体" panose="02010609060101010101" charset="-122"/>
                <a:ea typeface="楷体" panose="02010609060101010101" charset="-122"/>
                <a:cs typeface="楷体" panose="02010609060101010101" charset="-122"/>
                <a:sym typeface="宋体" panose="02010600030101010101" pitchFamily="2" charset="-122"/>
              </a:rPr>
              <a:t>要注意五个字</a:t>
            </a:r>
            <a:r>
              <a:rPr lang="en-US" altLang="zh-CN" sz="3200" b="1" dirty="0">
                <a:solidFill>
                  <a:srgbClr val="FF0000"/>
                </a:solidFill>
                <a:latin typeface="楷体" panose="02010609060101010101" charset="-122"/>
                <a:ea typeface="楷体" panose="02010609060101010101" charset="-122"/>
                <a:cs typeface="楷体" panose="02010609060101010101" charset="-122"/>
                <a:sym typeface="宋体" panose="02010600030101010101" pitchFamily="2" charset="-122"/>
              </a:rPr>
              <a:t>:</a:t>
            </a:r>
          </a:p>
        </p:txBody>
      </p:sp>
    </p:spTree>
  </p:cSld>
  <p:clrMapOvr>
    <a:masterClrMapping/>
  </p:clrMapOvr>
  <mc:AlternateContent xmlns:mc="http://schemas.openxmlformats.org/markup-compatibility/2006">
    <mc:Choice xmlns="" xmlns:p14="http://schemas.microsoft.com/office/powerpoint/2010/main" Requires="p14">
      <p:transition spd="slow" p14:dur="1500">
        <p:random/>
      </p:transition>
    </mc:Choice>
    <mc:Fallback>
      <p:transition spd="slow">
        <p:random/>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552450" y="1663065"/>
            <a:ext cx="3347085" cy="4748530"/>
          </a:xfrm>
          <a:prstGeom prst="rect">
            <a:avLst/>
          </a:prstGeom>
          <a:gradFill flip="none" rotWithShape="1">
            <a:gsLst>
              <a:gs pos="0">
                <a:srgbClr val="DF0E15"/>
              </a:gs>
              <a:gs pos="100000">
                <a:srgbClr val="FE7F52">
                  <a:alpha val="0"/>
                </a:srgbClr>
              </a:gs>
            </a:gsLst>
            <a:lin ang="189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2400">
              <a:solidFill>
                <a:schemeClr val="bg1"/>
              </a:solidFill>
              <a:latin typeface="宋体" panose="02010600030101010101" pitchFamily="2" charset="-122"/>
              <a:ea typeface="宋体" panose="02010600030101010101" pitchFamily="2" charset="-122"/>
              <a:sym typeface="宋体" panose="02010600030101010101" pitchFamily="2" charset="-122"/>
            </a:endParaRPr>
          </a:p>
        </p:txBody>
      </p:sp>
      <p:sp>
        <p:nvSpPr>
          <p:cNvPr id="6" name="矩形 5"/>
          <p:cNvSpPr/>
          <p:nvPr/>
        </p:nvSpPr>
        <p:spPr>
          <a:xfrm>
            <a:off x="876300" y="1162685"/>
            <a:ext cx="3311525" cy="4938395"/>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sz="2400" dirty="0">
              <a:solidFill>
                <a:schemeClr val="bg1"/>
              </a:solidFill>
              <a:latin typeface="宋体" panose="02010600030101010101" pitchFamily="2" charset="-122"/>
              <a:ea typeface="宋体" panose="02010600030101010101" pitchFamily="2" charset="-122"/>
              <a:sym typeface="宋体" panose="02010600030101010101" pitchFamily="2" charset="-122"/>
            </a:endParaRPr>
          </a:p>
        </p:txBody>
      </p:sp>
      <p:sp>
        <p:nvSpPr>
          <p:cNvPr id="9" name="平行四边形 8"/>
          <p:cNvSpPr/>
          <p:nvPr/>
        </p:nvSpPr>
        <p:spPr>
          <a:xfrm>
            <a:off x="0" y="264707"/>
            <a:ext cx="12192000" cy="587115"/>
          </a:xfrm>
          <a:prstGeom prst="parallelogram">
            <a:avLst>
              <a:gd name="adj" fmla="val 0"/>
            </a:avLst>
          </a:prstGeom>
          <a:gradFill flip="none" rotWithShape="1">
            <a:gsLst>
              <a:gs pos="0">
                <a:srgbClr val="DF0E15"/>
              </a:gs>
              <a:gs pos="100000">
                <a:srgbClr val="FE7F52"/>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400" dirty="0">
                <a:solidFill>
                  <a:schemeClr val="bg1"/>
                </a:solidFill>
                <a:latin typeface="宋体" panose="02010600030101010101" pitchFamily="2" charset="-122"/>
                <a:ea typeface="宋体" panose="02010600030101010101" pitchFamily="2" charset="-122"/>
                <a:sym typeface="宋体" panose="02010600030101010101" pitchFamily="2" charset="-122"/>
              </a:rPr>
              <a:t> </a:t>
            </a:r>
            <a:endParaRPr lang="zh-CN" altLang="en-US" sz="2400" dirty="0">
              <a:solidFill>
                <a:schemeClr val="bg1"/>
              </a:solidFill>
              <a:latin typeface="宋体" panose="02010600030101010101" pitchFamily="2" charset="-122"/>
              <a:ea typeface="宋体" panose="02010600030101010101" pitchFamily="2" charset="-122"/>
              <a:sym typeface="宋体" panose="02010600030101010101" pitchFamily="2" charset="-122"/>
            </a:endParaRPr>
          </a:p>
        </p:txBody>
      </p:sp>
      <p:grpSp>
        <p:nvGrpSpPr>
          <p:cNvPr id="3" name="组合 2"/>
          <p:cNvGrpSpPr/>
          <p:nvPr/>
        </p:nvGrpSpPr>
        <p:grpSpPr>
          <a:xfrm>
            <a:off x="298450" y="264707"/>
            <a:ext cx="565007" cy="568402"/>
            <a:chOff x="467606" y="208867"/>
            <a:chExt cx="565007" cy="568402"/>
          </a:xfrm>
        </p:grpSpPr>
        <p:sp>
          <p:nvSpPr>
            <p:cNvPr id="4" name="椭圆 3"/>
            <p:cNvSpPr/>
            <p:nvPr/>
          </p:nvSpPr>
          <p:spPr>
            <a:xfrm>
              <a:off x="467606" y="208867"/>
              <a:ext cx="565007" cy="568402"/>
            </a:xfrm>
            <a:prstGeom prst="ellipse">
              <a:avLst/>
            </a:prstGeom>
            <a:solidFill>
              <a:schemeClr val="bg1"/>
            </a:solidFill>
            <a:ln>
              <a:solidFill>
                <a:srgbClr val="DF0E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2">
                    <a:lumMod val="25000"/>
                  </a:schemeClr>
                </a:solidFill>
                <a:latin typeface="宋体" panose="02010600030101010101" pitchFamily="2" charset="-122"/>
                <a:ea typeface="宋体" panose="02010600030101010101" pitchFamily="2" charset="-122"/>
                <a:sym typeface="宋体" panose="02010600030101010101" pitchFamily="2" charset="-122"/>
              </a:endParaRPr>
            </a:p>
          </p:txBody>
        </p:sp>
        <p:sp>
          <p:nvSpPr>
            <p:cNvPr id="5" name="星形: 五角 4"/>
            <p:cNvSpPr/>
            <p:nvPr/>
          </p:nvSpPr>
          <p:spPr>
            <a:xfrm rot="6500145" flipV="1">
              <a:off x="502719" y="253387"/>
              <a:ext cx="479364" cy="479361"/>
            </a:xfrm>
            <a:prstGeom prst="star5">
              <a:avLst/>
            </a:prstGeom>
            <a:gradFill flip="none" rotWithShape="1">
              <a:gsLst>
                <a:gs pos="0">
                  <a:srgbClr val="DF0E15"/>
                </a:gs>
                <a:gs pos="100000">
                  <a:srgbClr val="FE7F52"/>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2400">
                <a:solidFill>
                  <a:schemeClr val="bg1"/>
                </a:solidFill>
                <a:latin typeface="宋体" panose="02010600030101010101" pitchFamily="2" charset="-122"/>
                <a:ea typeface="宋体" panose="02010600030101010101" pitchFamily="2" charset="-122"/>
                <a:sym typeface="宋体" panose="02010600030101010101" pitchFamily="2" charset="-122"/>
              </a:endParaRPr>
            </a:p>
          </p:txBody>
        </p:sp>
      </p:grpSp>
      <p:cxnSp>
        <p:nvCxnSpPr>
          <p:cNvPr id="7" name="直接连接符 6"/>
          <p:cNvCxnSpPr>
            <a:stCxn id="11" idx="3"/>
          </p:cNvCxnSpPr>
          <p:nvPr/>
        </p:nvCxnSpPr>
        <p:spPr>
          <a:xfrm flipV="1">
            <a:off x="6111240" y="551180"/>
            <a:ext cx="6080760" cy="19685"/>
          </a:xfrm>
          <a:prstGeom prst="line">
            <a:avLst/>
          </a:prstGeom>
          <a:ln>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863600" y="1936115"/>
            <a:ext cx="10741660" cy="3623945"/>
          </a:xfrm>
          <a:prstGeom prst="rect">
            <a:avLst/>
          </a:prstGeom>
          <a:noFill/>
        </p:spPr>
        <p:txBody>
          <a:bodyPr wrap="square">
            <a:spAutoFit/>
          </a:bodyPr>
          <a:lstStyle>
            <a:defPPr>
              <a:defRPr lang="zh-CN"/>
            </a:defPPr>
            <a:lvl1pPr>
              <a:lnSpc>
                <a:spcPct val="132000"/>
              </a:lnSpc>
              <a:defRPr sz="1600">
                <a:solidFill>
                  <a:schemeClr val="bg2">
                    <a:lumMod val="25000"/>
                  </a:schemeClr>
                </a:solidFill>
                <a:latin typeface="+mn-ea"/>
              </a:defRPr>
            </a:lvl1pPr>
          </a:lstStyle>
          <a:p>
            <a:pPr indent="609600" fontAlgn="auto">
              <a:extLst>
                <a:ext uri="{35155182-B16C-46BC-9424-99874614C6A1}">
                  <wpsdc:indentchars xmlns="" xmlns:wpsdc="http://www.wps.cn/officeDocument/2017/drawingmlCustomData" val="200" checksum="4158780845"/>
                </a:ext>
              </a:extLst>
            </a:pPr>
            <a:r>
              <a:rPr sz="2400" b="1" dirty="0">
                <a:solidFill>
                  <a:srgbClr val="FF0000"/>
                </a:solidFill>
                <a:latin typeface="楷体" panose="02010609060101010101" charset="-122"/>
                <a:ea typeface="楷体" panose="02010609060101010101" charset="-122"/>
                <a:cs typeface="楷体" panose="02010609060101010101" charset="-122"/>
                <a:sym typeface="宋体" panose="02010600030101010101" pitchFamily="2" charset="-122"/>
              </a:rPr>
              <a:t>扬：适当提高音量，释放激情，情感升华，起到强调或者号召的作用。</a:t>
            </a:r>
          </a:p>
          <a:p>
            <a:pPr indent="609600" fontAlgn="auto">
              <a:extLst>
                <a:ext uri="{35155182-B16C-46BC-9424-99874614C6A1}">
                  <wpsdc:indentchars xmlns="" xmlns:wpsdc="http://www.wps.cn/officeDocument/2017/drawingmlCustomData" val="200" checksum="4158780845"/>
                </a:ext>
              </a:extLst>
            </a:pPr>
            <a:r>
              <a:rPr sz="2400" b="1" dirty="0">
                <a:solidFill>
                  <a:schemeClr val="tx1"/>
                </a:solidFill>
                <a:latin typeface="楷体" panose="02010609060101010101" charset="-122"/>
                <a:ea typeface="楷体" panose="02010609060101010101" charset="-122"/>
                <a:cs typeface="楷体" panose="02010609060101010101" charset="-122"/>
                <a:sym typeface="宋体" panose="02010600030101010101" pitchFamily="2" charset="-122"/>
              </a:rPr>
              <a:t>但是一定不要大声喊叫，更不能把声音喊“爆”了</a:t>
            </a:r>
          </a:p>
          <a:p>
            <a:pPr indent="457200" fontAlgn="auto">
              <a:extLst>
                <a:ext uri="{35155182-B16C-46BC-9424-99874614C6A1}">
                  <wpsdc:indentchars xmlns="" xmlns:wpsdc="http://www.wps.cn/officeDocument/2017/drawingmlCustomData" val="200" checksum="59296752"/>
                </a:ext>
              </a:extLst>
            </a:pPr>
            <a:r>
              <a:rPr sz="1800" dirty="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如：《我梦由我不由天》</a:t>
            </a:r>
          </a:p>
          <a:p>
            <a:pPr indent="457200" fontAlgn="auto">
              <a:extLst>
                <a:ext uri="{35155182-B16C-46BC-9424-99874614C6A1}">
                  <wpsdc:indentchars xmlns="" xmlns:wpsdc="http://www.wps.cn/officeDocument/2017/drawingmlCustomData" val="200" checksum="59296752"/>
                </a:ext>
              </a:extLst>
            </a:pPr>
            <a:r>
              <a:rPr sz="1800" dirty="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与其当一辈子乌鸦，莫如当一次雄鹰，我一定会怀揣记者梦，踏踏实实过好每一天，认认真真做好每件事儿，虽然梦在远方，虽然前路崎岖，可那又怎样？我会挺起胸膛，阔步前进！我坚信，凡事在己不在人，我命由我不由天！ </a:t>
            </a:r>
          </a:p>
          <a:p>
            <a:pPr indent="457200" fontAlgn="auto">
              <a:extLst>
                <a:ext uri="{35155182-B16C-46BC-9424-99874614C6A1}">
                  <wpsdc:indentchars xmlns="" xmlns:wpsdc="http://www.wps.cn/officeDocument/2017/drawingmlCustomData" val="200" checksum="59296752"/>
                </a:ext>
              </a:extLst>
            </a:pPr>
            <a:r>
              <a:rPr sz="1800" dirty="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又如：《雄起，留守儿童》</a:t>
            </a:r>
          </a:p>
          <a:p>
            <a:pPr indent="457200" fontAlgn="auto">
              <a:extLst>
                <a:ext uri="{35155182-B16C-46BC-9424-99874614C6A1}">
                  <wpsdc:indentchars xmlns="" xmlns:wpsdc="http://www.wps.cn/officeDocument/2017/drawingmlCustomData" val="200" checksum="59296752"/>
                </a:ext>
              </a:extLst>
            </a:pPr>
            <a:r>
              <a:rPr sz="1800" dirty="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我们是一粒种子，既然被播种在故乡的土地上，我们就要长得枝繁叶茂，经得起雨雪风霜；我们是一只山鹰，既然选择了飞翔，就要穿云破雾，去拥抱太阳。</a:t>
            </a:r>
          </a:p>
        </p:txBody>
      </p:sp>
      <p:sp>
        <p:nvSpPr>
          <p:cNvPr id="14" name="半闭框 13"/>
          <p:cNvSpPr/>
          <p:nvPr/>
        </p:nvSpPr>
        <p:spPr>
          <a:xfrm rot="5400000">
            <a:off x="10636250" y="1567815"/>
            <a:ext cx="1097280" cy="1028700"/>
          </a:xfrm>
          <a:prstGeom prst="halfFrame">
            <a:avLst>
              <a:gd name="adj1" fmla="val 9876"/>
              <a:gd name="adj2" fmla="val 9876"/>
            </a:avLst>
          </a:prstGeom>
          <a:gradFill flip="none" rotWithShape="1">
            <a:gsLst>
              <a:gs pos="0">
                <a:srgbClr val="DF0E15"/>
              </a:gs>
              <a:gs pos="100000">
                <a:srgbClr val="FE7F52"/>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sz="2400" dirty="0">
              <a:solidFill>
                <a:schemeClr val="bg1"/>
              </a:solidFill>
              <a:latin typeface="宋体" panose="02010600030101010101" pitchFamily="2" charset="-122"/>
              <a:ea typeface="宋体" panose="02010600030101010101" pitchFamily="2" charset="-122"/>
              <a:sym typeface="宋体" panose="02010600030101010101" pitchFamily="2" charset="-122"/>
            </a:endParaRPr>
          </a:p>
        </p:txBody>
      </p:sp>
      <p:grpSp>
        <p:nvGrpSpPr>
          <p:cNvPr id="16" name="组合 15"/>
          <p:cNvGrpSpPr/>
          <p:nvPr/>
        </p:nvGrpSpPr>
        <p:grpSpPr>
          <a:xfrm>
            <a:off x="9632458" y="6231652"/>
            <a:ext cx="1219200" cy="260391"/>
            <a:chOff x="4349587" y="1669855"/>
            <a:chExt cx="2530607" cy="540474"/>
          </a:xfrm>
          <a:solidFill>
            <a:srgbClr val="D91C21"/>
          </a:solidFill>
        </p:grpSpPr>
        <p:sp>
          <p:nvSpPr>
            <p:cNvPr id="17" name="五角星 40"/>
            <p:cNvSpPr/>
            <p:nvPr/>
          </p:nvSpPr>
          <p:spPr>
            <a:xfrm>
              <a:off x="5987638" y="1711127"/>
              <a:ext cx="494847" cy="457930"/>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sp>
          <p:nvSpPr>
            <p:cNvPr id="18" name="五角星 41"/>
            <p:cNvSpPr/>
            <p:nvPr/>
          </p:nvSpPr>
          <p:spPr>
            <a:xfrm>
              <a:off x="6502434" y="1765303"/>
              <a:ext cx="377760" cy="349577"/>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sp>
          <p:nvSpPr>
            <p:cNvPr id="19" name="五角星 40"/>
            <p:cNvSpPr/>
            <p:nvPr/>
          </p:nvSpPr>
          <p:spPr>
            <a:xfrm>
              <a:off x="5321596" y="1669855"/>
              <a:ext cx="584046" cy="54047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grpSp>
          <p:nvGrpSpPr>
            <p:cNvPr id="20" name="组合 19"/>
            <p:cNvGrpSpPr/>
            <p:nvPr/>
          </p:nvGrpSpPr>
          <p:grpSpPr>
            <a:xfrm flipH="1">
              <a:off x="4349587" y="1711127"/>
              <a:ext cx="892556" cy="457930"/>
              <a:chOff x="4349587" y="1711127"/>
              <a:chExt cx="892556" cy="457930"/>
            </a:xfrm>
            <a:grpFill/>
          </p:grpSpPr>
          <p:sp>
            <p:nvSpPr>
              <p:cNvPr id="21" name="五角星 40"/>
              <p:cNvSpPr/>
              <p:nvPr/>
            </p:nvSpPr>
            <p:spPr>
              <a:xfrm>
                <a:off x="4349587" y="1711127"/>
                <a:ext cx="494847" cy="457930"/>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sp>
            <p:nvSpPr>
              <p:cNvPr id="22" name="五角星 41"/>
              <p:cNvSpPr/>
              <p:nvPr/>
            </p:nvSpPr>
            <p:spPr>
              <a:xfrm>
                <a:off x="4864383" y="1765303"/>
                <a:ext cx="377760" cy="349577"/>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grpSp>
      </p:grpSp>
      <p:cxnSp>
        <p:nvCxnSpPr>
          <p:cNvPr id="23" name="直接连接符 22"/>
          <p:cNvCxnSpPr/>
          <p:nvPr/>
        </p:nvCxnSpPr>
        <p:spPr>
          <a:xfrm>
            <a:off x="4057650" y="6410960"/>
            <a:ext cx="5584825" cy="34925"/>
          </a:xfrm>
          <a:prstGeom prst="line">
            <a:avLst/>
          </a:prstGeom>
          <a:ln>
            <a:solidFill>
              <a:srgbClr val="D91C21"/>
            </a:solidFill>
            <a:prstDash val="lgDash"/>
          </a:ln>
        </p:spPr>
        <p:style>
          <a:lnRef idx="1">
            <a:schemeClr val="accent1"/>
          </a:lnRef>
          <a:fillRef idx="0">
            <a:schemeClr val="accent1"/>
          </a:fillRef>
          <a:effectRef idx="0">
            <a:schemeClr val="accent1"/>
          </a:effectRef>
          <a:fontRef idx="minor">
            <a:schemeClr val="tx1"/>
          </a:fontRef>
        </p:style>
      </p:cxnSp>
      <p:grpSp>
        <p:nvGrpSpPr>
          <p:cNvPr id="24" name="组合 23"/>
          <p:cNvGrpSpPr/>
          <p:nvPr/>
        </p:nvGrpSpPr>
        <p:grpSpPr>
          <a:xfrm>
            <a:off x="9311783" y="1513602"/>
            <a:ext cx="1219200" cy="260391"/>
            <a:chOff x="4349587" y="1669855"/>
            <a:chExt cx="2530607" cy="540474"/>
          </a:xfrm>
          <a:solidFill>
            <a:srgbClr val="D91C21"/>
          </a:solidFill>
        </p:grpSpPr>
        <p:sp>
          <p:nvSpPr>
            <p:cNvPr id="25" name="五角星 40"/>
            <p:cNvSpPr/>
            <p:nvPr/>
          </p:nvSpPr>
          <p:spPr>
            <a:xfrm>
              <a:off x="5987638" y="1711127"/>
              <a:ext cx="494847" cy="457930"/>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sp>
          <p:nvSpPr>
            <p:cNvPr id="26" name="五角星 41"/>
            <p:cNvSpPr/>
            <p:nvPr/>
          </p:nvSpPr>
          <p:spPr>
            <a:xfrm>
              <a:off x="6502434" y="1765303"/>
              <a:ext cx="377760" cy="349577"/>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sp>
          <p:nvSpPr>
            <p:cNvPr id="27" name="五角星 40"/>
            <p:cNvSpPr/>
            <p:nvPr/>
          </p:nvSpPr>
          <p:spPr>
            <a:xfrm>
              <a:off x="5321596" y="1669855"/>
              <a:ext cx="584046" cy="54047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grpSp>
          <p:nvGrpSpPr>
            <p:cNvPr id="28" name="组合 27"/>
            <p:cNvGrpSpPr/>
            <p:nvPr/>
          </p:nvGrpSpPr>
          <p:grpSpPr>
            <a:xfrm flipH="1">
              <a:off x="4349587" y="1711127"/>
              <a:ext cx="892556" cy="457930"/>
              <a:chOff x="4349587" y="1711127"/>
              <a:chExt cx="892556" cy="457930"/>
            </a:xfrm>
            <a:grpFill/>
          </p:grpSpPr>
          <p:sp>
            <p:nvSpPr>
              <p:cNvPr id="29" name="五角星 40"/>
              <p:cNvSpPr/>
              <p:nvPr/>
            </p:nvSpPr>
            <p:spPr>
              <a:xfrm>
                <a:off x="4349587" y="1711127"/>
                <a:ext cx="494847" cy="457930"/>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sp>
            <p:nvSpPr>
              <p:cNvPr id="30" name="五角星 41"/>
              <p:cNvSpPr/>
              <p:nvPr/>
            </p:nvSpPr>
            <p:spPr>
              <a:xfrm>
                <a:off x="4864383" y="1765303"/>
                <a:ext cx="377760" cy="349577"/>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grpSp>
      </p:grpSp>
      <p:cxnSp>
        <p:nvCxnSpPr>
          <p:cNvPr id="2" name="直接连接符 1"/>
          <p:cNvCxnSpPr/>
          <p:nvPr/>
        </p:nvCxnSpPr>
        <p:spPr>
          <a:xfrm flipV="1">
            <a:off x="957580" y="1624330"/>
            <a:ext cx="8439785" cy="38735"/>
          </a:xfrm>
          <a:prstGeom prst="line">
            <a:avLst/>
          </a:prstGeom>
          <a:ln>
            <a:solidFill>
              <a:srgbClr val="D91C21"/>
            </a:solidFill>
            <a:prstDash val="lgDash"/>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957241" y="309889"/>
            <a:ext cx="3525859" cy="521970"/>
          </a:xfrm>
          <a:prstGeom prst="rect">
            <a:avLst/>
          </a:prstGeom>
          <a:noFill/>
        </p:spPr>
        <p:txBody>
          <a:bodyPr wrap="square" rtlCol="0">
            <a:spAutoFit/>
          </a:bodyPr>
          <a:lstStyle/>
          <a:p>
            <a:pPr algn="dist"/>
            <a:r>
              <a:rPr lang="zh-CN" altLang="en-US" sz="2800" dirty="0">
                <a:solidFill>
                  <a:schemeClr val="bg1"/>
                </a:solidFill>
                <a:latin typeface="楷体" panose="02010609060101010101" charset="-122"/>
                <a:ea typeface="楷体" panose="02010609060101010101" charset="-122"/>
                <a:cs typeface="楷体" panose="02010609060101010101" charset="-122"/>
                <a:sym typeface="宋体" panose="02010600030101010101" pitchFamily="2" charset="-122"/>
              </a:rPr>
              <a:t> 演讲技巧提示</a:t>
            </a:r>
          </a:p>
        </p:txBody>
      </p:sp>
      <p:sp>
        <p:nvSpPr>
          <p:cNvPr id="31" name="文本框 30"/>
          <p:cNvSpPr txBox="1"/>
          <p:nvPr/>
        </p:nvSpPr>
        <p:spPr>
          <a:xfrm>
            <a:off x="876300" y="1099185"/>
            <a:ext cx="3208020" cy="583565"/>
          </a:xfrm>
          <a:prstGeom prst="rect">
            <a:avLst/>
          </a:prstGeom>
          <a:noFill/>
        </p:spPr>
        <p:txBody>
          <a:bodyPr wrap="square">
            <a:spAutoFit/>
          </a:bodyPr>
          <a:lstStyle>
            <a:defPPr>
              <a:defRPr lang="zh-CN"/>
            </a:defPPr>
            <a:lvl1pPr>
              <a:defRPr sz="2400">
                <a:solidFill>
                  <a:srgbClr val="B30D1D"/>
                </a:solidFill>
                <a:latin typeface="思源黑体 CN Medium" panose="020B0600000000000000" pitchFamily="34" charset="-122"/>
                <a:ea typeface="思源黑体 CN Medium" panose="020B0600000000000000" pitchFamily="34" charset="-122"/>
              </a:defRPr>
            </a:lvl1pPr>
          </a:lstStyle>
          <a:p>
            <a:r>
              <a:rPr lang="zh-CN" sz="3200" b="1" dirty="0">
                <a:solidFill>
                  <a:srgbClr val="FF0000"/>
                </a:solidFill>
                <a:latin typeface="楷体" panose="02010609060101010101" charset="-122"/>
                <a:ea typeface="楷体" panose="02010609060101010101" charset="-122"/>
                <a:cs typeface="楷体" panose="02010609060101010101" charset="-122"/>
                <a:sym typeface="宋体" panose="02010600030101010101" pitchFamily="2" charset="-122"/>
              </a:rPr>
              <a:t>要注意五个字</a:t>
            </a:r>
            <a:r>
              <a:rPr lang="en-US" altLang="zh-CN" sz="3200" b="1" dirty="0">
                <a:solidFill>
                  <a:srgbClr val="FF0000"/>
                </a:solidFill>
                <a:latin typeface="楷体" panose="02010609060101010101" charset="-122"/>
                <a:ea typeface="楷体" panose="02010609060101010101" charset="-122"/>
                <a:cs typeface="楷体" panose="02010609060101010101" charset="-122"/>
                <a:sym typeface="宋体" panose="02010600030101010101" pitchFamily="2" charset="-122"/>
              </a:rPr>
              <a:t>:</a:t>
            </a:r>
          </a:p>
        </p:txBody>
      </p:sp>
    </p:spTree>
  </p:cSld>
  <p:clrMapOvr>
    <a:masterClrMapping/>
  </p:clrMapOvr>
  <mc:AlternateContent xmlns:mc="http://schemas.openxmlformats.org/markup-compatibility/2006">
    <mc:Choice xmlns="" xmlns:p14="http://schemas.microsoft.com/office/powerpoint/2010/main" Requires="p14">
      <p:transition spd="slow" p14:dur="1500">
        <p:random/>
      </p:transition>
    </mc:Choice>
    <mc:Fallback>
      <p:transition spd="slow">
        <p:random/>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270510" y="1201420"/>
            <a:ext cx="3470275" cy="5394325"/>
          </a:xfrm>
          <a:prstGeom prst="rect">
            <a:avLst/>
          </a:prstGeom>
          <a:gradFill flip="none" rotWithShape="1">
            <a:gsLst>
              <a:gs pos="0">
                <a:srgbClr val="DF0E15"/>
              </a:gs>
              <a:gs pos="100000">
                <a:srgbClr val="FE7F52">
                  <a:alpha val="0"/>
                </a:srgbClr>
              </a:gs>
            </a:gsLst>
            <a:lin ang="189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2400">
              <a:solidFill>
                <a:schemeClr val="bg1"/>
              </a:solidFill>
              <a:latin typeface="宋体" panose="02010600030101010101" pitchFamily="2" charset="-122"/>
              <a:ea typeface="宋体" panose="02010600030101010101" pitchFamily="2" charset="-122"/>
              <a:sym typeface="宋体" panose="02010600030101010101" pitchFamily="2" charset="-122"/>
            </a:endParaRPr>
          </a:p>
        </p:txBody>
      </p:sp>
      <p:sp>
        <p:nvSpPr>
          <p:cNvPr id="6" name="矩形 5"/>
          <p:cNvSpPr/>
          <p:nvPr/>
        </p:nvSpPr>
        <p:spPr>
          <a:xfrm>
            <a:off x="642620" y="1162685"/>
            <a:ext cx="3545205" cy="508127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sz="2400" dirty="0">
              <a:solidFill>
                <a:schemeClr val="bg1"/>
              </a:solidFill>
              <a:latin typeface="宋体" panose="02010600030101010101" pitchFamily="2" charset="-122"/>
              <a:ea typeface="宋体" panose="02010600030101010101" pitchFamily="2" charset="-122"/>
              <a:sym typeface="宋体" panose="02010600030101010101" pitchFamily="2" charset="-122"/>
            </a:endParaRPr>
          </a:p>
        </p:txBody>
      </p:sp>
      <p:sp>
        <p:nvSpPr>
          <p:cNvPr id="9" name="平行四边形 8"/>
          <p:cNvSpPr/>
          <p:nvPr/>
        </p:nvSpPr>
        <p:spPr>
          <a:xfrm>
            <a:off x="0" y="264707"/>
            <a:ext cx="12192000" cy="587115"/>
          </a:xfrm>
          <a:prstGeom prst="parallelogram">
            <a:avLst>
              <a:gd name="adj" fmla="val 0"/>
            </a:avLst>
          </a:prstGeom>
          <a:gradFill flip="none" rotWithShape="1">
            <a:gsLst>
              <a:gs pos="0">
                <a:srgbClr val="DF0E15"/>
              </a:gs>
              <a:gs pos="100000">
                <a:srgbClr val="FE7F52"/>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400" dirty="0">
                <a:solidFill>
                  <a:schemeClr val="bg1"/>
                </a:solidFill>
                <a:latin typeface="宋体" panose="02010600030101010101" pitchFamily="2" charset="-122"/>
                <a:ea typeface="宋体" panose="02010600030101010101" pitchFamily="2" charset="-122"/>
                <a:sym typeface="宋体" panose="02010600030101010101" pitchFamily="2" charset="-122"/>
              </a:rPr>
              <a:t> </a:t>
            </a:r>
            <a:endParaRPr lang="zh-CN" altLang="en-US" sz="2400" dirty="0">
              <a:solidFill>
                <a:schemeClr val="bg1"/>
              </a:solidFill>
              <a:latin typeface="宋体" panose="02010600030101010101" pitchFamily="2" charset="-122"/>
              <a:ea typeface="宋体" panose="02010600030101010101" pitchFamily="2" charset="-122"/>
              <a:sym typeface="宋体" panose="02010600030101010101" pitchFamily="2" charset="-122"/>
            </a:endParaRPr>
          </a:p>
        </p:txBody>
      </p:sp>
      <p:grpSp>
        <p:nvGrpSpPr>
          <p:cNvPr id="3" name="组合 2"/>
          <p:cNvGrpSpPr/>
          <p:nvPr/>
        </p:nvGrpSpPr>
        <p:grpSpPr>
          <a:xfrm>
            <a:off x="298450" y="264707"/>
            <a:ext cx="565007" cy="568402"/>
            <a:chOff x="467606" y="208867"/>
            <a:chExt cx="565007" cy="568402"/>
          </a:xfrm>
        </p:grpSpPr>
        <p:sp>
          <p:nvSpPr>
            <p:cNvPr id="4" name="椭圆 3"/>
            <p:cNvSpPr/>
            <p:nvPr/>
          </p:nvSpPr>
          <p:spPr>
            <a:xfrm>
              <a:off x="467606" y="208867"/>
              <a:ext cx="565007" cy="568402"/>
            </a:xfrm>
            <a:prstGeom prst="ellipse">
              <a:avLst/>
            </a:prstGeom>
            <a:solidFill>
              <a:schemeClr val="bg1"/>
            </a:solidFill>
            <a:ln>
              <a:solidFill>
                <a:srgbClr val="DF0E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2">
                    <a:lumMod val="25000"/>
                  </a:schemeClr>
                </a:solidFill>
                <a:latin typeface="宋体" panose="02010600030101010101" pitchFamily="2" charset="-122"/>
                <a:ea typeface="宋体" panose="02010600030101010101" pitchFamily="2" charset="-122"/>
                <a:sym typeface="宋体" panose="02010600030101010101" pitchFamily="2" charset="-122"/>
              </a:endParaRPr>
            </a:p>
          </p:txBody>
        </p:sp>
        <p:sp>
          <p:nvSpPr>
            <p:cNvPr id="5" name="星形: 五角 4"/>
            <p:cNvSpPr/>
            <p:nvPr/>
          </p:nvSpPr>
          <p:spPr>
            <a:xfrm rot="6500145" flipV="1">
              <a:off x="502719" y="253387"/>
              <a:ext cx="479364" cy="479361"/>
            </a:xfrm>
            <a:prstGeom prst="star5">
              <a:avLst/>
            </a:prstGeom>
            <a:gradFill flip="none" rotWithShape="1">
              <a:gsLst>
                <a:gs pos="0">
                  <a:srgbClr val="DF0E15"/>
                </a:gs>
                <a:gs pos="100000">
                  <a:srgbClr val="FE7F52"/>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2400">
                <a:solidFill>
                  <a:schemeClr val="bg1"/>
                </a:solidFill>
                <a:latin typeface="宋体" panose="02010600030101010101" pitchFamily="2" charset="-122"/>
                <a:ea typeface="宋体" panose="02010600030101010101" pitchFamily="2" charset="-122"/>
                <a:sym typeface="宋体" panose="02010600030101010101" pitchFamily="2" charset="-122"/>
              </a:endParaRPr>
            </a:p>
          </p:txBody>
        </p:sp>
      </p:grpSp>
      <p:cxnSp>
        <p:nvCxnSpPr>
          <p:cNvPr id="7" name="直接连接符 6"/>
          <p:cNvCxnSpPr>
            <a:stCxn id="10" idx="3"/>
          </p:cNvCxnSpPr>
          <p:nvPr/>
        </p:nvCxnSpPr>
        <p:spPr>
          <a:xfrm flipV="1">
            <a:off x="6720840" y="538480"/>
            <a:ext cx="5377815" cy="19685"/>
          </a:xfrm>
          <a:prstGeom prst="line">
            <a:avLst/>
          </a:prstGeom>
          <a:ln>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642620" y="1183005"/>
            <a:ext cx="11275695" cy="5221942"/>
          </a:xfrm>
          <a:prstGeom prst="rect">
            <a:avLst/>
          </a:prstGeom>
          <a:noFill/>
        </p:spPr>
        <p:txBody>
          <a:bodyPr wrap="square">
            <a:spAutoFit/>
          </a:bodyPr>
          <a:lstStyle>
            <a:defPPr>
              <a:defRPr lang="zh-CN"/>
            </a:defPPr>
            <a:lvl1pPr>
              <a:lnSpc>
                <a:spcPct val="132000"/>
              </a:lnSpc>
              <a:defRPr sz="1600">
                <a:solidFill>
                  <a:schemeClr val="bg2">
                    <a:lumMod val="25000"/>
                  </a:schemeClr>
                </a:solidFill>
                <a:latin typeface="+mn-ea"/>
              </a:defRPr>
            </a:lvl1pPr>
          </a:lstStyle>
          <a:p>
            <a:pPr indent="711200" fontAlgn="auto">
              <a:lnSpc>
                <a:spcPts val="4000"/>
              </a:lnSpc>
              <a:extLst>
                <a:ext uri="{35155182-B16C-46BC-9424-99874614C6A1}">
                  <wpsdc:indentchars xmlns="" xmlns:wpsdc="http://www.wps.cn/officeDocument/2017/drawingmlCustomData" val="200" checksum="3773799597"/>
                </a:ext>
              </a:extLst>
            </a:pPr>
            <a:r>
              <a:rPr sz="2800" b="1" dirty="0">
                <a:solidFill>
                  <a:srgbClr val="FF0000"/>
                </a:solidFill>
                <a:latin typeface="楷体" panose="02010609060101010101" charset="-122"/>
                <a:ea typeface="楷体" panose="02010609060101010101" charset="-122"/>
                <a:cs typeface="楷体" panose="02010609060101010101" charset="-122"/>
                <a:sym typeface="宋体" panose="02010600030101010101" pitchFamily="2" charset="-122"/>
              </a:rPr>
              <a:t>服装：</a:t>
            </a:r>
            <a:r>
              <a:rPr sz="2400" dirty="0">
                <a:solidFill>
                  <a:schemeClr val="tx1"/>
                </a:solidFill>
                <a:latin typeface="宋体" panose="02010600030101010101" pitchFamily="2" charset="-122"/>
                <a:ea typeface="宋体" panose="02010600030101010101" pitchFamily="2" charset="-122"/>
                <a:cs typeface="楷体" panose="02010609060101010101" charset="-122"/>
                <a:sym typeface="宋体" panose="02010600030101010101" pitchFamily="2" charset="-122"/>
              </a:rPr>
              <a:t>白色背景下，尽量不要穿纯白衣服，和背景对比度变差，人物形象不够清晰。</a:t>
            </a:r>
            <a:r>
              <a:rPr sz="2400" dirty="0" smtClean="0">
                <a:solidFill>
                  <a:schemeClr val="tx1"/>
                </a:solidFill>
                <a:latin typeface="宋体" panose="02010600030101010101" pitchFamily="2" charset="-122"/>
                <a:ea typeface="宋体" panose="02010600030101010101" pitchFamily="2" charset="-122"/>
                <a:cs typeface="楷体" panose="02010609060101010101" charset="-122"/>
                <a:sym typeface="宋体" panose="02010600030101010101" pitchFamily="2" charset="-122"/>
              </a:rPr>
              <a:t>戴眼镜的应该把</a:t>
            </a:r>
            <a:r>
              <a:rPr lang="zh-CN" altLang="en-US" sz="2400" dirty="0" smtClean="0">
                <a:solidFill>
                  <a:schemeClr val="tx1"/>
                </a:solidFill>
                <a:latin typeface="宋体" panose="02010600030101010101" pitchFamily="2" charset="-122"/>
                <a:ea typeface="宋体" panose="02010600030101010101" pitchFamily="2" charset="-122"/>
                <a:cs typeface="楷体" panose="02010609060101010101" charset="-122"/>
                <a:sym typeface="宋体" panose="02010600030101010101" pitchFamily="2" charset="-122"/>
              </a:rPr>
              <a:t>眼镜</a:t>
            </a:r>
            <a:r>
              <a:rPr sz="2400" dirty="0" smtClean="0">
                <a:solidFill>
                  <a:schemeClr val="tx1"/>
                </a:solidFill>
                <a:latin typeface="宋体" panose="02010600030101010101" pitchFamily="2" charset="-122"/>
                <a:ea typeface="宋体" panose="02010600030101010101" pitchFamily="2" charset="-122"/>
                <a:cs typeface="楷体" panose="02010609060101010101" charset="-122"/>
                <a:sym typeface="宋体" panose="02010600030101010101" pitchFamily="2" charset="-122"/>
              </a:rPr>
              <a:t>摘下</a:t>
            </a:r>
            <a:r>
              <a:rPr sz="2400" dirty="0">
                <a:solidFill>
                  <a:schemeClr val="tx1"/>
                </a:solidFill>
                <a:latin typeface="宋体" panose="02010600030101010101" pitchFamily="2" charset="-122"/>
                <a:ea typeface="宋体" panose="02010600030101010101" pitchFamily="2" charset="-122"/>
                <a:cs typeface="楷体" panose="02010609060101010101" charset="-122"/>
                <a:sym typeface="宋体" panose="02010600030101010101" pitchFamily="2" charset="-122"/>
              </a:rPr>
              <a:t>。否则镜片在灯光下反光不好看。</a:t>
            </a:r>
          </a:p>
          <a:p>
            <a:pPr indent="711200" fontAlgn="auto">
              <a:lnSpc>
                <a:spcPts val="4000"/>
              </a:lnSpc>
              <a:extLst>
                <a:ext uri="{35155182-B16C-46BC-9424-99874614C6A1}">
                  <wpsdc:indentchars xmlns="" xmlns:wpsdc="http://www.wps.cn/officeDocument/2017/drawingmlCustomData" val="200" checksum="3773799597"/>
                </a:ext>
              </a:extLst>
            </a:pPr>
            <a:r>
              <a:rPr sz="2800" b="1" dirty="0">
                <a:solidFill>
                  <a:srgbClr val="FF0000"/>
                </a:solidFill>
                <a:latin typeface="楷体" panose="02010609060101010101" charset="-122"/>
                <a:ea typeface="楷体" panose="02010609060101010101" charset="-122"/>
                <a:cs typeface="楷体" panose="02010609060101010101" charset="-122"/>
                <a:sym typeface="宋体" panose="02010600030101010101" pitchFamily="2" charset="-122"/>
              </a:rPr>
              <a:t>话筒：</a:t>
            </a:r>
            <a:r>
              <a:rPr sz="2400" dirty="0">
                <a:solidFill>
                  <a:schemeClr val="tx1"/>
                </a:solidFill>
                <a:latin typeface="宋体" panose="02010600030101010101" pitchFamily="2" charset="-122"/>
                <a:ea typeface="宋体" panose="02010600030101010101" pitchFamily="2" charset="-122"/>
                <a:cs typeface="楷体" panose="02010609060101010101" charset="-122"/>
                <a:sym typeface="宋体" panose="02010600030101010101" pitchFamily="2" charset="-122"/>
              </a:rPr>
              <a:t>最好使用耳麦，立式话筒次之，不要手持话筒，更不要假装潇洒走来走去。更不需要配音乐。</a:t>
            </a:r>
          </a:p>
          <a:p>
            <a:pPr indent="711200" fontAlgn="auto">
              <a:lnSpc>
                <a:spcPts val="4000"/>
              </a:lnSpc>
              <a:extLst>
                <a:ext uri="{35155182-B16C-46BC-9424-99874614C6A1}">
                  <wpsdc:indentchars xmlns="" xmlns:wpsdc="http://www.wps.cn/officeDocument/2017/drawingmlCustomData" val="200" checksum="3773799597"/>
                </a:ext>
              </a:extLst>
            </a:pPr>
            <a:r>
              <a:rPr sz="2800" b="1" dirty="0">
                <a:solidFill>
                  <a:srgbClr val="FF0000"/>
                </a:solidFill>
                <a:latin typeface="楷体" panose="02010609060101010101" charset="-122"/>
                <a:ea typeface="楷体" panose="02010609060101010101" charset="-122"/>
                <a:cs typeface="楷体" panose="02010609060101010101" charset="-122"/>
                <a:sym typeface="宋体" panose="02010600030101010101" pitchFamily="2" charset="-122"/>
              </a:rPr>
              <a:t>环境：</a:t>
            </a:r>
            <a:r>
              <a:rPr sz="2400" dirty="0">
                <a:solidFill>
                  <a:schemeClr val="tx1"/>
                </a:solidFill>
                <a:latin typeface="宋体" panose="02010600030101010101" pitchFamily="2" charset="-122"/>
                <a:ea typeface="宋体" panose="02010600030101010101" pitchFamily="2" charset="-122"/>
                <a:cs typeface="楷体" panose="02010609060101010101" charset="-122"/>
                <a:sym typeface="宋体" panose="02010600030101010101" pitchFamily="2" charset="-122"/>
              </a:rPr>
              <a:t>要保持录音场所没有干扰音，没有回音，请调音师把音效调好，保持录音环境安静，录音效果干净。</a:t>
            </a:r>
          </a:p>
          <a:p>
            <a:pPr indent="711200" fontAlgn="auto">
              <a:lnSpc>
                <a:spcPts val="4000"/>
              </a:lnSpc>
              <a:extLst>
                <a:ext uri="{35155182-B16C-46BC-9424-99874614C6A1}">
                  <wpsdc:indentchars xmlns="" xmlns:wpsdc="http://www.wps.cn/officeDocument/2017/drawingmlCustomData" val="200" checksum="3773799597"/>
                </a:ext>
              </a:extLst>
            </a:pPr>
            <a:r>
              <a:rPr sz="2800" b="1" dirty="0">
                <a:solidFill>
                  <a:srgbClr val="FF0000"/>
                </a:solidFill>
                <a:latin typeface="楷体" panose="02010609060101010101" charset="-122"/>
                <a:ea typeface="楷体" panose="02010609060101010101" charset="-122"/>
                <a:cs typeface="楷体" panose="02010609060101010101" charset="-122"/>
                <a:sym typeface="宋体" panose="02010600030101010101" pitchFamily="2" charset="-122"/>
              </a:rPr>
              <a:t>情绪：</a:t>
            </a:r>
            <a:r>
              <a:rPr sz="2400" dirty="0">
                <a:solidFill>
                  <a:schemeClr val="tx1"/>
                </a:solidFill>
                <a:latin typeface="宋体" panose="02010600030101010101" pitchFamily="2" charset="-122"/>
                <a:ea typeface="宋体" panose="02010600030101010101" pitchFamily="2" charset="-122"/>
                <a:cs typeface="楷体" panose="02010609060101010101" charset="-122"/>
                <a:sym typeface="宋体" panose="02010600030101010101" pitchFamily="2" charset="-122"/>
              </a:rPr>
              <a:t>将镜头和摄影师当做观众，要有交流感，调整好情绪，</a:t>
            </a:r>
            <a:r>
              <a:rPr sz="2400" dirty="0" smtClean="0">
                <a:solidFill>
                  <a:schemeClr val="tx1"/>
                </a:solidFill>
                <a:latin typeface="宋体" panose="02010600030101010101" pitchFamily="2" charset="-122"/>
                <a:ea typeface="宋体" panose="02010600030101010101" pitchFamily="2" charset="-122"/>
                <a:cs typeface="楷体" panose="02010609060101010101" charset="-122"/>
                <a:sym typeface="宋体" panose="02010600030101010101" pitchFamily="2" charset="-122"/>
              </a:rPr>
              <a:t>保持兴奋状态</a:t>
            </a:r>
            <a:endParaRPr sz="2400" dirty="0">
              <a:solidFill>
                <a:schemeClr val="tx1"/>
              </a:solidFill>
              <a:latin typeface="宋体" panose="02010600030101010101" pitchFamily="2" charset="-122"/>
              <a:ea typeface="宋体" panose="02010600030101010101" pitchFamily="2" charset="-122"/>
              <a:cs typeface="楷体" panose="02010609060101010101" charset="-122"/>
              <a:sym typeface="宋体" panose="02010600030101010101" pitchFamily="2" charset="-122"/>
            </a:endParaRPr>
          </a:p>
          <a:p>
            <a:pPr indent="711200" fontAlgn="auto">
              <a:lnSpc>
                <a:spcPts val="4000"/>
              </a:lnSpc>
              <a:extLst>
                <a:ext uri="{35155182-B16C-46BC-9424-99874614C6A1}">
                  <wpsdc:indentchars xmlns="" xmlns:wpsdc="http://www.wps.cn/officeDocument/2017/drawingmlCustomData" val="200" checksum="3773799597"/>
                </a:ext>
              </a:extLst>
            </a:pPr>
            <a:r>
              <a:rPr sz="2800" b="1" dirty="0">
                <a:solidFill>
                  <a:srgbClr val="FF0000"/>
                </a:solidFill>
                <a:latin typeface="楷体" panose="02010609060101010101" charset="-122"/>
                <a:ea typeface="楷体" panose="02010609060101010101" charset="-122"/>
                <a:cs typeface="楷体" panose="02010609060101010101" charset="-122"/>
                <a:sym typeface="宋体" panose="02010600030101010101" pitchFamily="2" charset="-122"/>
              </a:rPr>
              <a:t>检查：</a:t>
            </a:r>
            <a:r>
              <a:rPr sz="2400" dirty="0">
                <a:solidFill>
                  <a:schemeClr val="tx1"/>
                </a:solidFill>
                <a:latin typeface="宋体" panose="02010600030101010101" pitchFamily="2" charset="-122"/>
                <a:ea typeface="宋体" panose="02010600030101010101" pitchFamily="2" charset="-122"/>
                <a:cs typeface="楷体" panose="02010609060101010101" charset="-122"/>
                <a:sym typeface="宋体" panose="02010600030101010101" pitchFamily="2" charset="-122"/>
              </a:rPr>
              <a:t>检查灯光是否合适、人脸有无光线不均，灯光角度是否恰当，最主要的是声音是否清晰，自己对效果是否满意，不满意重来。也可以多录几段，选最好的一段报送。</a:t>
            </a:r>
          </a:p>
        </p:txBody>
      </p:sp>
      <p:sp>
        <p:nvSpPr>
          <p:cNvPr id="14" name="半闭框 13"/>
          <p:cNvSpPr/>
          <p:nvPr/>
        </p:nvSpPr>
        <p:spPr>
          <a:xfrm rot="5400000">
            <a:off x="10747375" y="1196975"/>
            <a:ext cx="1097280" cy="1028700"/>
          </a:xfrm>
          <a:prstGeom prst="halfFrame">
            <a:avLst>
              <a:gd name="adj1" fmla="val 9876"/>
              <a:gd name="adj2" fmla="val 9876"/>
            </a:avLst>
          </a:prstGeom>
          <a:gradFill flip="none" rotWithShape="1">
            <a:gsLst>
              <a:gs pos="0">
                <a:srgbClr val="DF0E15"/>
              </a:gs>
              <a:gs pos="100000">
                <a:srgbClr val="FE7F52"/>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sz="2400" dirty="0">
              <a:solidFill>
                <a:schemeClr val="bg1"/>
              </a:solidFill>
              <a:latin typeface="宋体" panose="02010600030101010101" pitchFamily="2" charset="-122"/>
              <a:ea typeface="宋体" panose="02010600030101010101" pitchFamily="2" charset="-122"/>
              <a:sym typeface="宋体" panose="02010600030101010101" pitchFamily="2" charset="-122"/>
            </a:endParaRPr>
          </a:p>
        </p:txBody>
      </p:sp>
      <p:grpSp>
        <p:nvGrpSpPr>
          <p:cNvPr id="16" name="组合 15"/>
          <p:cNvGrpSpPr/>
          <p:nvPr/>
        </p:nvGrpSpPr>
        <p:grpSpPr>
          <a:xfrm>
            <a:off x="9744218" y="6441837"/>
            <a:ext cx="1219200" cy="260391"/>
            <a:chOff x="4349587" y="1669855"/>
            <a:chExt cx="2530607" cy="540474"/>
          </a:xfrm>
          <a:solidFill>
            <a:srgbClr val="D91C21"/>
          </a:solidFill>
        </p:grpSpPr>
        <p:sp>
          <p:nvSpPr>
            <p:cNvPr id="17" name="五角星 40"/>
            <p:cNvSpPr/>
            <p:nvPr/>
          </p:nvSpPr>
          <p:spPr>
            <a:xfrm>
              <a:off x="5987638" y="1711127"/>
              <a:ext cx="494847" cy="457930"/>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sp>
          <p:nvSpPr>
            <p:cNvPr id="18" name="五角星 41"/>
            <p:cNvSpPr/>
            <p:nvPr/>
          </p:nvSpPr>
          <p:spPr>
            <a:xfrm>
              <a:off x="6502434" y="1765303"/>
              <a:ext cx="377760" cy="349577"/>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sp>
          <p:nvSpPr>
            <p:cNvPr id="19" name="五角星 40"/>
            <p:cNvSpPr/>
            <p:nvPr/>
          </p:nvSpPr>
          <p:spPr>
            <a:xfrm>
              <a:off x="5321596" y="1669855"/>
              <a:ext cx="584046" cy="54047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grpSp>
          <p:nvGrpSpPr>
            <p:cNvPr id="20" name="组合 19"/>
            <p:cNvGrpSpPr/>
            <p:nvPr/>
          </p:nvGrpSpPr>
          <p:grpSpPr>
            <a:xfrm flipH="1">
              <a:off x="4349587" y="1711127"/>
              <a:ext cx="892556" cy="457930"/>
              <a:chOff x="4349587" y="1711127"/>
              <a:chExt cx="892556" cy="457930"/>
            </a:xfrm>
            <a:grpFill/>
          </p:grpSpPr>
          <p:sp>
            <p:nvSpPr>
              <p:cNvPr id="21" name="五角星 40"/>
              <p:cNvSpPr/>
              <p:nvPr/>
            </p:nvSpPr>
            <p:spPr>
              <a:xfrm>
                <a:off x="4349587" y="1711127"/>
                <a:ext cx="494847" cy="457930"/>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sp>
            <p:nvSpPr>
              <p:cNvPr id="22" name="五角星 41"/>
              <p:cNvSpPr/>
              <p:nvPr/>
            </p:nvSpPr>
            <p:spPr>
              <a:xfrm>
                <a:off x="4864383" y="1765303"/>
                <a:ext cx="377760" cy="349577"/>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grpSp>
      </p:grpSp>
      <p:cxnSp>
        <p:nvCxnSpPr>
          <p:cNvPr id="23" name="直接连接符 22"/>
          <p:cNvCxnSpPr/>
          <p:nvPr/>
        </p:nvCxnSpPr>
        <p:spPr>
          <a:xfrm>
            <a:off x="3741420" y="6554470"/>
            <a:ext cx="5989320" cy="41910"/>
          </a:xfrm>
          <a:prstGeom prst="line">
            <a:avLst/>
          </a:prstGeom>
          <a:ln>
            <a:solidFill>
              <a:srgbClr val="D91C21"/>
            </a:solidFill>
            <a:prstDash val="lgDash"/>
          </a:ln>
        </p:spPr>
        <p:style>
          <a:lnRef idx="1">
            <a:schemeClr val="accent1"/>
          </a:lnRef>
          <a:fillRef idx="0">
            <a:schemeClr val="accent1"/>
          </a:fillRef>
          <a:effectRef idx="0">
            <a:schemeClr val="accent1"/>
          </a:effectRef>
          <a:fontRef idx="minor">
            <a:schemeClr val="tx1"/>
          </a:fontRef>
        </p:style>
      </p:cxnSp>
      <p:grpSp>
        <p:nvGrpSpPr>
          <p:cNvPr id="24" name="组合 23"/>
          <p:cNvGrpSpPr/>
          <p:nvPr/>
        </p:nvGrpSpPr>
        <p:grpSpPr>
          <a:xfrm>
            <a:off x="9466723" y="1051957"/>
            <a:ext cx="1219200" cy="260391"/>
            <a:chOff x="4349587" y="1669855"/>
            <a:chExt cx="2530607" cy="540474"/>
          </a:xfrm>
          <a:solidFill>
            <a:srgbClr val="D91C21"/>
          </a:solidFill>
        </p:grpSpPr>
        <p:sp>
          <p:nvSpPr>
            <p:cNvPr id="25" name="五角星 40"/>
            <p:cNvSpPr/>
            <p:nvPr/>
          </p:nvSpPr>
          <p:spPr>
            <a:xfrm>
              <a:off x="5987638" y="1711127"/>
              <a:ext cx="494847" cy="457930"/>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sp>
          <p:nvSpPr>
            <p:cNvPr id="26" name="五角星 41"/>
            <p:cNvSpPr/>
            <p:nvPr/>
          </p:nvSpPr>
          <p:spPr>
            <a:xfrm>
              <a:off x="6502434" y="1765303"/>
              <a:ext cx="377760" cy="349577"/>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sp>
          <p:nvSpPr>
            <p:cNvPr id="27" name="五角星 40"/>
            <p:cNvSpPr/>
            <p:nvPr/>
          </p:nvSpPr>
          <p:spPr>
            <a:xfrm>
              <a:off x="5321596" y="1669855"/>
              <a:ext cx="584046" cy="54047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grpSp>
          <p:nvGrpSpPr>
            <p:cNvPr id="28" name="组合 27"/>
            <p:cNvGrpSpPr/>
            <p:nvPr/>
          </p:nvGrpSpPr>
          <p:grpSpPr>
            <a:xfrm flipH="1">
              <a:off x="4349587" y="1711127"/>
              <a:ext cx="892556" cy="457930"/>
              <a:chOff x="4349587" y="1711127"/>
              <a:chExt cx="892556" cy="457930"/>
            </a:xfrm>
            <a:grpFill/>
          </p:grpSpPr>
          <p:sp>
            <p:nvSpPr>
              <p:cNvPr id="29" name="五角星 40"/>
              <p:cNvSpPr/>
              <p:nvPr/>
            </p:nvSpPr>
            <p:spPr>
              <a:xfrm>
                <a:off x="4349587" y="1711127"/>
                <a:ext cx="494847" cy="457930"/>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sp>
            <p:nvSpPr>
              <p:cNvPr id="30" name="五角星 41"/>
              <p:cNvSpPr/>
              <p:nvPr/>
            </p:nvSpPr>
            <p:spPr>
              <a:xfrm>
                <a:off x="4864383" y="1765303"/>
                <a:ext cx="377760" cy="349577"/>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grpSp>
      </p:grpSp>
      <p:cxnSp>
        <p:nvCxnSpPr>
          <p:cNvPr id="2" name="直接连接符 1"/>
          <p:cNvCxnSpPr/>
          <p:nvPr/>
        </p:nvCxnSpPr>
        <p:spPr>
          <a:xfrm flipV="1">
            <a:off x="1054100" y="1162685"/>
            <a:ext cx="8439785" cy="38735"/>
          </a:xfrm>
          <a:prstGeom prst="line">
            <a:avLst/>
          </a:prstGeom>
          <a:ln>
            <a:solidFill>
              <a:srgbClr val="D91C21"/>
            </a:solidFill>
            <a:prstDash val="lgDash"/>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863600" y="297180"/>
            <a:ext cx="5857240" cy="521970"/>
          </a:xfrm>
          <a:prstGeom prst="rect">
            <a:avLst/>
          </a:prstGeom>
          <a:noFill/>
        </p:spPr>
        <p:txBody>
          <a:bodyPr wrap="square" rtlCol="0">
            <a:spAutoFit/>
          </a:bodyPr>
          <a:lstStyle/>
          <a:p>
            <a:pPr algn="dist"/>
            <a:r>
              <a:rPr lang="zh-CN" altLang="en-US" sz="2800" dirty="0">
                <a:solidFill>
                  <a:schemeClr val="bg1"/>
                </a:solidFill>
                <a:latin typeface="楷体" panose="02010609060101010101" charset="-122"/>
                <a:ea typeface="楷体" panose="02010609060101010101" charset="-122"/>
                <a:cs typeface="楷体" panose="02010609060101010101" charset="-122"/>
                <a:sym typeface="宋体" panose="02010600030101010101" pitchFamily="2" charset="-122"/>
              </a:rPr>
              <a:t>线上比赛录制视频要注意的问题</a:t>
            </a:r>
          </a:p>
        </p:txBody>
      </p:sp>
    </p:spTree>
  </p:cSld>
  <p:clrMapOvr>
    <a:masterClrMapping/>
  </p:clrMapOvr>
  <mc:AlternateContent xmlns:mc="http://schemas.openxmlformats.org/markup-compatibility/2006">
    <mc:Choice xmlns="" xmlns:p14="http://schemas.microsoft.com/office/powerpoint/2010/main" Requires="p14">
      <p:transition spd="slow" p14:dur="1500">
        <p:random/>
      </p:transition>
    </mc:Choice>
    <mc:Fallback>
      <p:transition spd="slow">
        <p:random/>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16" name="ïSļîdé"/>
          <p:cNvSpPr txBox="1"/>
          <p:nvPr/>
        </p:nvSpPr>
        <p:spPr bwMode="auto">
          <a:xfrm>
            <a:off x="1724025" y="1093470"/>
            <a:ext cx="8743950" cy="2159000"/>
          </a:xfrm>
          <a:prstGeom prst="rect">
            <a:avLst/>
          </a:prstGeom>
          <a:noFill/>
          <a:ln>
            <a:noFill/>
          </a:ln>
        </p:spPr>
        <p:txBody>
          <a:bodyPr vert="horz" wrap="square" rtlCol="0">
            <a:spAutoFit/>
          </a:bodyPr>
          <a:lstStyle>
            <a:defPPr>
              <a:defRPr lang="zh-CN"/>
            </a:defPPr>
            <a:lvl1pPr algn="dist">
              <a:lnSpc>
                <a:spcPct val="140000"/>
              </a:lnSpc>
              <a:defRPr sz="3600" b="1">
                <a:gradFill>
                  <a:gsLst>
                    <a:gs pos="21000">
                      <a:srgbClr val="C00000"/>
                    </a:gs>
                    <a:gs pos="54000">
                      <a:srgbClr val="E30802"/>
                    </a:gs>
                    <a:gs pos="83000">
                      <a:srgbClr val="C00000"/>
                    </a:gs>
                  </a:gsLst>
                  <a:lin ang="5400000" scaled="1"/>
                </a:gradFill>
                <a:effectLst>
                  <a:outerShdw blurRad="50800" dist="38100" dir="5400000" algn="t" rotWithShape="0">
                    <a:prstClr val="black">
                      <a:alpha val="15000"/>
                    </a:prstClr>
                  </a:outerShdw>
                </a:effectLst>
                <a:latin typeface="思源宋体" panose="02020400000000000000" pitchFamily="18" charset="-122"/>
                <a:ea typeface="思源宋体" panose="02020400000000000000" pitchFamily="18" charset="-122"/>
              </a:defRPr>
            </a:lvl1pPr>
          </a:lstStyle>
          <a:p>
            <a:pPr algn="ctr"/>
            <a:r>
              <a:rPr sz="3200" dirty="0">
                <a:solidFill>
                  <a:srgbClr val="FF0000"/>
                </a:solidFill>
                <a:effectLst/>
                <a:latin typeface="Times New Roman" panose="02020603050405020304" charset="0"/>
                <a:ea typeface="楷体" panose="02010609060101010101" charset="-122"/>
                <a:cs typeface="Times New Roman" panose="02020603050405020304" charset="0"/>
                <a:sym typeface="宋体" panose="02010600030101010101" pitchFamily="2" charset="-122"/>
              </a:rPr>
              <a:t>QQ\</a:t>
            </a:r>
            <a:r>
              <a:rPr sz="3200" dirty="0">
                <a:solidFill>
                  <a:srgbClr val="FF0000"/>
                </a:solidFill>
                <a:effectLst/>
                <a:latin typeface="楷体" panose="02010609060101010101" charset="-122"/>
                <a:ea typeface="楷体" panose="02010609060101010101" charset="-122"/>
                <a:cs typeface="楷体" panose="02010609060101010101" charset="-122"/>
                <a:sym typeface="宋体" panose="02010600030101010101" pitchFamily="2" charset="-122"/>
              </a:rPr>
              <a:t>微信</a:t>
            </a:r>
            <a:r>
              <a:rPr sz="3200" dirty="0">
                <a:solidFill>
                  <a:srgbClr val="FF0000"/>
                </a:solidFill>
                <a:effectLst/>
                <a:latin typeface="Times New Roman" panose="02020603050405020304" charset="0"/>
                <a:ea typeface="楷体" panose="02010609060101010101" charset="-122"/>
                <a:cs typeface="Times New Roman" panose="02020603050405020304" charset="0"/>
                <a:sym typeface="宋体" panose="02010600030101010101" pitchFamily="2" charset="-122"/>
              </a:rPr>
              <a:t>1192889535</a:t>
            </a:r>
            <a:r>
              <a:rPr sz="3200" dirty="0">
                <a:solidFill>
                  <a:srgbClr val="FF0000"/>
                </a:solidFill>
                <a:effectLst/>
                <a:latin typeface="楷体" panose="02010609060101010101" charset="-122"/>
                <a:ea typeface="楷体" panose="02010609060101010101" charset="-122"/>
                <a:cs typeface="楷体" panose="02010609060101010101" charset="-122"/>
                <a:sym typeface="宋体" panose="02010600030101010101" pitchFamily="2" charset="-122"/>
              </a:rPr>
              <a:t>(飞人)</a:t>
            </a:r>
          </a:p>
          <a:p>
            <a:pPr algn="ctr"/>
            <a:r>
              <a:rPr sz="3200" dirty="0">
                <a:solidFill>
                  <a:srgbClr val="FF0000"/>
                </a:solidFill>
                <a:effectLst/>
                <a:latin typeface="楷体" panose="02010609060101010101" charset="-122"/>
                <a:ea typeface="楷体" panose="02010609060101010101" charset="-122"/>
                <a:cs typeface="楷体" panose="02010609060101010101" charset="-122"/>
                <a:sym typeface="宋体" panose="02010600030101010101" pitchFamily="2" charset="-122"/>
              </a:rPr>
              <a:t>电话：</a:t>
            </a:r>
            <a:r>
              <a:rPr sz="3200" dirty="0">
                <a:solidFill>
                  <a:srgbClr val="FF0000"/>
                </a:solidFill>
                <a:effectLst/>
                <a:latin typeface="Times New Roman" panose="02020603050405020304" charset="0"/>
                <a:ea typeface="楷体" panose="02010609060101010101" charset="-122"/>
                <a:cs typeface="Times New Roman" panose="02020603050405020304" charset="0"/>
                <a:sym typeface="宋体" panose="02010600030101010101" pitchFamily="2" charset="-122"/>
              </a:rPr>
              <a:t>13983650970</a:t>
            </a:r>
          </a:p>
          <a:p>
            <a:pPr algn="l"/>
            <a:r>
              <a:rPr sz="3200" dirty="0">
                <a:solidFill>
                  <a:srgbClr val="FF0000"/>
                </a:solidFill>
                <a:effectLst/>
                <a:latin typeface="楷体" panose="02010609060101010101" charset="-122"/>
                <a:ea typeface="楷体" panose="02010609060101010101" charset="-122"/>
                <a:cs typeface="楷体" panose="02010609060101010101" charset="-122"/>
                <a:sym typeface="宋体" panose="02010600030101010101" pitchFamily="2" charset="-122"/>
              </a:rPr>
              <a:t>预祝在</a:t>
            </a:r>
            <a:r>
              <a:rPr sz="3200" dirty="0">
                <a:solidFill>
                  <a:srgbClr val="FF0000"/>
                </a:solidFill>
                <a:effectLst/>
                <a:latin typeface="Times New Roman" panose="02020603050405020304" charset="0"/>
                <a:ea typeface="楷体" panose="02010609060101010101" charset="-122"/>
                <a:cs typeface="Times New Roman" panose="02020603050405020304" charset="0"/>
                <a:sym typeface="宋体" panose="02010600030101010101" pitchFamily="2" charset="-122"/>
              </a:rPr>
              <a:t>2022</a:t>
            </a:r>
            <a:r>
              <a:rPr sz="3200" dirty="0">
                <a:solidFill>
                  <a:srgbClr val="FF0000"/>
                </a:solidFill>
                <a:effectLst/>
                <a:latin typeface="楷体" panose="02010609060101010101" charset="-122"/>
                <a:ea typeface="楷体" panose="02010609060101010101" charset="-122"/>
                <a:cs typeface="楷体" panose="02010609060101010101" charset="-122"/>
                <a:sym typeface="宋体" panose="02010600030101010101" pitchFamily="2" charset="-122"/>
              </a:rPr>
              <a:t>年 “中华魂”读书活动中再创佳绩</a:t>
            </a:r>
          </a:p>
        </p:txBody>
      </p:sp>
      <p:sp>
        <p:nvSpPr>
          <p:cNvPr id="2" name="文本框 1"/>
          <p:cNvSpPr txBox="1"/>
          <p:nvPr/>
        </p:nvSpPr>
        <p:spPr>
          <a:xfrm>
            <a:off x="3769360" y="3582670"/>
            <a:ext cx="4653280" cy="1445260"/>
          </a:xfrm>
          <a:prstGeom prst="rect">
            <a:avLst/>
          </a:prstGeom>
          <a:noFill/>
        </p:spPr>
        <p:txBody>
          <a:bodyPr wrap="none" rtlCol="0">
            <a:spAutoFit/>
          </a:bodyPr>
          <a:lstStyle/>
          <a:p>
            <a:pPr algn="l"/>
            <a:r>
              <a:rPr lang="zh-CN" altLang="en-US" sz="8800">
                <a:solidFill>
                  <a:srgbClr val="FF0000"/>
                </a:solidFill>
                <a:latin typeface="楷体" panose="02010609060101010101" charset="-122"/>
                <a:ea typeface="楷体" panose="02010609060101010101" charset="-122"/>
              </a:rPr>
              <a:t>谢谢大家</a:t>
            </a:r>
          </a:p>
        </p:txBody>
      </p:sp>
    </p:spTree>
  </p:cSld>
  <p:clrMapOvr>
    <a:masterClrMapping/>
  </p:clrMapOvr>
  <mc:AlternateContent xmlns:mc="http://schemas.openxmlformats.org/markup-compatibility/2006">
    <mc:Choice xmlns="" xmlns:p14="http://schemas.microsoft.com/office/powerpoint/2010/main" Requires="p14">
      <p:transition spd="slow" p14:dur="1500">
        <p:random/>
      </p:transition>
    </mc:Choice>
    <mc:Fallback>
      <p:transition spd="slow">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圆角 19"/>
          <p:cNvSpPr/>
          <p:nvPr/>
        </p:nvSpPr>
        <p:spPr>
          <a:xfrm>
            <a:off x="297815" y="1423035"/>
            <a:ext cx="11472545" cy="3896995"/>
          </a:xfrm>
          <a:prstGeom prst="roundRect">
            <a:avLst>
              <a:gd name="adj" fmla="val 7588"/>
            </a:avLst>
          </a:prstGeom>
          <a:solidFill>
            <a:schemeClr val="bg1"/>
          </a:solidFill>
          <a:ln>
            <a:solidFill>
              <a:srgbClr val="CD0008"/>
            </a:solidFill>
          </a:ln>
          <a:effectLst>
            <a:outerShdw blurRad="127000" dist="1143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chemeClr val="bg1"/>
              </a:solidFill>
              <a:latin typeface="宋体" panose="02010600030101010101" pitchFamily="2" charset="-122"/>
              <a:ea typeface="宋体" panose="02010600030101010101" pitchFamily="2" charset="-122"/>
              <a:sym typeface="宋体" panose="02010600030101010101" pitchFamily="2" charset="-122"/>
            </a:endParaRPr>
          </a:p>
        </p:txBody>
      </p:sp>
      <p:sp>
        <p:nvSpPr>
          <p:cNvPr id="9" name="平行四边形 8"/>
          <p:cNvSpPr/>
          <p:nvPr/>
        </p:nvSpPr>
        <p:spPr>
          <a:xfrm>
            <a:off x="0" y="264795"/>
            <a:ext cx="12192000" cy="587375"/>
          </a:xfrm>
          <a:prstGeom prst="parallelogram">
            <a:avLst>
              <a:gd name="adj" fmla="val 0"/>
            </a:avLst>
          </a:prstGeom>
          <a:gradFill flip="none" rotWithShape="1">
            <a:gsLst>
              <a:gs pos="0">
                <a:srgbClr val="DF0E15"/>
              </a:gs>
              <a:gs pos="100000">
                <a:srgbClr val="FE7F52"/>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400" dirty="0">
                <a:solidFill>
                  <a:schemeClr val="bg1"/>
                </a:solidFill>
                <a:latin typeface="宋体" panose="02010600030101010101" pitchFamily="2" charset="-122"/>
                <a:ea typeface="宋体" panose="02010600030101010101" pitchFamily="2" charset="-122"/>
                <a:sym typeface="宋体" panose="02010600030101010101" pitchFamily="2" charset="-122"/>
              </a:rPr>
              <a:t> </a:t>
            </a:r>
            <a:endParaRPr lang="zh-CN" altLang="en-US" sz="2400" dirty="0">
              <a:solidFill>
                <a:schemeClr val="bg1"/>
              </a:solidFill>
              <a:latin typeface="宋体" panose="02010600030101010101" pitchFamily="2" charset="-122"/>
              <a:ea typeface="宋体" panose="02010600030101010101" pitchFamily="2" charset="-122"/>
              <a:sym typeface="宋体" panose="02010600030101010101" pitchFamily="2" charset="-122"/>
            </a:endParaRPr>
          </a:p>
        </p:txBody>
      </p:sp>
      <p:sp>
        <p:nvSpPr>
          <p:cNvPr id="2" name="文本框 1"/>
          <p:cNvSpPr txBox="1"/>
          <p:nvPr/>
        </p:nvSpPr>
        <p:spPr>
          <a:xfrm>
            <a:off x="956945" y="309880"/>
            <a:ext cx="5154295" cy="521970"/>
          </a:xfrm>
          <a:prstGeom prst="rect">
            <a:avLst/>
          </a:prstGeom>
          <a:noFill/>
        </p:spPr>
        <p:txBody>
          <a:bodyPr wrap="square" rtlCol="0">
            <a:spAutoFit/>
          </a:bodyPr>
          <a:lstStyle/>
          <a:p>
            <a:pPr algn="dist"/>
            <a:r>
              <a:rPr lang="zh-CN" altLang="en-US" sz="2800" dirty="0">
                <a:solidFill>
                  <a:schemeClr val="bg1"/>
                </a:solidFill>
                <a:latin typeface="楷体" panose="02010609060101010101" charset="-122"/>
                <a:ea typeface="楷体" panose="02010609060101010101" charset="-122"/>
                <a:cs typeface="楷体" panose="02010609060101010101" charset="-122"/>
                <a:sym typeface="宋体" panose="02010600030101010101" pitchFamily="2" charset="-122"/>
              </a:rPr>
              <a:t>传承好家风 重在学和行</a:t>
            </a:r>
          </a:p>
        </p:txBody>
      </p:sp>
      <p:grpSp>
        <p:nvGrpSpPr>
          <p:cNvPr id="3" name="组合 2"/>
          <p:cNvGrpSpPr/>
          <p:nvPr/>
        </p:nvGrpSpPr>
        <p:grpSpPr>
          <a:xfrm>
            <a:off x="298450" y="264707"/>
            <a:ext cx="565007" cy="568402"/>
            <a:chOff x="467606" y="208867"/>
            <a:chExt cx="565007" cy="568402"/>
          </a:xfrm>
        </p:grpSpPr>
        <p:sp>
          <p:nvSpPr>
            <p:cNvPr id="4" name="椭圆 3"/>
            <p:cNvSpPr/>
            <p:nvPr/>
          </p:nvSpPr>
          <p:spPr>
            <a:xfrm>
              <a:off x="467606" y="208867"/>
              <a:ext cx="565007" cy="568402"/>
            </a:xfrm>
            <a:prstGeom prst="ellipse">
              <a:avLst/>
            </a:prstGeom>
            <a:solidFill>
              <a:schemeClr val="bg1"/>
            </a:solidFill>
            <a:ln>
              <a:solidFill>
                <a:srgbClr val="DF0E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2">
                    <a:lumMod val="25000"/>
                  </a:schemeClr>
                </a:solidFill>
                <a:latin typeface="宋体" panose="02010600030101010101" pitchFamily="2" charset="-122"/>
                <a:ea typeface="宋体" panose="02010600030101010101" pitchFamily="2" charset="-122"/>
                <a:sym typeface="宋体" panose="02010600030101010101" pitchFamily="2" charset="-122"/>
              </a:endParaRPr>
            </a:p>
          </p:txBody>
        </p:sp>
        <p:sp>
          <p:nvSpPr>
            <p:cNvPr id="5" name="星形: 五角 4"/>
            <p:cNvSpPr/>
            <p:nvPr/>
          </p:nvSpPr>
          <p:spPr>
            <a:xfrm rot="6500145" flipV="1">
              <a:off x="502719" y="253387"/>
              <a:ext cx="479364" cy="479361"/>
            </a:xfrm>
            <a:prstGeom prst="star5">
              <a:avLst/>
            </a:prstGeom>
            <a:gradFill flip="none" rotWithShape="1">
              <a:gsLst>
                <a:gs pos="0">
                  <a:srgbClr val="DF0E15"/>
                </a:gs>
                <a:gs pos="100000">
                  <a:srgbClr val="FE7F52"/>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2400" dirty="0">
                <a:solidFill>
                  <a:schemeClr val="bg1"/>
                </a:solidFill>
                <a:latin typeface="宋体" panose="02010600030101010101" pitchFamily="2" charset="-122"/>
                <a:ea typeface="宋体" panose="02010600030101010101" pitchFamily="2" charset="-122"/>
                <a:sym typeface="宋体" panose="02010600030101010101" pitchFamily="2" charset="-122"/>
              </a:endParaRPr>
            </a:p>
          </p:txBody>
        </p:sp>
      </p:grpSp>
      <p:cxnSp>
        <p:nvCxnSpPr>
          <p:cNvPr id="7" name="直接连接符 6"/>
          <p:cNvCxnSpPr/>
          <p:nvPr/>
        </p:nvCxnSpPr>
        <p:spPr>
          <a:xfrm>
            <a:off x="6111240" y="534035"/>
            <a:ext cx="6080760" cy="17145"/>
          </a:xfrm>
          <a:prstGeom prst="line">
            <a:avLst/>
          </a:prstGeom>
          <a:ln>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4" name="文本框 13"/>
          <p:cNvSpPr txBox="1"/>
          <p:nvPr/>
        </p:nvSpPr>
        <p:spPr>
          <a:xfrm>
            <a:off x="269875" y="1945640"/>
            <a:ext cx="11499850" cy="2284095"/>
          </a:xfrm>
          <a:prstGeom prst="rect">
            <a:avLst/>
          </a:prstGeom>
          <a:noFill/>
        </p:spPr>
        <p:txBody>
          <a:bodyPr wrap="square">
            <a:spAutoFit/>
          </a:bodyPr>
          <a:lstStyle>
            <a:defPPr>
              <a:defRPr lang="zh-CN"/>
            </a:defPPr>
            <a:lvl1pPr>
              <a:lnSpc>
                <a:spcPct val="132000"/>
              </a:lnSpc>
              <a:defRPr sz="1200">
                <a:solidFill>
                  <a:schemeClr val="bg2">
                    <a:lumMod val="25000"/>
                  </a:schemeClr>
                </a:solidFill>
                <a:latin typeface="思源黑体 CN Light" panose="020B0300000000000000" pitchFamily="34" charset="-122"/>
                <a:ea typeface="思源黑体 CN Light" panose="020B0300000000000000" pitchFamily="34" charset="-122"/>
              </a:defRPr>
            </a:lvl1pPr>
            <a:lvl2pPr>
              <a:defRPr/>
            </a:lvl2pPr>
            <a:lvl3pPr>
              <a:defRPr/>
            </a:lvl3pPr>
            <a:lvl4pPr>
              <a:defRPr/>
            </a:lvl4pPr>
            <a:lvl5pPr>
              <a:defRPr/>
            </a:lvl5pPr>
            <a:lvl6pPr>
              <a:defRPr/>
            </a:lvl6pPr>
            <a:lvl7pPr>
              <a:defRPr/>
            </a:lvl7pPr>
            <a:lvl8pPr>
              <a:defRPr/>
            </a:lvl8pPr>
            <a:lvl9pPr>
              <a:defRPr/>
            </a:lvl9pPr>
          </a:lstStyle>
          <a:p>
            <a:r>
              <a:rPr lang="zh-CN" altLang="en-US" sz="1400" dirty="0">
                <a:latin typeface="宋体" panose="02010600030101010101" pitchFamily="2" charset="-122"/>
                <a:ea typeface="宋体" panose="02010600030101010101" pitchFamily="2" charset="-122"/>
                <a:sym typeface="宋体" panose="02010600030101010101" pitchFamily="2" charset="-122"/>
              </a:rPr>
              <a:t>          </a:t>
            </a:r>
            <a:r>
              <a:rPr sz="3600" dirty="0">
                <a:solidFill>
                  <a:srgbClr val="FF0000"/>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2022年“中华魂”读书活动，是在喜迎党的二十大背景下进行的，我们要以饱满的热情，积极认真的态度，精彩丰硕的成果参与这个活动。</a:t>
            </a:r>
          </a:p>
        </p:txBody>
      </p:sp>
      <p:sp>
        <p:nvSpPr>
          <p:cNvPr id="22" name="椭圆 21"/>
          <p:cNvSpPr/>
          <p:nvPr/>
        </p:nvSpPr>
        <p:spPr>
          <a:xfrm>
            <a:off x="1219520" y="1321618"/>
            <a:ext cx="272313" cy="272313"/>
          </a:xfrm>
          <a:prstGeom prst="ellipse">
            <a:avLst/>
          </a:prstGeom>
          <a:gradFill flip="none" rotWithShape="1">
            <a:gsLst>
              <a:gs pos="0">
                <a:srgbClr val="DF0E15"/>
              </a:gs>
              <a:gs pos="100000">
                <a:srgbClr val="FE7F52"/>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sz="2400" dirty="0">
              <a:solidFill>
                <a:schemeClr val="bg1"/>
              </a:solidFill>
              <a:latin typeface="宋体" panose="02010600030101010101" pitchFamily="2" charset="-122"/>
              <a:ea typeface="宋体" panose="02010600030101010101" pitchFamily="2" charset="-122"/>
              <a:sym typeface="宋体" panose="02010600030101010101" pitchFamily="2" charset="-122"/>
            </a:endParaRPr>
          </a:p>
        </p:txBody>
      </p:sp>
      <p:sp>
        <p:nvSpPr>
          <p:cNvPr id="23" name="椭圆 22"/>
          <p:cNvSpPr/>
          <p:nvPr/>
        </p:nvSpPr>
        <p:spPr>
          <a:xfrm>
            <a:off x="632707" y="1256225"/>
            <a:ext cx="403100" cy="403100"/>
          </a:xfrm>
          <a:prstGeom prst="ellipse">
            <a:avLst/>
          </a:prstGeom>
          <a:gradFill flip="none" rotWithShape="1">
            <a:gsLst>
              <a:gs pos="0">
                <a:srgbClr val="DF0E15"/>
              </a:gs>
              <a:gs pos="100000">
                <a:srgbClr val="FE7F52"/>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sz="2400" dirty="0">
              <a:solidFill>
                <a:schemeClr val="bg1"/>
              </a:solidFill>
              <a:latin typeface="宋体" panose="02010600030101010101" pitchFamily="2" charset="-122"/>
              <a:ea typeface="宋体" panose="02010600030101010101" pitchFamily="2" charset="-122"/>
              <a:sym typeface="宋体" panose="02010600030101010101" pitchFamily="2" charset="-122"/>
            </a:endParaRPr>
          </a:p>
        </p:txBody>
      </p:sp>
      <p:pic>
        <p:nvPicPr>
          <p:cNvPr id="11" name="图片 10"/>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flipH="1">
            <a:off x="9482271" y="2830332"/>
            <a:ext cx="2380346" cy="3367040"/>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dur="1500">
        <p:random/>
      </p:transition>
    </mc:Choice>
    <mc:Fallback>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749229" y="1569996"/>
            <a:ext cx="10693542" cy="456429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bg1"/>
              </a:solidFill>
              <a:latin typeface="宋体" panose="02010600030101010101" pitchFamily="2" charset="-122"/>
              <a:ea typeface="宋体" panose="02010600030101010101" pitchFamily="2" charset="-122"/>
              <a:sym typeface="宋体" panose="02010600030101010101" pitchFamily="2" charset="-122"/>
            </a:endParaRPr>
          </a:p>
        </p:txBody>
      </p:sp>
      <p:sp>
        <p:nvSpPr>
          <p:cNvPr id="9" name="平行四边形 8"/>
          <p:cNvSpPr/>
          <p:nvPr/>
        </p:nvSpPr>
        <p:spPr>
          <a:xfrm>
            <a:off x="0" y="264707"/>
            <a:ext cx="12192000" cy="587115"/>
          </a:xfrm>
          <a:prstGeom prst="parallelogram">
            <a:avLst>
              <a:gd name="adj" fmla="val 0"/>
            </a:avLst>
          </a:prstGeom>
          <a:gradFill flip="none" rotWithShape="1">
            <a:gsLst>
              <a:gs pos="0">
                <a:srgbClr val="DF0E15"/>
              </a:gs>
              <a:gs pos="100000">
                <a:srgbClr val="FE7F52"/>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400" dirty="0">
                <a:solidFill>
                  <a:schemeClr val="bg1"/>
                </a:solidFill>
                <a:latin typeface="宋体" panose="02010600030101010101" pitchFamily="2" charset="-122"/>
                <a:ea typeface="宋体" panose="02010600030101010101" pitchFamily="2" charset="-122"/>
                <a:sym typeface="宋体" panose="02010600030101010101" pitchFamily="2" charset="-122"/>
              </a:rPr>
              <a:t> </a:t>
            </a:r>
            <a:endParaRPr lang="zh-CN" altLang="en-US" sz="2400" dirty="0">
              <a:solidFill>
                <a:schemeClr val="bg1"/>
              </a:solidFill>
              <a:latin typeface="宋体" panose="02010600030101010101" pitchFamily="2" charset="-122"/>
              <a:ea typeface="宋体" panose="02010600030101010101" pitchFamily="2" charset="-122"/>
              <a:sym typeface="宋体" panose="02010600030101010101" pitchFamily="2" charset="-122"/>
            </a:endParaRPr>
          </a:p>
        </p:txBody>
      </p:sp>
      <p:grpSp>
        <p:nvGrpSpPr>
          <p:cNvPr id="3" name="组合 2"/>
          <p:cNvGrpSpPr/>
          <p:nvPr/>
        </p:nvGrpSpPr>
        <p:grpSpPr>
          <a:xfrm>
            <a:off x="298450" y="264707"/>
            <a:ext cx="565007" cy="568402"/>
            <a:chOff x="467606" y="208867"/>
            <a:chExt cx="565007" cy="568402"/>
          </a:xfrm>
        </p:grpSpPr>
        <p:sp>
          <p:nvSpPr>
            <p:cNvPr id="4" name="椭圆 3"/>
            <p:cNvSpPr/>
            <p:nvPr/>
          </p:nvSpPr>
          <p:spPr>
            <a:xfrm>
              <a:off x="467606" y="208867"/>
              <a:ext cx="565007" cy="568402"/>
            </a:xfrm>
            <a:prstGeom prst="ellipse">
              <a:avLst/>
            </a:prstGeom>
            <a:solidFill>
              <a:schemeClr val="bg1"/>
            </a:solidFill>
            <a:ln>
              <a:solidFill>
                <a:srgbClr val="DF0E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2">
                    <a:lumMod val="25000"/>
                  </a:schemeClr>
                </a:solidFill>
                <a:latin typeface="宋体" panose="02010600030101010101" pitchFamily="2" charset="-122"/>
                <a:ea typeface="宋体" panose="02010600030101010101" pitchFamily="2" charset="-122"/>
                <a:sym typeface="宋体" panose="02010600030101010101" pitchFamily="2" charset="-122"/>
              </a:endParaRPr>
            </a:p>
          </p:txBody>
        </p:sp>
        <p:sp>
          <p:nvSpPr>
            <p:cNvPr id="5" name="星形: 五角 4"/>
            <p:cNvSpPr/>
            <p:nvPr/>
          </p:nvSpPr>
          <p:spPr>
            <a:xfrm rot="6500145" flipV="1">
              <a:off x="502719" y="253387"/>
              <a:ext cx="479364" cy="479361"/>
            </a:xfrm>
            <a:prstGeom prst="star5">
              <a:avLst/>
            </a:prstGeom>
            <a:gradFill flip="none" rotWithShape="1">
              <a:gsLst>
                <a:gs pos="0">
                  <a:srgbClr val="DF0E15"/>
                </a:gs>
                <a:gs pos="100000">
                  <a:srgbClr val="FE7F52"/>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2400">
                <a:solidFill>
                  <a:schemeClr val="bg1"/>
                </a:solidFill>
                <a:latin typeface="宋体" panose="02010600030101010101" pitchFamily="2" charset="-122"/>
                <a:ea typeface="宋体" panose="02010600030101010101" pitchFamily="2" charset="-122"/>
                <a:sym typeface="宋体" panose="02010600030101010101" pitchFamily="2" charset="-122"/>
              </a:endParaRPr>
            </a:p>
          </p:txBody>
        </p:sp>
      </p:grpSp>
      <p:cxnSp>
        <p:nvCxnSpPr>
          <p:cNvPr id="7" name="直接连接符 6"/>
          <p:cNvCxnSpPr>
            <a:stCxn id="6" idx="3"/>
          </p:cNvCxnSpPr>
          <p:nvPr/>
        </p:nvCxnSpPr>
        <p:spPr>
          <a:xfrm flipV="1">
            <a:off x="6111240" y="551180"/>
            <a:ext cx="6080760" cy="19685"/>
          </a:xfrm>
          <a:prstGeom prst="line">
            <a:avLst/>
          </a:prstGeom>
          <a:ln>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5072041" y="2487446"/>
            <a:ext cx="6510359" cy="2649855"/>
          </a:xfrm>
          <a:prstGeom prst="rect">
            <a:avLst/>
          </a:prstGeom>
          <a:noFill/>
        </p:spPr>
        <p:txBody>
          <a:bodyPr wrap="square">
            <a:spAutoFit/>
          </a:bodyPr>
          <a:lstStyle>
            <a:defPPr>
              <a:defRPr lang="zh-CN"/>
            </a:defPPr>
            <a:lvl1pPr>
              <a:lnSpc>
                <a:spcPct val="132000"/>
              </a:lnSpc>
              <a:defRPr sz="1400">
                <a:solidFill>
                  <a:schemeClr val="bg2">
                    <a:lumMod val="25000"/>
                  </a:schemeClr>
                </a:solidFill>
                <a:latin typeface="+mn-ea"/>
              </a:defRPr>
            </a:lvl1pPr>
          </a:lstStyle>
          <a:p>
            <a:r>
              <a:rPr lang="en-US" sz="1800" b="1" dirty="0">
                <a:solidFill>
                  <a:srgbClr val="FF0000"/>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   </a:t>
            </a:r>
            <a:r>
              <a:rPr sz="1800" b="1" dirty="0">
                <a:solidFill>
                  <a:srgbClr val="FF0000"/>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千家万户都好， 国家才能好，民族才能好。</a:t>
            </a:r>
            <a:r>
              <a:rPr sz="1800" dirty="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（家风关系到国家民族的前途命运）</a:t>
            </a:r>
          </a:p>
          <a:p>
            <a:r>
              <a:rPr sz="1800" b="1" dirty="0">
                <a:solidFill>
                  <a:srgbClr val="FF0000"/>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    家庭是人生的第一个课堂，父母是孩子的第一任老师；有什么样的家教，就有什么 样的人；家风是社会风气的重要组成部分。</a:t>
            </a:r>
            <a:r>
              <a:rPr sz="1800" dirty="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（家风关系到青少年的成长道路和社会风气）</a:t>
            </a:r>
          </a:p>
          <a:p>
            <a:r>
              <a:rPr sz="1800" b="1" dirty="0">
                <a:solidFill>
                  <a:srgbClr val="FF0000"/>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    领导干部的家风，不仅关系自己的家庭，而且关系党风政风。</a:t>
            </a:r>
            <a:r>
              <a:rPr sz="1800" dirty="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（家风关系到党风廉政建设）</a:t>
            </a:r>
          </a:p>
        </p:txBody>
      </p:sp>
      <p:sp>
        <p:nvSpPr>
          <p:cNvPr id="10" name="文本框 9"/>
          <p:cNvSpPr txBox="1"/>
          <p:nvPr/>
        </p:nvSpPr>
        <p:spPr>
          <a:xfrm>
            <a:off x="5099430" y="1876564"/>
            <a:ext cx="5346842" cy="460375"/>
          </a:xfrm>
          <a:prstGeom prst="rect">
            <a:avLst/>
          </a:prstGeom>
          <a:noFill/>
        </p:spPr>
        <p:txBody>
          <a:bodyPr wrap="square">
            <a:spAutoFit/>
          </a:bodyPr>
          <a:lstStyle>
            <a:defPPr>
              <a:defRPr lang="zh-CN"/>
            </a:defPPr>
            <a:lvl1pPr>
              <a:defRPr sz="2400">
                <a:solidFill>
                  <a:srgbClr val="B30D1D"/>
                </a:solidFill>
                <a:latin typeface="思源黑体 CN Medium" panose="020B0600000000000000" pitchFamily="34" charset="-122"/>
                <a:ea typeface="思源黑体 CN Medium" panose="020B0600000000000000" pitchFamily="34" charset="-122"/>
              </a:defRPr>
            </a:lvl1pPr>
          </a:lstStyle>
          <a:p>
            <a:r>
              <a:rPr b="1" dirty="0">
                <a:solidFill>
                  <a:srgbClr val="FF0000"/>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——总书记重要指示：</a:t>
            </a:r>
          </a:p>
        </p:txBody>
      </p:sp>
      <p:cxnSp>
        <p:nvCxnSpPr>
          <p:cNvPr id="13" name="直接连接符 12"/>
          <p:cNvCxnSpPr/>
          <p:nvPr/>
        </p:nvCxnSpPr>
        <p:spPr>
          <a:xfrm>
            <a:off x="5099430" y="2336986"/>
            <a:ext cx="6082540" cy="0"/>
          </a:xfrm>
          <a:prstGeom prst="line">
            <a:avLst/>
          </a:prstGeom>
          <a:ln>
            <a:solidFill>
              <a:srgbClr val="DF0E15"/>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5099430" y="6134286"/>
            <a:ext cx="6082540" cy="0"/>
          </a:xfrm>
          <a:prstGeom prst="line">
            <a:avLst/>
          </a:prstGeom>
          <a:ln>
            <a:solidFill>
              <a:srgbClr val="DF0E15"/>
            </a:solidFill>
          </a:ln>
        </p:spPr>
        <p:style>
          <a:lnRef idx="1">
            <a:schemeClr val="accent1"/>
          </a:lnRef>
          <a:fillRef idx="0">
            <a:schemeClr val="accent1"/>
          </a:fillRef>
          <a:effectRef idx="0">
            <a:schemeClr val="accent1"/>
          </a:effectRef>
          <a:fontRef idx="minor">
            <a:schemeClr val="tx1"/>
          </a:fontRef>
        </p:style>
      </p:cxnSp>
      <p:sp>
        <p:nvSpPr>
          <p:cNvPr id="17" name="文本框 16"/>
          <p:cNvSpPr txBox="1"/>
          <p:nvPr>
            <p:custDataLst>
              <p:tags r:id="rId1"/>
            </p:custDataLst>
          </p:nvPr>
        </p:nvSpPr>
        <p:spPr>
          <a:xfrm>
            <a:off x="799998" y="4931828"/>
            <a:ext cx="3309503" cy="584776"/>
          </a:xfrm>
          <a:prstGeom prst="rect">
            <a:avLst/>
          </a:prstGeom>
          <a:noFill/>
        </p:spPr>
        <p:txBody>
          <a:bodyPr wrap="square" rtlCol="0" anchor="ctr" anchorCtr="0">
            <a:noAutofit/>
          </a:bodyPr>
          <a:lstStyle>
            <a:defPPr>
              <a:defRPr lang="zh-CN"/>
            </a:defPPr>
            <a:lvl1pPr algn="just" fontAlgn="auto">
              <a:lnSpc>
                <a:spcPct val="200000"/>
              </a:lnSpc>
              <a:defRPr sz="2000">
                <a:solidFill>
                  <a:srgbClr val="C00000"/>
                </a:solidFill>
                <a:latin typeface="思源黑体 CN Medium" panose="020B0600000000000000" pitchFamily="34" charset="-122"/>
                <a:ea typeface="思源黑体 CN Medium" panose="020B0600000000000000" pitchFamily="34" charset="-122"/>
                <a:cs typeface="+mn-ea"/>
              </a:defRPr>
            </a:lvl1pPr>
          </a:lstStyle>
          <a:p>
            <a:pPr algn="ctr"/>
            <a:r>
              <a:rPr lang="en-US" altLang="zh-CN" sz="2800" spc="300" dirty="0">
                <a:solidFill>
                  <a:schemeClr val="bg1"/>
                </a:solidFill>
                <a:latin typeface="宋体" panose="02010600030101010101" pitchFamily="2" charset="-122"/>
                <a:ea typeface="宋体" panose="02010600030101010101" pitchFamily="2" charset="-122"/>
                <a:sym typeface="宋体" panose="02010600030101010101" pitchFamily="2" charset="-122"/>
              </a:rPr>
              <a:t> </a:t>
            </a:r>
            <a:r>
              <a:rPr lang="zh-CN" altLang="en-US" sz="2800" spc="300" dirty="0">
                <a:solidFill>
                  <a:schemeClr val="bg1"/>
                </a:solidFill>
                <a:latin typeface="宋体" panose="02010600030101010101" pitchFamily="2" charset="-122"/>
                <a:ea typeface="宋体" panose="02010600030101010101" pitchFamily="2" charset="-122"/>
                <a:sym typeface="宋体" panose="02010600030101010101" pitchFamily="2" charset="-122"/>
              </a:rPr>
              <a:t>永远跟党走</a:t>
            </a:r>
            <a:endParaRPr lang="en-US" altLang="zh-CN" sz="2800" spc="300" dirty="0">
              <a:solidFill>
                <a:schemeClr val="bg1"/>
              </a:solidFill>
              <a:latin typeface="宋体" panose="02010600030101010101" pitchFamily="2" charset="-122"/>
              <a:ea typeface="宋体" panose="02010600030101010101" pitchFamily="2" charset="-122"/>
              <a:sym typeface="宋体" panose="02010600030101010101" pitchFamily="2" charset="-122"/>
            </a:endParaRPr>
          </a:p>
        </p:txBody>
      </p:sp>
      <p:sp>
        <p:nvSpPr>
          <p:cNvPr id="27" name="图文框 26"/>
          <p:cNvSpPr/>
          <p:nvPr/>
        </p:nvSpPr>
        <p:spPr>
          <a:xfrm>
            <a:off x="1133475" y="2083435"/>
            <a:ext cx="2640965" cy="2848610"/>
          </a:xfrm>
          <a:prstGeom prst="frame">
            <a:avLst>
              <a:gd name="adj1" fmla="val 561"/>
            </a:avLst>
          </a:prstGeom>
          <a:gradFill flip="none" rotWithShape="1">
            <a:gsLst>
              <a:gs pos="0">
                <a:srgbClr val="DF0E15"/>
              </a:gs>
              <a:gs pos="100000">
                <a:srgbClr val="FE7F52"/>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sz="2400" dirty="0">
              <a:solidFill>
                <a:schemeClr val="bg1"/>
              </a:solidFill>
              <a:latin typeface="宋体" panose="02010600030101010101" pitchFamily="2" charset="-122"/>
              <a:ea typeface="宋体" panose="02010600030101010101" pitchFamily="2" charset="-122"/>
              <a:sym typeface="宋体" panose="02010600030101010101" pitchFamily="2" charset="-122"/>
            </a:endParaRPr>
          </a:p>
        </p:txBody>
      </p:sp>
      <p:pic>
        <p:nvPicPr>
          <p:cNvPr id="11" name="图片 10"/>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311910" y="1719580"/>
            <a:ext cx="2581910" cy="3898265"/>
          </a:xfrm>
          <a:prstGeom prst="rect">
            <a:avLst/>
          </a:prstGeom>
        </p:spPr>
      </p:pic>
      <p:sp>
        <p:nvSpPr>
          <p:cNvPr id="6" name="文本框 5"/>
          <p:cNvSpPr txBox="1"/>
          <p:nvPr/>
        </p:nvSpPr>
        <p:spPr>
          <a:xfrm>
            <a:off x="956945" y="309880"/>
            <a:ext cx="5154295" cy="521970"/>
          </a:xfrm>
          <a:prstGeom prst="rect">
            <a:avLst/>
          </a:prstGeom>
          <a:noFill/>
        </p:spPr>
        <p:txBody>
          <a:bodyPr wrap="square" rtlCol="0">
            <a:spAutoFit/>
          </a:bodyPr>
          <a:lstStyle/>
          <a:p>
            <a:pPr algn="dist"/>
            <a:r>
              <a:rPr lang="zh-CN" altLang="en-US" sz="2800" dirty="0">
                <a:solidFill>
                  <a:schemeClr val="bg1"/>
                </a:solidFill>
                <a:latin typeface="楷体" panose="02010609060101010101" charset="-122"/>
                <a:ea typeface="楷体" panose="02010609060101010101" charset="-122"/>
                <a:cs typeface="楷体" panose="02010609060101010101" charset="-122"/>
                <a:sym typeface="宋体" panose="02010600030101010101" pitchFamily="2" charset="-122"/>
              </a:rPr>
              <a:t>传承好家风 重在学和行</a:t>
            </a:r>
          </a:p>
        </p:txBody>
      </p:sp>
      <p:sp>
        <p:nvSpPr>
          <p:cNvPr id="12" name="文本框 11"/>
          <p:cNvSpPr txBox="1"/>
          <p:nvPr/>
        </p:nvSpPr>
        <p:spPr>
          <a:xfrm>
            <a:off x="421788" y="1132481"/>
            <a:ext cx="11348423" cy="587115"/>
          </a:xfrm>
          <a:prstGeom prst="roundRect">
            <a:avLst>
              <a:gd name="adj" fmla="val 50000"/>
            </a:avLst>
          </a:prstGeom>
          <a:gradFill flip="none" rotWithShape="1">
            <a:gsLst>
              <a:gs pos="0">
                <a:srgbClr val="DF0E15"/>
              </a:gs>
              <a:gs pos="100000">
                <a:srgbClr val="FE7F52"/>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defRPr sz="2400">
                <a:solidFill>
                  <a:schemeClr val="bg1"/>
                </a:solidFill>
                <a:latin typeface="思源黑体 CN Medium" panose="020B0600000000000000" pitchFamily="34" charset="-122"/>
                <a:ea typeface="思源黑体 CN Medium" panose="020B0600000000000000" pitchFamily="34"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a:r>
              <a:rPr lang="en-US" altLang="zh-CN" dirty="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1.</a:t>
            </a:r>
            <a:r>
              <a:rPr lang="en-US" altLang="zh-CN" dirty="0">
                <a:latin typeface="楷体" panose="02010609060101010101" charset="-122"/>
                <a:ea typeface="楷体" panose="02010609060101010101" charset="-122"/>
                <a:cs typeface="楷体" panose="02010609060101010101" charset="-122"/>
                <a:sym typeface="宋体" panose="02010600030101010101" pitchFamily="2" charset="-122"/>
              </a:rPr>
              <a:t> </a:t>
            </a:r>
            <a:r>
              <a:rPr lang="zh-CN" altLang="en-US" dirty="0">
                <a:latin typeface="楷体" panose="02010609060101010101" charset="-122"/>
                <a:ea typeface="楷体" panose="02010609060101010101" charset="-122"/>
                <a:cs typeface="楷体" panose="02010609060101010101" charset="-122"/>
                <a:sym typeface="宋体" panose="02010600030101010101" pitchFamily="2" charset="-122"/>
              </a:rPr>
              <a:t>为什么要传承中华好家风</a:t>
            </a:r>
          </a:p>
        </p:txBody>
      </p:sp>
    </p:spTree>
  </p:cSld>
  <p:clrMapOvr>
    <a:masterClrMapping/>
  </p:clrMapOvr>
  <mc:AlternateContent xmlns:mc="http://schemas.openxmlformats.org/markup-compatibility/2006">
    <mc:Choice xmlns="" xmlns:p14="http://schemas.microsoft.com/office/powerpoint/2010/main" Requires="p14">
      <p:transition spd="slow" p14:dur="1500">
        <p:random/>
      </p:transition>
    </mc:Choice>
    <mc:Fallback>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平行四边形 8"/>
          <p:cNvSpPr/>
          <p:nvPr/>
        </p:nvSpPr>
        <p:spPr>
          <a:xfrm>
            <a:off x="0" y="264707"/>
            <a:ext cx="12192000" cy="587115"/>
          </a:xfrm>
          <a:prstGeom prst="parallelogram">
            <a:avLst>
              <a:gd name="adj" fmla="val 0"/>
            </a:avLst>
          </a:prstGeom>
          <a:gradFill flip="none" rotWithShape="1">
            <a:gsLst>
              <a:gs pos="0">
                <a:srgbClr val="DF0E15"/>
              </a:gs>
              <a:gs pos="100000">
                <a:srgbClr val="FE7F52"/>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400" dirty="0">
                <a:solidFill>
                  <a:schemeClr val="bg1"/>
                </a:solidFill>
                <a:latin typeface="宋体" panose="02010600030101010101" pitchFamily="2" charset="-122"/>
                <a:ea typeface="宋体" panose="02010600030101010101" pitchFamily="2" charset="-122"/>
                <a:sym typeface="宋体" panose="02010600030101010101" pitchFamily="2" charset="-122"/>
              </a:rPr>
              <a:t> </a:t>
            </a:r>
            <a:endParaRPr lang="zh-CN" altLang="en-US" sz="2400" dirty="0">
              <a:solidFill>
                <a:schemeClr val="bg1"/>
              </a:solidFill>
              <a:latin typeface="宋体" panose="02010600030101010101" pitchFamily="2" charset="-122"/>
              <a:ea typeface="宋体" panose="02010600030101010101" pitchFamily="2" charset="-122"/>
              <a:sym typeface="宋体" panose="02010600030101010101" pitchFamily="2" charset="-122"/>
            </a:endParaRPr>
          </a:p>
        </p:txBody>
      </p:sp>
      <p:grpSp>
        <p:nvGrpSpPr>
          <p:cNvPr id="3" name="组合 2"/>
          <p:cNvGrpSpPr/>
          <p:nvPr/>
        </p:nvGrpSpPr>
        <p:grpSpPr>
          <a:xfrm>
            <a:off x="298450" y="264707"/>
            <a:ext cx="565007" cy="568402"/>
            <a:chOff x="467606" y="208867"/>
            <a:chExt cx="565007" cy="568402"/>
          </a:xfrm>
        </p:grpSpPr>
        <p:sp>
          <p:nvSpPr>
            <p:cNvPr id="4" name="椭圆 3"/>
            <p:cNvSpPr/>
            <p:nvPr/>
          </p:nvSpPr>
          <p:spPr>
            <a:xfrm>
              <a:off x="467606" y="208867"/>
              <a:ext cx="565007" cy="568402"/>
            </a:xfrm>
            <a:prstGeom prst="ellipse">
              <a:avLst/>
            </a:prstGeom>
            <a:solidFill>
              <a:schemeClr val="bg1"/>
            </a:solidFill>
            <a:ln>
              <a:solidFill>
                <a:srgbClr val="DF0E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2">
                    <a:lumMod val="25000"/>
                  </a:schemeClr>
                </a:solidFill>
                <a:latin typeface="宋体" panose="02010600030101010101" pitchFamily="2" charset="-122"/>
                <a:ea typeface="宋体" panose="02010600030101010101" pitchFamily="2" charset="-122"/>
                <a:sym typeface="宋体" panose="02010600030101010101" pitchFamily="2" charset="-122"/>
              </a:endParaRPr>
            </a:p>
          </p:txBody>
        </p:sp>
        <p:sp>
          <p:nvSpPr>
            <p:cNvPr id="5" name="星形: 五角 4"/>
            <p:cNvSpPr/>
            <p:nvPr/>
          </p:nvSpPr>
          <p:spPr>
            <a:xfrm rot="6500145" flipV="1">
              <a:off x="502719" y="253387"/>
              <a:ext cx="479364" cy="479361"/>
            </a:xfrm>
            <a:prstGeom prst="star5">
              <a:avLst/>
            </a:prstGeom>
            <a:gradFill flip="none" rotWithShape="1">
              <a:gsLst>
                <a:gs pos="0">
                  <a:srgbClr val="DF0E15"/>
                </a:gs>
                <a:gs pos="100000">
                  <a:srgbClr val="FE7F52"/>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2400">
                <a:solidFill>
                  <a:schemeClr val="bg1"/>
                </a:solidFill>
                <a:latin typeface="宋体" panose="02010600030101010101" pitchFamily="2" charset="-122"/>
                <a:ea typeface="宋体" panose="02010600030101010101" pitchFamily="2" charset="-122"/>
                <a:sym typeface="宋体" panose="02010600030101010101" pitchFamily="2" charset="-122"/>
              </a:endParaRPr>
            </a:p>
          </p:txBody>
        </p:sp>
      </p:grpSp>
      <p:cxnSp>
        <p:nvCxnSpPr>
          <p:cNvPr id="7" name="直接连接符 6"/>
          <p:cNvCxnSpPr>
            <a:stCxn id="6" idx="3"/>
          </p:cNvCxnSpPr>
          <p:nvPr/>
        </p:nvCxnSpPr>
        <p:spPr>
          <a:xfrm flipV="1">
            <a:off x="6111240" y="551180"/>
            <a:ext cx="6080760" cy="19685"/>
          </a:xfrm>
          <a:prstGeom prst="line">
            <a:avLst/>
          </a:prstGeom>
          <a:ln>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796631" y="1741714"/>
            <a:ext cx="10715375" cy="3508653"/>
          </a:xfrm>
          <a:prstGeom prst="rect">
            <a:avLst/>
          </a:prstGeom>
          <a:noFill/>
        </p:spPr>
        <p:txBody>
          <a:bodyPr wrap="square">
            <a:spAutoFit/>
          </a:bodyPr>
          <a:lstStyle>
            <a:defPPr>
              <a:defRPr lang="zh-CN"/>
            </a:defPPr>
            <a:lvl1pPr>
              <a:lnSpc>
                <a:spcPct val="132000"/>
              </a:lnSpc>
              <a:defRPr sz="1600">
                <a:solidFill>
                  <a:schemeClr val="bg2">
                    <a:lumMod val="25000"/>
                  </a:schemeClr>
                </a:solidFill>
                <a:latin typeface="+mn-ea"/>
              </a:defRPr>
            </a:lvl1pPr>
          </a:lstStyle>
          <a:p>
            <a:pPr>
              <a:lnSpc>
                <a:spcPct val="150000"/>
              </a:lnSpc>
            </a:pPr>
            <a:r>
              <a:rPr lang="en-US" altLang="zh-CN" dirty="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    </a:t>
            </a:r>
            <a:r>
              <a:rPr lang="zh-CN" altLang="en-US" dirty="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中华民族屹立千年生生不息，就是形成了独有的传统美德。</a:t>
            </a:r>
          </a:p>
          <a:p>
            <a:pPr>
              <a:lnSpc>
                <a:spcPct val="150000"/>
              </a:lnSpc>
            </a:pPr>
            <a:r>
              <a:rPr lang="zh-CN" altLang="en-US" sz="1800" b="1" dirty="0">
                <a:solidFill>
                  <a:srgbClr val="002060"/>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    </a:t>
            </a:r>
            <a:r>
              <a:rPr lang="zh-CN" altLang="en-US" sz="1800" b="1" dirty="0" smtClean="0">
                <a:solidFill>
                  <a:srgbClr val="002060"/>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读本分</a:t>
            </a:r>
            <a:r>
              <a:rPr lang="en-US" altLang="zh-CN" sz="1800" b="1" dirty="0" smtClean="0">
                <a:solidFill>
                  <a:srgbClr val="002060"/>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10</a:t>
            </a:r>
            <a:r>
              <a:rPr lang="zh-CN" altLang="en-US" sz="1800" b="1" dirty="0" smtClean="0">
                <a:solidFill>
                  <a:srgbClr val="002060"/>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讲阐述中华好家风</a:t>
            </a:r>
            <a:r>
              <a:rPr lang="zh-CN" altLang="en-US" sz="1800" dirty="0" smtClean="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a:t>
            </a:r>
            <a:r>
              <a:rPr lang="en-US" altLang="zh-CN" sz="1800" dirty="0" smtClean="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1</a:t>
            </a:r>
            <a:r>
              <a:rPr lang="zh-CN" altLang="en-US" sz="1800" dirty="0" smtClean="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、忠诚爱国；</a:t>
            </a:r>
            <a:r>
              <a:rPr lang="en-US" altLang="zh-CN" sz="1800" dirty="0" smtClean="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2</a:t>
            </a:r>
            <a:r>
              <a:rPr lang="zh-CN" altLang="en-US" sz="1800" dirty="0" smtClean="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、孝老爱亲；</a:t>
            </a:r>
            <a:r>
              <a:rPr lang="en-US" altLang="zh-CN" sz="1800" dirty="0" smtClean="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3</a:t>
            </a:r>
            <a:r>
              <a:rPr lang="zh-CN" altLang="en-US" sz="1800" dirty="0" smtClean="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、崇德尚善；</a:t>
            </a:r>
            <a:r>
              <a:rPr lang="en-US" altLang="zh-CN" sz="1800" dirty="0" smtClean="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4</a:t>
            </a:r>
            <a:r>
              <a:rPr lang="zh-CN" altLang="en-US" sz="1800" dirty="0" smtClean="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、诚实守信；</a:t>
            </a:r>
            <a:r>
              <a:rPr lang="en-US" altLang="zh-CN" sz="1800" dirty="0" smtClean="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5</a:t>
            </a:r>
            <a:r>
              <a:rPr lang="zh-CN" altLang="en-US" sz="1800" dirty="0" smtClean="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、谦恭有礼；</a:t>
            </a:r>
            <a:r>
              <a:rPr lang="en-US" altLang="zh-CN" sz="1800" dirty="0" smtClean="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6</a:t>
            </a:r>
            <a:r>
              <a:rPr lang="zh-CN" altLang="en-US" sz="1800" dirty="0" smtClean="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、勤俭持家，</a:t>
            </a:r>
            <a:r>
              <a:rPr lang="en-US" altLang="zh-CN" sz="1800" dirty="0" smtClean="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7</a:t>
            </a:r>
            <a:r>
              <a:rPr lang="zh-CN" altLang="en-US" sz="1800" dirty="0" smtClean="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、笃志好学；</a:t>
            </a:r>
            <a:r>
              <a:rPr lang="en-US" altLang="zh-CN" sz="1800" dirty="0" smtClean="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8</a:t>
            </a:r>
            <a:r>
              <a:rPr lang="zh-CN" altLang="en-US" sz="1800" dirty="0" smtClean="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、乐业奉献；</a:t>
            </a:r>
            <a:r>
              <a:rPr lang="en-US" altLang="zh-CN" sz="1800" dirty="0" smtClean="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9</a:t>
            </a:r>
            <a:r>
              <a:rPr lang="zh-CN" altLang="en-US" sz="1800" dirty="0" smtClean="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、清正廉洁；</a:t>
            </a:r>
            <a:r>
              <a:rPr lang="en-US" altLang="zh-CN" sz="1800" dirty="0" smtClean="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10</a:t>
            </a:r>
            <a:r>
              <a:rPr lang="zh-CN" altLang="en-US" sz="1800" dirty="0" smtClean="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勇毅创新。</a:t>
            </a:r>
            <a:endParaRPr lang="zh-CN" altLang="en-US" sz="1800" b="1" dirty="0">
              <a:solidFill>
                <a:srgbClr val="FF0000"/>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endParaRPr>
          </a:p>
          <a:p>
            <a:pPr>
              <a:lnSpc>
                <a:spcPct val="150000"/>
              </a:lnSpc>
            </a:pPr>
            <a:r>
              <a:rPr lang="zh-CN" altLang="en-US" b="1" dirty="0">
                <a:solidFill>
                  <a:srgbClr val="FF0000"/>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    仁、义、礼、智、信。修身、齐家、治国、平天下等。</a:t>
            </a:r>
          </a:p>
          <a:p>
            <a:pPr>
              <a:lnSpc>
                <a:spcPct val="150000"/>
              </a:lnSpc>
            </a:pPr>
            <a:r>
              <a:rPr lang="zh-CN" altLang="en-US" dirty="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    曾子杀猪、孟母择邻、岳母刺字、二十四孝图流传千年</a:t>
            </a:r>
          </a:p>
          <a:p>
            <a:pPr>
              <a:lnSpc>
                <a:spcPct val="150000"/>
              </a:lnSpc>
            </a:pPr>
            <a:r>
              <a:rPr lang="zh-CN" altLang="en-US" dirty="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    英雄豪杰的成长，离不开良好家风的熏陶。</a:t>
            </a:r>
          </a:p>
          <a:p>
            <a:pPr>
              <a:lnSpc>
                <a:spcPct val="150000"/>
              </a:lnSpc>
            </a:pPr>
            <a:r>
              <a:rPr lang="zh-CN" altLang="en-US" dirty="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    英雄教师王红旭，三代都是教师，良好的师德师风和家风熏陶下，</a:t>
            </a:r>
          </a:p>
          <a:p>
            <a:pPr>
              <a:lnSpc>
                <a:spcPct val="150000"/>
              </a:lnSpc>
            </a:pPr>
            <a:r>
              <a:rPr lang="zh-CN" altLang="en-US" dirty="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是他舍己救人的道德基础。</a:t>
            </a:r>
            <a:br>
              <a:rPr lang="zh-CN" altLang="en-US" dirty="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br>
            <a:endParaRPr lang="zh-CN" altLang="en-US" dirty="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endParaRPr>
          </a:p>
        </p:txBody>
      </p:sp>
      <p:sp>
        <p:nvSpPr>
          <p:cNvPr id="10" name="文本框 9"/>
          <p:cNvSpPr txBox="1"/>
          <p:nvPr/>
        </p:nvSpPr>
        <p:spPr>
          <a:xfrm>
            <a:off x="794385" y="1271905"/>
            <a:ext cx="7082155" cy="460375"/>
          </a:xfrm>
          <a:prstGeom prst="rect">
            <a:avLst/>
          </a:prstGeom>
          <a:noFill/>
        </p:spPr>
        <p:txBody>
          <a:bodyPr wrap="square">
            <a:spAutoFit/>
          </a:bodyPr>
          <a:lstStyle>
            <a:defPPr>
              <a:defRPr lang="zh-CN"/>
            </a:defPPr>
            <a:lvl1pPr>
              <a:defRPr sz="2400">
                <a:solidFill>
                  <a:srgbClr val="B30D1D"/>
                </a:solidFill>
                <a:latin typeface="思源黑体 CN Medium" panose="020B0600000000000000" pitchFamily="34" charset="-122"/>
                <a:ea typeface="思源黑体 CN Medium" panose="020B0600000000000000" pitchFamily="34" charset="-122"/>
              </a:defRPr>
            </a:lvl1pPr>
          </a:lstStyle>
          <a:p>
            <a:r>
              <a:rPr b="1" dirty="0">
                <a:solidFill>
                  <a:srgbClr val="FF0000"/>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——好家风是传统中华美德的延续</a:t>
            </a:r>
          </a:p>
        </p:txBody>
      </p:sp>
      <p:grpSp>
        <p:nvGrpSpPr>
          <p:cNvPr id="13" name="组合 12"/>
          <p:cNvGrpSpPr/>
          <p:nvPr/>
        </p:nvGrpSpPr>
        <p:grpSpPr>
          <a:xfrm>
            <a:off x="5589862" y="5476435"/>
            <a:ext cx="1219200" cy="260391"/>
            <a:chOff x="4349587" y="1669855"/>
            <a:chExt cx="2530607" cy="540474"/>
          </a:xfrm>
          <a:solidFill>
            <a:srgbClr val="D91C21"/>
          </a:solidFill>
        </p:grpSpPr>
        <p:sp>
          <p:nvSpPr>
            <p:cNvPr id="14" name="五角星 40"/>
            <p:cNvSpPr/>
            <p:nvPr/>
          </p:nvSpPr>
          <p:spPr>
            <a:xfrm>
              <a:off x="5987638" y="1711127"/>
              <a:ext cx="494847" cy="457930"/>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sp>
          <p:nvSpPr>
            <p:cNvPr id="15" name="五角星 41"/>
            <p:cNvSpPr/>
            <p:nvPr/>
          </p:nvSpPr>
          <p:spPr>
            <a:xfrm>
              <a:off x="6502434" y="1765303"/>
              <a:ext cx="377760" cy="349577"/>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sp>
          <p:nvSpPr>
            <p:cNvPr id="16" name="五角星 40"/>
            <p:cNvSpPr/>
            <p:nvPr/>
          </p:nvSpPr>
          <p:spPr>
            <a:xfrm>
              <a:off x="5321596" y="1669855"/>
              <a:ext cx="584046" cy="54047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grpSp>
          <p:nvGrpSpPr>
            <p:cNvPr id="17" name="组合 16"/>
            <p:cNvGrpSpPr/>
            <p:nvPr/>
          </p:nvGrpSpPr>
          <p:grpSpPr>
            <a:xfrm flipH="1">
              <a:off x="4349587" y="1711127"/>
              <a:ext cx="892556" cy="457930"/>
              <a:chOff x="4349587" y="1711127"/>
              <a:chExt cx="892556" cy="457930"/>
            </a:xfrm>
            <a:grpFill/>
          </p:grpSpPr>
          <p:sp>
            <p:nvSpPr>
              <p:cNvPr id="18" name="五角星 40"/>
              <p:cNvSpPr/>
              <p:nvPr/>
            </p:nvSpPr>
            <p:spPr>
              <a:xfrm>
                <a:off x="4349587" y="1711127"/>
                <a:ext cx="494847" cy="457930"/>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sp>
            <p:nvSpPr>
              <p:cNvPr id="19" name="五角星 41"/>
              <p:cNvSpPr/>
              <p:nvPr/>
            </p:nvSpPr>
            <p:spPr>
              <a:xfrm>
                <a:off x="4864383" y="1765303"/>
                <a:ext cx="377760" cy="349577"/>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宋体" panose="02010600030101010101" pitchFamily="2" charset="-122"/>
                </a:endParaRPr>
              </a:p>
            </p:txBody>
          </p:sp>
        </p:grpSp>
      </p:grpSp>
      <p:cxnSp>
        <p:nvCxnSpPr>
          <p:cNvPr id="20" name="直接连接符 19"/>
          <p:cNvCxnSpPr/>
          <p:nvPr/>
        </p:nvCxnSpPr>
        <p:spPr>
          <a:xfrm>
            <a:off x="1052073" y="5606631"/>
            <a:ext cx="4278672" cy="0"/>
          </a:xfrm>
          <a:prstGeom prst="line">
            <a:avLst/>
          </a:prstGeom>
          <a:ln>
            <a:solidFill>
              <a:srgbClr val="D91C21"/>
            </a:solidFill>
            <a:prstDash val="lgDash"/>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956945" y="309880"/>
            <a:ext cx="5154295" cy="521970"/>
          </a:xfrm>
          <a:prstGeom prst="rect">
            <a:avLst/>
          </a:prstGeom>
          <a:noFill/>
        </p:spPr>
        <p:txBody>
          <a:bodyPr wrap="square" rtlCol="0">
            <a:spAutoFit/>
          </a:bodyPr>
          <a:lstStyle/>
          <a:p>
            <a:pPr algn="dist"/>
            <a:r>
              <a:rPr lang="zh-CN" altLang="en-US" sz="2800" dirty="0">
                <a:solidFill>
                  <a:schemeClr val="bg1"/>
                </a:solidFill>
                <a:latin typeface="楷体" panose="02010609060101010101" charset="-122"/>
                <a:ea typeface="楷体" panose="02010609060101010101" charset="-122"/>
                <a:cs typeface="楷体" panose="02010609060101010101" charset="-122"/>
                <a:sym typeface="宋体" panose="02010600030101010101" pitchFamily="2" charset="-122"/>
              </a:rPr>
              <a:t>传承好家风 重在学和行</a:t>
            </a:r>
          </a:p>
        </p:txBody>
      </p:sp>
      <p:pic>
        <p:nvPicPr>
          <p:cNvPr id="11" name="图片 6" descr="https://iknow-pic.cdn.bcebos.com/a5c27d1ed21b0ef4998aef3fcdc451da81cb3e74?x-bce-process=image%2Fresize%2Cm_lfit%2Cw_600%2Ch_800%2Climit_1%2Fquality%2Cq_85%2Fformat%2Cf_auto">
            <a:hlinkClick r:id="rId2" tooltip="&quot;点击查看大图&quot;"/>
          </p:cNvPr>
          <p:cNvPicPr>
            <a:picLocks noChangeAspect="1" noChangeArrowheads="1"/>
          </p:cNvPicPr>
          <p:nvPr/>
        </p:nvPicPr>
        <p:blipFill>
          <a:blip r:embed="rId3" cstate="print"/>
          <a:srcRect/>
          <a:stretch>
            <a:fillRect/>
          </a:stretch>
        </p:blipFill>
        <p:spPr>
          <a:xfrm>
            <a:off x="7117715" y="2923540"/>
            <a:ext cx="4067810" cy="2552700"/>
          </a:xfrm>
          <a:prstGeom prst="rect">
            <a:avLst/>
          </a:prstGeom>
          <a:noFill/>
          <a:ln w="9525">
            <a:noFill/>
            <a:miter lim="800000"/>
            <a:headEnd/>
            <a:tailEnd/>
          </a:ln>
        </p:spPr>
      </p:pic>
    </p:spTree>
  </p:cSld>
  <p:clrMapOvr>
    <a:masterClrMapping/>
  </p:clrMapOvr>
  <mc:AlternateContent xmlns:mc="http://schemas.openxmlformats.org/markup-compatibility/2006">
    <mc:Choice xmlns="" xmlns:p14="http://schemas.microsoft.com/office/powerpoint/2010/main" Requires="p14">
      <p:transition spd="slow" p14:dur="1500">
        <p:random/>
      </p:transition>
    </mc:Choice>
    <mc:Fallback>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平行四边形 8"/>
          <p:cNvSpPr/>
          <p:nvPr/>
        </p:nvSpPr>
        <p:spPr>
          <a:xfrm>
            <a:off x="0" y="264707"/>
            <a:ext cx="12192000" cy="587115"/>
          </a:xfrm>
          <a:prstGeom prst="parallelogram">
            <a:avLst>
              <a:gd name="adj" fmla="val 0"/>
            </a:avLst>
          </a:prstGeom>
          <a:gradFill flip="none" rotWithShape="1">
            <a:gsLst>
              <a:gs pos="0">
                <a:srgbClr val="DF0E15"/>
              </a:gs>
              <a:gs pos="100000">
                <a:srgbClr val="FE7F52"/>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400" dirty="0">
                <a:solidFill>
                  <a:schemeClr val="bg1"/>
                </a:solidFill>
                <a:latin typeface="宋体" panose="02010600030101010101" pitchFamily="2" charset="-122"/>
                <a:ea typeface="宋体" panose="02010600030101010101" pitchFamily="2" charset="-122"/>
                <a:sym typeface="宋体" panose="02010600030101010101" pitchFamily="2" charset="-122"/>
              </a:rPr>
              <a:t> </a:t>
            </a:r>
            <a:endParaRPr lang="zh-CN" altLang="en-US" sz="2400" dirty="0">
              <a:solidFill>
                <a:schemeClr val="bg1"/>
              </a:solidFill>
              <a:latin typeface="宋体" panose="02010600030101010101" pitchFamily="2" charset="-122"/>
              <a:ea typeface="宋体" panose="02010600030101010101" pitchFamily="2" charset="-122"/>
              <a:sym typeface="宋体" panose="02010600030101010101" pitchFamily="2" charset="-122"/>
            </a:endParaRPr>
          </a:p>
        </p:txBody>
      </p:sp>
      <p:grpSp>
        <p:nvGrpSpPr>
          <p:cNvPr id="3" name="组合 2"/>
          <p:cNvGrpSpPr/>
          <p:nvPr/>
        </p:nvGrpSpPr>
        <p:grpSpPr>
          <a:xfrm>
            <a:off x="298450" y="264707"/>
            <a:ext cx="565007" cy="568402"/>
            <a:chOff x="467606" y="208867"/>
            <a:chExt cx="565007" cy="568402"/>
          </a:xfrm>
        </p:grpSpPr>
        <p:sp>
          <p:nvSpPr>
            <p:cNvPr id="4" name="椭圆 3"/>
            <p:cNvSpPr/>
            <p:nvPr/>
          </p:nvSpPr>
          <p:spPr>
            <a:xfrm>
              <a:off x="467606" y="208867"/>
              <a:ext cx="565007" cy="568402"/>
            </a:xfrm>
            <a:prstGeom prst="ellipse">
              <a:avLst/>
            </a:prstGeom>
            <a:solidFill>
              <a:schemeClr val="bg1"/>
            </a:solidFill>
            <a:ln>
              <a:solidFill>
                <a:srgbClr val="DF0E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2">
                    <a:lumMod val="25000"/>
                  </a:schemeClr>
                </a:solidFill>
                <a:latin typeface="宋体" panose="02010600030101010101" pitchFamily="2" charset="-122"/>
                <a:ea typeface="宋体" panose="02010600030101010101" pitchFamily="2" charset="-122"/>
                <a:sym typeface="宋体" panose="02010600030101010101" pitchFamily="2" charset="-122"/>
              </a:endParaRPr>
            </a:p>
          </p:txBody>
        </p:sp>
        <p:sp>
          <p:nvSpPr>
            <p:cNvPr id="5" name="星形: 五角 4"/>
            <p:cNvSpPr/>
            <p:nvPr/>
          </p:nvSpPr>
          <p:spPr>
            <a:xfrm rot="6500145" flipV="1">
              <a:off x="502719" y="253387"/>
              <a:ext cx="479364" cy="479361"/>
            </a:xfrm>
            <a:prstGeom prst="star5">
              <a:avLst/>
            </a:prstGeom>
            <a:gradFill flip="none" rotWithShape="1">
              <a:gsLst>
                <a:gs pos="0">
                  <a:srgbClr val="DF0E15"/>
                </a:gs>
                <a:gs pos="100000">
                  <a:srgbClr val="FE7F52"/>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2400">
                <a:solidFill>
                  <a:schemeClr val="bg1"/>
                </a:solidFill>
                <a:latin typeface="宋体" panose="02010600030101010101" pitchFamily="2" charset="-122"/>
                <a:ea typeface="宋体" panose="02010600030101010101" pitchFamily="2" charset="-122"/>
                <a:sym typeface="宋体" panose="02010600030101010101" pitchFamily="2" charset="-122"/>
              </a:endParaRPr>
            </a:p>
          </p:txBody>
        </p:sp>
      </p:grpSp>
      <p:cxnSp>
        <p:nvCxnSpPr>
          <p:cNvPr id="7" name="直接连接符 6"/>
          <p:cNvCxnSpPr>
            <a:stCxn id="10" idx="3"/>
            <a:endCxn id="9" idx="2"/>
          </p:cNvCxnSpPr>
          <p:nvPr/>
        </p:nvCxnSpPr>
        <p:spPr>
          <a:xfrm flipV="1">
            <a:off x="6111240" y="558165"/>
            <a:ext cx="6080760" cy="12700"/>
          </a:xfrm>
          <a:prstGeom prst="line">
            <a:avLst/>
          </a:prstGeom>
          <a:ln>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1524000" y="2278453"/>
            <a:ext cx="3715657" cy="1064260"/>
          </a:xfrm>
          <a:prstGeom prst="rect">
            <a:avLst/>
          </a:prstGeom>
          <a:noFill/>
        </p:spPr>
        <p:txBody>
          <a:bodyPr wrap="square">
            <a:spAutoFit/>
          </a:bodyPr>
          <a:lstStyle>
            <a:defPPr>
              <a:defRPr lang="zh-CN"/>
            </a:defPPr>
            <a:lvl1pPr>
              <a:lnSpc>
                <a:spcPct val="132000"/>
              </a:lnSpc>
              <a:defRPr sz="1600">
                <a:solidFill>
                  <a:schemeClr val="bg2">
                    <a:lumMod val="25000"/>
                  </a:schemeClr>
                </a:solidFill>
                <a:latin typeface="+mn-ea"/>
              </a:defRPr>
            </a:lvl1pPr>
          </a:lstStyle>
          <a:p>
            <a:r>
              <a:rPr lang="zh-CN" altLang="en-US" dirty="0">
                <a:latin typeface="宋体" panose="02010600030101010101" pitchFamily="2" charset="-122"/>
                <a:ea typeface="宋体" panose="02010600030101010101" pitchFamily="2" charset="-122"/>
                <a:sym typeface="宋体" panose="02010600030101010101" pitchFamily="2" charset="-122"/>
              </a:rPr>
              <a:t>富强、民主、文明、和谐;自由、平等、公正、法治；爱国、敬业、诚信、友善。</a:t>
            </a:r>
          </a:p>
          <a:p>
            <a:r>
              <a:rPr lang="zh-CN" altLang="en-US" dirty="0">
                <a:latin typeface="宋体" panose="02010600030101010101" pitchFamily="2" charset="-122"/>
                <a:ea typeface="宋体" panose="02010600030101010101" pitchFamily="2" charset="-122"/>
                <a:sym typeface="宋体" panose="02010600030101010101" pitchFamily="2" charset="-122"/>
              </a:rPr>
              <a:t>这些都应在家风中得到体现。</a:t>
            </a:r>
          </a:p>
        </p:txBody>
      </p:sp>
      <p:sp>
        <p:nvSpPr>
          <p:cNvPr id="11" name="文本框 10"/>
          <p:cNvSpPr txBox="1"/>
          <p:nvPr/>
        </p:nvSpPr>
        <p:spPr>
          <a:xfrm>
            <a:off x="334010" y="1720850"/>
            <a:ext cx="4905375" cy="460375"/>
          </a:xfrm>
          <a:prstGeom prst="rect">
            <a:avLst/>
          </a:prstGeom>
          <a:noFill/>
        </p:spPr>
        <p:txBody>
          <a:bodyPr wrap="square">
            <a:spAutoFit/>
          </a:bodyPr>
          <a:lstStyle>
            <a:defPPr>
              <a:defRPr lang="zh-CN"/>
            </a:defPPr>
            <a:lvl1pPr>
              <a:defRPr sz="2400">
                <a:solidFill>
                  <a:srgbClr val="B30D1D"/>
                </a:solidFill>
                <a:latin typeface="思源黑体 CN Medium" panose="020B0600000000000000" pitchFamily="34" charset="-122"/>
                <a:ea typeface="思源黑体 CN Medium" panose="020B0600000000000000" pitchFamily="34" charset="-122"/>
              </a:defRPr>
            </a:lvl1pPr>
          </a:lstStyle>
          <a:p>
            <a:r>
              <a:rPr b="1" dirty="0">
                <a:solidFill>
                  <a:srgbClr val="FF0000"/>
                </a:solidFill>
                <a:latin typeface="楷体" panose="02010609060101010101" charset="-122"/>
                <a:ea typeface="楷体" panose="02010609060101010101" charset="-122"/>
                <a:sym typeface="宋体" panose="02010600030101010101" pitchFamily="2" charset="-122"/>
              </a:rPr>
              <a:t>好家风体现了社会主义核心价值观</a:t>
            </a:r>
          </a:p>
        </p:txBody>
      </p:sp>
      <p:sp>
        <p:nvSpPr>
          <p:cNvPr id="13" name="燕尾形 21"/>
          <p:cNvSpPr/>
          <p:nvPr/>
        </p:nvSpPr>
        <p:spPr>
          <a:xfrm>
            <a:off x="1122307" y="2606717"/>
            <a:ext cx="261993" cy="461665"/>
          </a:xfrm>
          <a:prstGeom prst="chevron">
            <a:avLst>
              <a:gd name="adj" fmla="val 61213"/>
            </a:avLst>
          </a:prstGeom>
          <a:gradFill flip="none" rotWithShape="1">
            <a:gsLst>
              <a:gs pos="0">
                <a:srgbClr val="DF0E15"/>
              </a:gs>
              <a:gs pos="100000">
                <a:srgbClr val="FE7F52"/>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2400">
              <a:solidFill>
                <a:schemeClr val="bg1"/>
              </a:solidFill>
              <a:latin typeface="宋体" panose="02010600030101010101" pitchFamily="2" charset="-122"/>
              <a:ea typeface="宋体" panose="02010600030101010101" pitchFamily="2" charset="-122"/>
              <a:sym typeface="宋体" panose="02010600030101010101" pitchFamily="2" charset="-122"/>
            </a:endParaRPr>
          </a:p>
        </p:txBody>
      </p:sp>
      <p:cxnSp>
        <p:nvCxnSpPr>
          <p:cNvPr id="16" name="直接连接符 15"/>
          <p:cNvCxnSpPr/>
          <p:nvPr/>
        </p:nvCxnSpPr>
        <p:spPr>
          <a:xfrm>
            <a:off x="10342334" y="1950872"/>
            <a:ext cx="1398544" cy="0"/>
          </a:xfrm>
          <a:prstGeom prst="line">
            <a:avLst/>
          </a:prstGeom>
          <a:ln w="19050">
            <a:solidFill>
              <a:srgbClr val="DF0E15"/>
            </a:solidFill>
            <a:prstDash val="dashDot"/>
          </a:ln>
        </p:spPr>
        <p:style>
          <a:lnRef idx="1">
            <a:schemeClr val="accent1"/>
          </a:lnRef>
          <a:fillRef idx="0">
            <a:schemeClr val="accent1"/>
          </a:fillRef>
          <a:effectRef idx="0">
            <a:schemeClr val="accent1"/>
          </a:effectRef>
          <a:fontRef idx="minor">
            <a:schemeClr val="tx1"/>
          </a:fontRef>
        </p:style>
      </p:cxnSp>
      <p:sp>
        <p:nvSpPr>
          <p:cNvPr id="17" name="燕尾形 21"/>
          <p:cNvSpPr/>
          <p:nvPr/>
        </p:nvSpPr>
        <p:spPr>
          <a:xfrm>
            <a:off x="921461" y="2606717"/>
            <a:ext cx="261993" cy="461665"/>
          </a:xfrm>
          <a:prstGeom prst="chevron">
            <a:avLst>
              <a:gd name="adj" fmla="val 61213"/>
            </a:avLst>
          </a:prstGeom>
          <a:gradFill flip="none" rotWithShape="1">
            <a:gsLst>
              <a:gs pos="0">
                <a:srgbClr val="DF0E15"/>
              </a:gs>
              <a:gs pos="100000">
                <a:srgbClr val="FE7F52"/>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2400">
              <a:solidFill>
                <a:schemeClr val="bg1"/>
              </a:solidFill>
              <a:latin typeface="宋体" panose="02010600030101010101" pitchFamily="2" charset="-122"/>
              <a:ea typeface="宋体" panose="02010600030101010101" pitchFamily="2" charset="-122"/>
              <a:sym typeface="宋体" panose="02010600030101010101" pitchFamily="2" charset="-122"/>
            </a:endParaRPr>
          </a:p>
        </p:txBody>
      </p:sp>
      <p:sp>
        <p:nvSpPr>
          <p:cNvPr id="25" name="文本框 24"/>
          <p:cNvSpPr txBox="1"/>
          <p:nvPr/>
        </p:nvSpPr>
        <p:spPr>
          <a:xfrm>
            <a:off x="6763385" y="2278380"/>
            <a:ext cx="4556760" cy="2686685"/>
          </a:xfrm>
          <a:prstGeom prst="rect">
            <a:avLst/>
          </a:prstGeom>
          <a:noFill/>
        </p:spPr>
        <p:txBody>
          <a:bodyPr wrap="square">
            <a:spAutoFit/>
          </a:bodyPr>
          <a:lstStyle>
            <a:defPPr>
              <a:defRPr lang="zh-CN"/>
            </a:defPPr>
            <a:lvl1pPr>
              <a:lnSpc>
                <a:spcPct val="132000"/>
              </a:lnSpc>
              <a:defRPr sz="1600">
                <a:solidFill>
                  <a:schemeClr val="bg2">
                    <a:lumMod val="25000"/>
                  </a:schemeClr>
                </a:solidFill>
                <a:latin typeface="+mn-ea"/>
              </a:defRPr>
            </a:lvl1pPr>
          </a:lstStyle>
          <a:p>
            <a:r>
              <a:rPr lang="zh-CN" altLang="en-US" b="1" dirty="0">
                <a:solidFill>
                  <a:srgbClr val="FF0000"/>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好家风不应该存在“代沟”</a:t>
            </a:r>
          </a:p>
          <a:p>
            <a:r>
              <a:rPr lang="zh-CN" altLang="en-US" dirty="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仪表端庄、尊老爱幼等要传承</a:t>
            </a:r>
          </a:p>
          <a:p>
            <a:r>
              <a:rPr lang="zh-CN" altLang="en-US" b="1" dirty="0">
                <a:solidFill>
                  <a:srgbClr val="FF0000"/>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优良传统正在失传</a:t>
            </a:r>
          </a:p>
          <a:p>
            <a:r>
              <a:rPr lang="zh-CN" altLang="en-US" dirty="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浪费、懒惰、自我</a:t>
            </a:r>
          </a:p>
          <a:p>
            <a:r>
              <a:rPr lang="zh-CN" altLang="en-US" b="1" dirty="0">
                <a:solidFill>
                  <a:srgbClr val="FF0000"/>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道德修养出现滑坡</a:t>
            </a:r>
          </a:p>
          <a:p>
            <a:r>
              <a:rPr lang="zh-CN" altLang="en-US" dirty="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诚信缺失、崇洋媚外，盲目追星</a:t>
            </a:r>
          </a:p>
          <a:p>
            <a:r>
              <a:rPr lang="zh-CN" altLang="en-US" b="1" dirty="0">
                <a:solidFill>
                  <a:srgbClr val="FF0000"/>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青少年“缺钙”现象</a:t>
            </a:r>
            <a:endParaRPr lang="zh-CN" altLang="en-US" dirty="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endParaRPr>
          </a:p>
          <a:p>
            <a:r>
              <a:rPr lang="zh-CN" altLang="en-US" dirty="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孩子娇气，攀比享受，怕苦怕累，经不起挫折</a:t>
            </a:r>
          </a:p>
        </p:txBody>
      </p:sp>
      <p:sp>
        <p:nvSpPr>
          <p:cNvPr id="26" name="文本框 25"/>
          <p:cNvSpPr txBox="1"/>
          <p:nvPr/>
        </p:nvSpPr>
        <p:spPr>
          <a:xfrm>
            <a:off x="6763385" y="1721485"/>
            <a:ext cx="3578860" cy="460375"/>
          </a:xfrm>
          <a:prstGeom prst="rect">
            <a:avLst/>
          </a:prstGeom>
          <a:noFill/>
        </p:spPr>
        <p:txBody>
          <a:bodyPr wrap="square">
            <a:spAutoFit/>
          </a:bodyPr>
          <a:lstStyle>
            <a:defPPr>
              <a:defRPr lang="zh-CN"/>
            </a:defPPr>
            <a:lvl1pPr>
              <a:defRPr sz="2400">
                <a:solidFill>
                  <a:srgbClr val="B30D1D"/>
                </a:solidFill>
                <a:latin typeface="思源黑体 CN Medium" panose="020B0600000000000000" pitchFamily="34" charset="-122"/>
                <a:ea typeface="思源黑体 CN Medium" panose="020B0600000000000000" pitchFamily="34" charset="-122"/>
              </a:defRPr>
            </a:lvl1pPr>
          </a:lstStyle>
          <a:p>
            <a:r>
              <a:rPr lang="zh-CN" altLang="en-US" b="1" dirty="0">
                <a:solidFill>
                  <a:srgbClr val="FF0000"/>
                </a:solidFill>
                <a:latin typeface="楷体" panose="02010609060101010101" charset="-122"/>
                <a:ea typeface="楷体" panose="02010609060101010101" charset="-122"/>
                <a:sym typeface="宋体" panose="02010600030101010101" pitchFamily="2" charset="-122"/>
              </a:rPr>
              <a:t>时代需要传承中华好家风</a:t>
            </a:r>
          </a:p>
        </p:txBody>
      </p:sp>
      <p:sp>
        <p:nvSpPr>
          <p:cNvPr id="27" name="燕尾形 21"/>
          <p:cNvSpPr/>
          <p:nvPr/>
        </p:nvSpPr>
        <p:spPr>
          <a:xfrm>
            <a:off x="6361964" y="2606717"/>
            <a:ext cx="261993" cy="461665"/>
          </a:xfrm>
          <a:prstGeom prst="chevron">
            <a:avLst>
              <a:gd name="adj" fmla="val 61213"/>
            </a:avLst>
          </a:prstGeom>
          <a:gradFill flip="none" rotWithShape="1">
            <a:gsLst>
              <a:gs pos="0">
                <a:srgbClr val="DF0E15"/>
              </a:gs>
              <a:gs pos="100000">
                <a:srgbClr val="FE7F52"/>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2400">
              <a:solidFill>
                <a:schemeClr val="bg1"/>
              </a:solidFill>
              <a:latin typeface="宋体" panose="02010600030101010101" pitchFamily="2" charset="-122"/>
              <a:ea typeface="宋体" panose="02010600030101010101" pitchFamily="2" charset="-122"/>
              <a:sym typeface="宋体" panose="02010600030101010101" pitchFamily="2" charset="-122"/>
            </a:endParaRPr>
          </a:p>
        </p:txBody>
      </p:sp>
      <p:sp>
        <p:nvSpPr>
          <p:cNvPr id="29" name="燕尾形 21"/>
          <p:cNvSpPr/>
          <p:nvPr/>
        </p:nvSpPr>
        <p:spPr>
          <a:xfrm>
            <a:off x="6161118" y="2606717"/>
            <a:ext cx="261993" cy="461665"/>
          </a:xfrm>
          <a:prstGeom prst="chevron">
            <a:avLst>
              <a:gd name="adj" fmla="val 61213"/>
            </a:avLst>
          </a:prstGeom>
          <a:gradFill flip="none" rotWithShape="1">
            <a:gsLst>
              <a:gs pos="0">
                <a:srgbClr val="DF0E15"/>
              </a:gs>
              <a:gs pos="100000">
                <a:srgbClr val="FE7F52"/>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2400">
              <a:solidFill>
                <a:schemeClr val="bg1"/>
              </a:solidFill>
              <a:latin typeface="宋体" panose="02010600030101010101" pitchFamily="2" charset="-122"/>
              <a:ea typeface="宋体" panose="02010600030101010101" pitchFamily="2" charset="-122"/>
              <a:sym typeface="宋体" panose="02010600030101010101" pitchFamily="2" charset="-122"/>
            </a:endParaRPr>
          </a:p>
        </p:txBody>
      </p:sp>
      <p:cxnSp>
        <p:nvCxnSpPr>
          <p:cNvPr id="6" name="直接连接符 5"/>
          <p:cNvCxnSpPr/>
          <p:nvPr/>
        </p:nvCxnSpPr>
        <p:spPr>
          <a:xfrm>
            <a:off x="5226139" y="1952142"/>
            <a:ext cx="1398544" cy="0"/>
          </a:xfrm>
          <a:prstGeom prst="line">
            <a:avLst/>
          </a:prstGeom>
          <a:ln w="19050">
            <a:solidFill>
              <a:srgbClr val="DF0E15"/>
            </a:solidFill>
            <a:prstDash val="dashDot"/>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956945" y="309880"/>
            <a:ext cx="5154295" cy="521970"/>
          </a:xfrm>
          <a:prstGeom prst="rect">
            <a:avLst/>
          </a:prstGeom>
          <a:noFill/>
        </p:spPr>
        <p:txBody>
          <a:bodyPr wrap="square" rtlCol="0">
            <a:spAutoFit/>
          </a:bodyPr>
          <a:lstStyle/>
          <a:p>
            <a:pPr algn="dist"/>
            <a:r>
              <a:rPr lang="zh-CN" altLang="en-US" sz="2800" dirty="0">
                <a:solidFill>
                  <a:schemeClr val="bg1"/>
                </a:solidFill>
                <a:latin typeface="楷体" panose="02010609060101010101" charset="-122"/>
                <a:ea typeface="楷体" panose="02010609060101010101" charset="-122"/>
                <a:cs typeface="楷体" panose="02010609060101010101" charset="-122"/>
                <a:sym typeface="宋体" panose="02010600030101010101" pitchFamily="2" charset="-122"/>
              </a:rPr>
              <a:t>传承好家风 重在学和行</a:t>
            </a:r>
          </a:p>
        </p:txBody>
      </p:sp>
    </p:spTree>
  </p:cSld>
  <p:clrMapOvr>
    <a:masterClrMapping/>
  </p:clrMapOvr>
  <mc:AlternateContent xmlns:mc="http://schemas.openxmlformats.org/markup-compatibility/2006">
    <mc:Choice xmlns="" xmlns:p14="http://schemas.microsoft.com/office/powerpoint/2010/main" Requires="p14">
      <p:transition spd="slow" p14:dur="1500">
        <p:random/>
      </p:transition>
    </mc:Choice>
    <mc:Fallback>
      <p:transition spd="slow">
        <p:random/>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KSO_WM_UNIT_ISCONTENTSTITLE" val="0"/>
  <p:tag name="KSO_WM_UNIT_HIGHLIGHT" val="0"/>
  <p:tag name="KSO_WM_UNIT_COMPATIBLE" val="0"/>
  <p:tag name="KSO_WM_DIAGRAM_GROUP_CODE" val="l1-1"/>
  <p:tag name="KSO_WM_UNIT_ID" val="diagram20187990_3*l_h_a*1_1_1"/>
  <p:tag name="KSO_WM_TEMPLATE_CATEGORY" val="diagram"/>
  <p:tag name="KSO_WM_TEMPLATE_INDEX" val="20187990"/>
  <p:tag name="KSO_WM_UNIT_LAYERLEVEL" val="1_1_1"/>
  <p:tag name="KSO_WM_TAG_VERSION" val="1.0"/>
  <p:tag name="KSO_WM_UNIT_PRESET_TEXT" val="添加标题"/>
  <p:tag name="KSO_WM_UNIT_VALUE" val="13"/>
  <p:tag name="KSO_WM_UNIT_DIAGRAM_ISNUMVISUAL" val="0"/>
  <p:tag name="KSO_WM_UNIT_DIAGRAM_ISREFERUNIT" val="0"/>
  <p:tag name="KSO_WM_UNIT_TEXT_FILL_FORE_SCHEMECOLOR_INDEX_BRIGHTNESS" val="0"/>
  <p:tag name="KSO_WM_UNIT_TEXT_FILL_FORE_SCHEMECOLOR_INDEX" val="14"/>
  <p:tag name="KSO_WM_UNIT_TEXT_FILL_TYPE" val="1"/>
  <p:tag name="KSO_WM_UNIT_USESOURCEFORMAT_APPLY" val="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5497</Words>
  <Application>Microsoft Office PowerPoint</Application>
  <PresentationFormat>自定义</PresentationFormat>
  <Paragraphs>504</Paragraphs>
  <Slides>56</Slides>
  <Notes>0</Notes>
  <HiddenSlides>0</HiddenSlides>
  <MMClips>0</MMClips>
  <ScaleCrop>false</ScaleCrop>
  <HeadingPairs>
    <vt:vector size="4" baseType="variant">
      <vt:variant>
        <vt:lpstr>主题</vt:lpstr>
      </vt:variant>
      <vt:variant>
        <vt:i4>2</vt:i4>
      </vt:variant>
      <vt:variant>
        <vt:lpstr>幻灯片标题</vt:lpstr>
      </vt:variant>
      <vt:variant>
        <vt:i4>56</vt:i4>
      </vt:variant>
    </vt:vector>
  </HeadingPairs>
  <TitlesOfParts>
    <vt:vector size="58" baseType="lpstr">
      <vt:lpstr>Office 主题​​</vt:lpstr>
      <vt:lpstr>1_Office 主题​​</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lpstr>幻灯片 34</vt:lpstr>
      <vt:lpstr>幻灯片 35</vt:lpstr>
      <vt:lpstr>幻灯片 36</vt:lpstr>
      <vt:lpstr>幻灯片 37</vt:lpstr>
      <vt:lpstr>幻灯片 38</vt:lpstr>
      <vt:lpstr>幻灯片 39</vt:lpstr>
      <vt:lpstr>幻灯片 40</vt:lpstr>
      <vt:lpstr>幻灯片 41</vt:lpstr>
      <vt:lpstr>幻灯片 42</vt:lpstr>
      <vt:lpstr>幻灯片 43</vt:lpstr>
      <vt:lpstr>幻灯片 44</vt:lpstr>
      <vt:lpstr>幻灯片 45</vt:lpstr>
      <vt:lpstr>幻灯片 46</vt:lpstr>
      <vt:lpstr>幻灯片 47</vt:lpstr>
      <vt:lpstr>幻灯片 48</vt:lpstr>
      <vt:lpstr>幻灯片 49</vt:lpstr>
      <vt:lpstr>幻灯片 50</vt:lpstr>
      <vt:lpstr>幻灯片 51</vt:lpstr>
      <vt:lpstr>幻灯片 52</vt:lpstr>
      <vt:lpstr>幻灯片 53</vt:lpstr>
      <vt:lpstr>幻灯片 54</vt:lpstr>
      <vt:lpstr>幻灯片 55</vt:lpstr>
      <vt:lpstr>幻灯片 56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81</cp:revision>
  <dcterms:created xsi:type="dcterms:W3CDTF">2022-04-05T08:10:00Z</dcterms:created>
  <dcterms:modified xsi:type="dcterms:W3CDTF">2022-06-20T10:02:19Z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2052-11.8.2.8411</vt:lpwstr>
  </property>
</Properties>
</file>